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tags/tag6.xml" ContentType="application/vnd.openxmlformats-officedocument.presentationml.tags+xml"/>
  <Override PartName="/ppt/notesSlides/notesSlide9.xml" ContentType="application/vnd.openxmlformats-officedocument.presentationml.notesSlide+xml"/>
  <Override PartName="/ppt/media/image4.bin" ContentType="image/jpeg"/>
  <Override PartName="/ppt/media/image5.bin" ContentType="image/jpeg"/>
  <Override PartName="/ppt/media/image6.bin" ContentType="image/png"/>
  <Override PartName="/ppt/media/image7.bin" ContentType="image/jpeg"/>
  <Override PartName="/ppt/media/image8.bin" ContentType="image/jpeg"/>
  <Override PartName="/ppt/media/image9.bin" ContentType="image/jpeg"/>
  <Override PartName="/ppt/media/image10.bin" ContentType="image/jpeg"/>
  <Override PartName="/ppt/media/image11.bin" ContentType="image/png"/>
  <Override PartName="/ppt/media/image12.bin" ContentType="image/png"/>
  <Override PartName="/ppt/media/image13.bin" ContentType="image/png"/>
  <Override PartName="/ppt/media/image14.bin" ContentType="image/png"/>
  <Override PartName="/ppt/media/image15.bin" ContentType="image/png"/>
  <Override PartName="/ppt/media/image16.bin" ContentType="image/gif"/>
  <Override PartName="/ppt/media/image17.bin" ContentType="image/png"/>
  <Override PartName="/ppt/media/image18.bin" ContentType="image/jpeg"/>
  <Override PartName="/ppt/media/image19.bin" ContentType="image/jpeg"/>
  <Override PartName="/ppt/media/image20.bin" ContentType="image/jpeg"/>
  <Override PartName="/ppt/media/image21.bin" ContentType="image/png"/>
  <Override PartName="/ppt/media/image22.bin" ContentType="image/jpeg"/>
  <Override PartName="/ppt/media/image23.bin" ContentType="image/jpeg"/>
  <Override PartName="/ppt/media/image24.bin" ContentType="image/gif"/>
  <Override PartName="/ppt/media/image33.bin" ContentType="image/png"/>
  <Override PartName="/ppt/tags/tag7.xml" ContentType="application/vnd.openxmlformats-officedocument.presentationml.tags+xml"/>
  <Override PartName="/ppt/notesSlides/notesSlide10.xml" ContentType="application/vnd.openxmlformats-officedocument.presentationml.notesSlide+xml"/>
  <Override PartName="/ppt/media/image38.bin" ContentType="image/jpeg"/>
  <Override PartName="/ppt/media/image39.bin" ContentType="image/png"/>
  <Override PartName="/ppt/media/image40.bin" ContentType="image/jpeg"/>
  <Override PartName="/ppt/media/image41.bin" ContentType="image/jpeg"/>
  <Override PartName="/ppt/media/image42.bin" ContentType="image/png"/>
  <Override PartName="/ppt/media/image43.bin" ContentType="image/png"/>
  <Override PartName="/ppt/media/image44.bin" ContentType="image/png"/>
  <Override PartName="/ppt/media/image45.bin" ContentType="image/jpeg"/>
  <Override PartName="/ppt/media/image46.bin" ContentType="image/png"/>
  <Override PartName="/ppt/media/image47.bin" ContentType="image/gif"/>
  <Override PartName="/ppt/media/image48.bin" ContentType="image/png"/>
  <Override PartName="/ppt/media/image49.bin" ContentType="image/jpeg"/>
  <Override PartName="/ppt/media/image50.bin" ContentType="image/png"/>
  <Override PartName="/ppt/media/image51.bin" ContentType="image/png"/>
  <Override PartName="/ppt/media/image52.bin" ContentType="image/jpeg"/>
  <Override PartName="/ppt/media/image53.bin" ContentType="image/png"/>
  <Override PartName="/ppt/media/image54.bin" ContentType="image/png"/>
  <Override PartName="/ppt/media/image55.bin" ContentType="image/jpeg"/>
  <Override PartName="/ppt/notesSlides/notesSlide11.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ags/tag8.xml" ContentType="application/vnd.openxmlformats-officedocument.presentationml.tags+xml"/>
  <Override PartName="/ppt/notesSlides/notesSlide13.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media/image64.bin" ContentType="image/svg+xml"/>
  <Override PartName="/ppt/media/image66.bin" ContentType="image/svg+xml"/>
  <Override PartName="/ppt/media/image68.bin" ContentType="image/svg+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8"/>
    <p:sldMasterId id="2147483655" r:id="rId9"/>
    <p:sldMasterId id="2147483657" r:id="rId10"/>
  </p:sldMasterIdLst>
  <p:notesMasterIdLst>
    <p:notesMasterId r:id="rId38"/>
  </p:notesMasterIdLst>
  <p:handoutMasterIdLst>
    <p:handoutMasterId r:id="rId39"/>
  </p:handoutMasterIdLst>
  <p:sldIdLst>
    <p:sldId id="381" r:id="rId11"/>
    <p:sldId id="257" r:id="rId12"/>
    <p:sldId id="1141" r:id="rId13"/>
    <p:sldId id="263" r:id="rId14"/>
    <p:sldId id="4105" r:id="rId15"/>
    <p:sldId id="1144" r:id="rId16"/>
    <p:sldId id="1143" r:id="rId17"/>
    <p:sldId id="1106" r:id="rId18"/>
    <p:sldId id="269" r:id="rId19"/>
    <p:sldId id="270" r:id="rId20"/>
    <p:sldId id="1145" r:id="rId21"/>
    <p:sldId id="4106" r:id="rId22"/>
    <p:sldId id="1142" r:id="rId23"/>
    <p:sldId id="276" r:id="rId24"/>
    <p:sldId id="1146" r:id="rId25"/>
    <p:sldId id="1147" r:id="rId26"/>
    <p:sldId id="1148" r:id="rId27"/>
    <p:sldId id="1149" r:id="rId28"/>
    <p:sldId id="1150" r:id="rId29"/>
    <p:sldId id="296" r:id="rId30"/>
    <p:sldId id="1116" r:id="rId31"/>
    <p:sldId id="1124" r:id="rId32"/>
    <p:sldId id="1123" r:id="rId33"/>
    <p:sldId id="1125" r:id="rId34"/>
    <p:sldId id="1073" r:id="rId35"/>
    <p:sldId id="1120" r:id="rId36"/>
    <p:sldId id="287" r:id="rId37"/>
  </p:sldIdLst>
  <p:sldSz cx="9144000" cy="6858000" type="screen4x3"/>
  <p:notesSz cx="6858000" cy="9144000"/>
  <p:embeddedFontLst>
    <p:embeddedFont>
      <p:font typeface="Arial Narrow" panose="020B060602020203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Helvetica" panose="020B0604020202020204" pitchFamily="34" charset="0"/>
      <p:regular r:id="rId48"/>
      <p:bold r:id="rId49"/>
      <p:italic r:id="rId50"/>
      <p:boldItalic r:id="rId51"/>
    </p:embeddedFont>
    <p:embeddedFont>
      <p:font typeface="HelveticaNeue LT 55 Roman" panose="02000503040000020004" pitchFamily="2" charset="0"/>
      <p:regular r:id="rId52"/>
      <p:bold r:id="rId53"/>
      <p:italic r:id="rId54"/>
      <p:boldItalic r:id="rId55"/>
    </p:embeddedFont>
  </p:embeddedFontLst>
  <p:custDataLst>
    <p:custData r:id="rId2"/>
    <p:custData r:id="rId1"/>
    <p:custData r:id="rId6"/>
    <p:custData r:id="rId5"/>
    <p:custData r:id="rId3"/>
    <p:custData r:id="rId4"/>
    <p:custData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Agenda" id="{A2E87E39-BBC8-4400-AF6F-2840BBF9E003}">
          <p14:sldIdLst>
            <p14:sldId id="381"/>
            <p14:sldId id="257"/>
          </p14:sldIdLst>
        </p14:section>
        <p14:section name="Private Equity 101" id="{468A7E65-CC19-44E0-80D0-AA6B0E46B061}">
          <p14:sldIdLst>
            <p14:sldId id="1141"/>
            <p14:sldId id="263"/>
            <p14:sldId id="4105"/>
            <p14:sldId id="1144"/>
            <p14:sldId id="1143"/>
            <p14:sldId id="1106"/>
            <p14:sldId id="269"/>
            <p14:sldId id="270"/>
            <p14:sldId id="1145"/>
            <p14:sldId id="4106"/>
            <p14:sldId id="1142"/>
            <p14:sldId id="276"/>
            <p14:sldId id="1146"/>
            <p14:sldId id="1147"/>
            <p14:sldId id="1148"/>
            <p14:sldId id="1149"/>
            <p14:sldId id="1150"/>
          </p14:sldIdLst>
        </p14:section>
        <p14:section name="Appendix" id="{624E4613-35EF-4263-897F-C013BE372F69}">
          <p14:sldIdLst>
            <p14:sldId id="296"/>
          </p14:sldIdLst>
        </p14:section>
        <p14:section name="Disclosures" id="{34970AD3-B456-40D3-8A14-A5C1F2E69ABA}">
          <p14:sldIdLst>
            <p14:sldId id="1116"/>
            <p14:sldId id="1124"/>
            <p14:sldId id="1123"/>
            <p14:sldId id="1125"/>
            <p14:sldId id="1073"/>
            <p14:sldId id="1120"/>
            <p14:sldId id="287"/>
          </p14:sldIdLst>
        </p14:section>
      </p14:sectionLst>
    </p:ext>
    <p:ext uri="{EFAFB233-063F-42B5-8137-9DF3F51BA10A}">
      <p15:sldGuideLst xmlns:p15="http://schemas.microsoft.com/office/powerpoint/2012/main">
        <p15:guide id="3" orient="horz" pos="960" userDrawn="1">
          <p15:clr>
            <a:srgbClr val="A4A3A4"/>
          </p15:clr>
        </p15:guide>
        <p15:guide id="9" orient="horz" pos="4230">
          <p15:clr>
            <a:srgbClr val="A4A3A4"/>
          </p15:clr>
        </p15:guide>
        <p15:guide id="13" pos="5473">
          <p15:clr>
            <a:srgbClr val="A4A3A4"/>
          </p15:clr>
        </p15:guide>
        <p15:guide id="14" pos="289">
          <p15:clr>
            <a:srgbClr val="A4A3A4"/>
          </p15:clr>
        </p15:guide>
        <p15:guide id="25" pos="2880">
          <p15:clr>
            <a:srgbClr val="A4A3A4"/>
          </p15:clr>
        </p15:guide>
        <p15:guide id="26" pos="2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6"/>
    <a:srgbClr val="556168"/>
    <a:srgbClr val="E5DBC1"/>
    <a:srgbClr val="BBB89C"/>
    <a:srgbClr val="E9CD53"/>
    <a:srgbClr val="B6A242"/>
    <a:srgbClr val="000000"/>
    <a:srgbClr val="FDBB30"/>
    <a:srgbClr val="C0C0C0"/>
    <a:srgbClr val="A5A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9" autoAdjust="0"/>
    <p:restoredTop sz="99898" autoAdjust="0"/>
  </p:normalViewPr>
  <p:slideViewPr>
    <p:cSldViewPr showGuides="1">
      <p:cViewPr varScale="1">
        <p:scale>
          <a:sx n="114" d="100"/>
          <a:sy n="114" d="100"/>
        </p:scale>
        <p:origin x="1656" y="102"/>
      </p:cViewPr>
      <p:guideLst>
        <p:guide orient="horz" pos="960"/>
        <p:guide orient="horz" pos="4230"/>
        <p:guide pos="5473"/>
        <p:guide pos="289"/>
        <p:guide pos="2880"/>
        <p:guide pos="288"/>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55" d="100"/>
          <a:sy n="55" d="100"/>
        </p:scale>
        <p:origin x="-3077"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Master" Target="slideMasters/slideMaster3.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Master" Target="slideMasters/slideMaster1.xml"/><Relationship Id="rId51" Type="http://schemas.openxmlformats.org/officeDocument/2006/relationships/font" Target="fonts/font12.fntdata"/><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oleObject" Target="file:///\\harbourvest.local\bosdfs\SHARED\Risk\Presentations\In%20Progress\Burgiss\2019\Q3\9.30.15%20Morningstar_Manager%20Selection_Final.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879851375861"/>
          <c:y val="0.14031319673235976"/>
          <c:w val="0.80308007066701548"/>
          <c:h val="0.70379884169798856"/>
        </c:manualLayout>
      </c:layout>
      <c:areaChart>
        <c:grouping val="standard"/>
        <c:varyColors val="0"/>
        <c:ser>
          <c:idx val="1"/>
          <c:order val="0"/>
          <c:spPr>
            <a:solidFill>
              <a:schemeClr val="accent2"/>
            </a:solidFill>
            <a:ln w="25400">
              <a:noFill/>
            </a:ln>
            <a:effectLst/>
          </c:spPr>
          <c:cat>
            <c:strRef>
              <c:f>Sheet1!$Y$5:$Y$42</c:f>
              <c:strCache>
                <c:ptCount val="38"/>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strCache>
            </c:strRef>
          </c:cat>
          <c:val>
            <c:numRef>
              <c:f>Sheet1!$Z$5:$Z$42</c:f>
              <c:numCache>
                <c:formatCode>#,##0</c:formatCode>
                <c:ptCount val="38"/>
                <c:pt idx="0">
                  <c:v>12462</c:v>
                </c:pt>
                <c:pt idx="1">
                  <c:v>12663</c:v>
                </c:pt>
                <c:pt idx="2">
                  <c:v>12356</c:v>
                </c:pt>
                <c:pt idx="3">
                  <c:v>13082</c:v>
                </c:pt>
                <c:pt idx="4">
                  <c:v>13316</c:v>
                </c:pt>
                <c:pt idx="5">
                  <c:v>13365</c:v>
                </c:pt>
                <c:pt idx="6">
                  <c:v>14096</c:v>
                </c:pt>
                <c:pt idx="7">
                  <c:v>14939</c:v>
                </c:pt>
                <c:pt idx="8">
                  <c:v>14463</c:v>
                </c:pt>
                <c:pt idx="9">
                  <c:v>14194</c:v>
                </c:pt>
                <c:pt idx="10">
                  <c:v>13995</c:v>
                </c:pt>
                <c:pt idx="11">
                  <c:v>15073</c:v>
                </c:pt>
                <c:pt idx="12">
                  <c:v>14845</c:v>
                </c:pt>
                <c:pt idx="13">
                  <c:v>15437</c:v>
                </c:pt>
                <c:pt idx="14">
                  <c:v>15134</c:v>
                </c:pt>
                <c:pt idx="15">
                  <c:v>16635</c:v>
                </c:pt>
                <c:pt idx="16">
                  <c:v>17481</c:v>
                </c:pt>
                <c:pt idx="17">
                  <c:v>17718</c:v>
                </c:pt>
                <c:pt idx="18">
                  <c:v>18221</c:v>
                </c:pt>
                <c:pt idx="19">
                  <c:v>18068</c:v>
                </c:pt>
                <c:pt idx="20">
                  <c:v>18374</c:v>
                </c:pt>
                <c:pt idx="21">
                  <c:v>18289</c:v>
                </c:pt>
                <c:pt idx="22">
                  <c:v>17480</c:v>
                </c:pt>
                <c:pt idx="23">
                  <c:v>19120</c:v>
                </c:pt>
                <c:pt idx="24">
                  <c:v>19200</c:v>
                </c:pt>
                <c:pt idx="25">
                  <c:v>19300</c:v>
                </c:pt>
                <c:pt idx="26">
                  <c:v>19372</c:v>
                </c:pt>
                <c:pt idx="27">
                  <c:v>19666</c:v>
                </c:pt>
                <c:pt idx="28">
                  <c:v>19037</c:v>
                </c:pt>
                <c:pt idx="29">
                  <c:v>18110</c:v>
                </c:pt>
                <c:pt idx="30">
                  <c:v>17795</c:v>
                </c:pt>
                <c:pt idx="31">
                  <c:v>17810</c:v>
                </c:pt>
                <c:pt idx="32">
                  <c:v>17542</c:v>
                </c:pt>
                <c:pt idx="33">
                  <c:v>17180</c:v>
                </c:pt>
                <c:pt idx="34">
                  <c:v>17633</c:v>
                </c:pt>
                <c:pt idx="35">
                  <c:v>15474</c:v>
                </c:pt>
                <c:pt idx="36">
                  <c:v>14713</c:v>
                </c:pt>
                <c:pt idx="37">
                  <c:v>14141</c:v>
                </c:pt>
              </c:numCache>
            </c:numRef>
          </c:val>
          <c:extLst>
            <c:ext xmlns:c16="http://schemas.microsoft.com/office/drawing/2014/chart" uri="{C3380CC4-5D6E-409C-BE32-E72D297353CC}">
              <c16:uniqueId val="{00000000-E6C2-4959-9BD9-33FBB10F1E97}"/>
            </c:ext>
          </c:extLst>
        </c:ser>
        <c:dLbls>
          <c:showLegendKey val="0"/>
          <c:showVal val="0"/>
          <c:showCatName val="0"/>
          <c:showSerName val="0"/>
          <c:showPercent val="0"/>
          <c:showBubbleSize val="0"/>
        </c:dLbls>
        <c:axId val="737482384"/>
        <c:axId val="737483952"/>
      </c:areaChart>
      <c:catAx>
        <c:axId val="73748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37483952"/>
        <c:crosses val="autoZero"/>
        <c:auto val="1"/>
        <c:lblAlgn val="ctr"/>
        <c:lblOffset val="100"/>
        <c:noMultiLvlLbl val="0"/>
      </c:catAx>
      <c:valAx>
        <c:axId val="737483952"/>
        <c:scaling>
          <c:orientation val="minMax"/>
          <c:max val="20000"/>
          <c:min val="1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37482384"/>
        <c:crosses val="autoZero"/>
        <c:crossBetween val="midCat"/>
        <c:majorUnit val="25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0212368144294"/>
          <c:y val="0.12992021671101345"/>
          <c:w val="0.78631917536206986"/>
          <c:h val="0.63479427082534123"/>
        </c:manualLayout>
      </c:layout>
      <c:areaChart>
        <c:grouping val="standard"/>
        <c:varyColors val="0"/>
        <c:ser>
          <c:idx val="1"/>
          <c:order val="0"/>
          <c:spPr>
            <a:solidFill>
              <a:schemeClr val="accent4"/>
            </a:solidFill>
            <a:ln>
              <a:noFill/>
            </a:ln>
            <a:effectLst/>
          </c:spPr>
          <c:cat>
            <c:strRef>
              <c:f>'[Private &amp; Public Companies.xlsx]Sheet1'!$E$8:$E$44</c:f>
              <c:strCache>
                <c:ptCount val="37"/>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strCache>
            </c:strRef>
          </c:cat>
          <c:val>
            <c:numRef>
              <c:f>'[Private &amp; Public Companies.xlsx]Sheet1'!$F$8:$F$44</c:f>
              <c:numCache>
                <c:formatCode>#,##0</c:formatCode>
                <c:ptCount val="37"/>
                <c:pt idx="0">
                  <c:v>3606457</c:v>
                </c:pt>
                <c:pt idx="1">
                  <c:v>3566572</c:v>
                </c:pt>
                <c:pt idx="2">
                  <c:v>3603989</c:v>
                </c:pt>
                <c:pt idx="3">
                  <c:v>3688193</c:v>
                </c:pt>
                <c:pt idx="4">
                  <c:v>3836247</c:v>
                </c:pt>
                <c:pt idx="5">
                  <c:v>3975680</c:v>
                </c:pt>
                <c:pt idx="6">
                  <c:v>4085604</c:v>
                </c:pt>
                <c:pt idx="7">
                  <c:v>4179795</c:v>
                </c:pt>
                <c:pt idx="8">
                  <c:v>4197564</c:v>
                </c:pt>
                <c:pt idx="9">
                  <c:v>4211734</c:v>
                </c:pt>
                <c:pt idx="10">
                  <c:v>4309761</c:v>
                </c:pt>
                <c:pt idx="11">
                  <c:v>4362591</c:v>
                </c:pt>
                <c:pt idx="12">
                  <c:v>4377146</c:v>
                </c:pt>
                <c:pt idx="13">
                  <c:v>4449030</c:v>
                </c:pt>
                <c:pt idx="14">
                  <c:v>4523211</c:v>
                </c:pt>
                <c:pt idx="15">
                  <c:v>4613849</c:v>
                </c:pt>
                <c:pt idx="16">
                  <c:v>4690476</c:v>
                </c:pt>
                <c:pt idx="17">
                  <c:v>4752255</c:v>
                </c:pt>
                <c:pt idx="18">
                  <c:v>4796229</c:v>
                </c:pt>
                <c:pt idx="19">
                  <c:v>4824483</c:v>
                </c:pt>
                <c:pt idx="20">
                  <c:v>4836580</c:v>
                </c:pt>
                <c:pt idx="21">
                  <c:v>4881589</c:v>
                </c:pt>
                <c:pt idx="22">
                  <c:v>4908710</c:v>
                </c:pt>
                <c:pt idx="23">
                  <c:v>4963077</c:v>
                </c:pt>
                <c:pt idx="24">
                  <c:v>5039479</c:v>
                </c:pt>
                <c:pt idx="25">
                  <c:v>5139412</c:v>
                </c:pt>
                <c:pt idx="26">
                  <c:v>5179788</c:v>
                </c:pt>
                <c:pt idx="27">
                  <c:v>5240019</c:v>
                </c:pt>
                <c:pt idx="28">
                  <c:v>5200065</c:v>
                </c:pt>
                <c:pt idx="29">
                  <c:v>5027603</c:v>
                </c:pt>
                <c:pt idx="30">
                  <c:v>4953425</c:v>
                </c:pt>
                <c:pt idx="31">
                  <c:v>4912258</c:v>
                </c:pt>
                <c:pt idx="32">
                  <c:v>4979450</c:v>
                </c:pt>
                <c:pt idx="33">
                  <c:v>5022874</c:v>
                </c:pt>
                <c:pt idx="34">
                  <c:v>5058018</c:v>
                </c:pt>
                <c:pt idx="35">
                  <c:v>5100450</c:v>
                </c:pt>
                <c:pt idx="36">
                  <c:v>5120640</c:v>
                </c:pt>
              </c:numCache>
            </c:numRef>
          </c:val>
          <c:extLst>
            <c:ext xmlns:c16="http://schemas.microsoft.com/office/drawing/2014/chart" uri="{C3380CC4-5D6E-409C-BE32-E72D297353CC}">
              <c16:uniqueId val="{00000000-91C0-49F2-A348-97AA6BD634B6}"/>
            </c:ext>
          </c:extLst>
        </c:ser>
        <c:dLbls>
          <c:showLegendKey val="0"/>
          <c:showVal val="0"/>
          <c:showCatName val="0"/>
          <c:showSerName val="0"/>
          <c:showPercent val="0"/>
          <c:showBubbleSize val="0"/>
        </c:dLbls>
        <c:axId val="1441968400"/>
        <c:axId val="1441964048"/>
      </c:areaChart>
      <c:catAx>
        <c:axId val="144196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441964048"/>
        <c:crosses val="autoZero"/>
        <c:auto val="1"/>
        <c:lblAlgn val="ctr"/>
        <c:lblOffset val="100"/>
        <c:noMultiLvlLbl val="0"/>
      </c:catAx>
      <c:valAx>
        <c:axId val="1441964048"/>
        <c:scaling>
          <c:orientation val="minMax"/>
          <c:max val="5500000"/>
          <c:min val="3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r>
                  <a:rPr lang="en-US" sz="900" dirty="0">
                    <a:latin typeface="Arial Narrow" panose="020B0606020202030204" pitchFamily="34" charset="0"/>
                  </a:rPr>
                  <a:t>#</a:t>
                </a:r>
                <a:r>
                  <a:rPr lang="en-US" sz="900" baseline="0" dirty="0">
                    <a:latin typeface="Arial Narrow" panose="020B0606020202030204" pitchFamily="34" charset="0"/>
                  </a:rPr>
                  <a:t> of Private Companies (million)</a:t>
                </a:r>
                <a:endParaRPr lang="en-US" sz="900" dirty="0">
                  <a:latin typeface="Arial Narrow" panose="020B0606020202030204" pitchFamily="34" charset="0"/>
                </a:endParaRPr>
              </a:p>
            </c:rich>
          </c:tx>
          <c:layout>
            <c:manualLayout>
              <c:xMode val="edge"/>
              <c:yMode val="edge"/>
              <c:x val="2.1558756904426445E-2"/>
              <c:y val="7.5607808554838229E-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4419684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49755750833125"/>
          <c:y val="9.6962889810301808E-2"/>
          <c:w val="0.74967028835784955"/>
          <c:h val="0.79025555595836428"/>
        </c:manualLayout>
      </c:layout>
      <c:barChart>
        <c:barDir val="col"/>
        <c:grouping val="clustered"/>
        <c:varyColors val="0"/>
        <c:ser>
          <c:idx val="0"/>
          <c:order val="0"/>
          <c:tx>
            <c:strRef>
              <c:f>Sheet1!$B$1</c:f>
              <c:strCache>
                <c:ptCount val="1"/>
                <c:pt idx="0">
                  <c:v>Burgiss US PE</c:v>
                </c:pt>
              </c:strCache>
            </c:strRef>
          </c:tx>
          <c:spPr>
            <a:solidFill>
              <a:schemeClr val="accent1"/>
            </a:solidFill>
            <a:ln>
              <a:noFill/>
            </a:ln>
            <a:effectLst/>
          </c:spPr>
          <c:invertIfNegative val="0"/>
          <c:dLbls>
            <c:numFmt formatCode="0.0&quot;%&quot;"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15-Year</c:v>
                </c:pt>
              </c:strCache>
              <c:extLst/>
            </c:strRef>
          </c:cat>
          <c:val>
            <c:numRef>
              <c:f>Sheet1!$B$2:$B$2</c:f>
              <c:numCache>
                <c:formatCode>#,##0.00</c:formatCode>
                <c:ptCount val="1"/>
                <c:pt idx="0">
                  <c:v>15.83</c:v>
                </c:pt>
              </c:numCache>
              <c:extLst/>
            </c:numRef>
          </c:val>
          <c:extLst>
            <c:ext xmlns:c16="http://schemas.microsoft.com/office/drawing/2014/chart" uri="{C3380CC4-5D6E-409C-BE32-E72D297353CC}">
              <c16:uniqueId val="{00000000-7516-4600-9CB5-2322E3B84327}"/>
            </c:ext>
          </c:extLst>
        </c:ser>
        <c:ser>
          <c:idx val="1"/>
          <c:order val="1"/>
          <c:tx>
            <c:strRef>
              <c:f>Sheet1!$C$1</c:f>
              <c:strCache>
                <c:ptCount val="1"/>
                <c:pt idx="0">
                  <c:v>S&amp;P 500</c:v>
                </c:pt>
              </c:strCache>
            </c:strRef>
          </c:tx>
          <c:spPr>
            <a:solidFill>
              <a:schemeClr val="accent2"/>
            </a:solidFill>
            <a:ln>
              <a:noFill/>
            </a:ln>
            <a:effectLst/>
          </c:spPr>
          <c:invertIfNegative val="0"/>
          <c:dLbls>
            <c:numFmt formatCode="0.0&quot;%&quot;"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15-Year</c:v>
                </c:pt>
              </c:strCache>
              <c:extLst/>
            </c:strRef>
          </c:cat>
          <c:val>
            <c:numRef>
              <c:f>Sheet1!$C$2:$C$2</c:f>
              <c:numCache>
                <c:formatCode>#,##0.00</c:formatCode>
                <c:ptCount val="1"/>
                <c:pt idx="0">
                  <c:v>12.03</c:v>
                </c:pt>
              </c:numCache>
              <c:extLst/>
            </c:numRef>
          </c:val>
          <c:extLst>
            <c:ext xmlns:c16="http://schemas.microsoft.com/office/drawing/2014/chart" uri="{C3380CC4-5D6E-409C-BE32-E72D297353CC}">
              <c16:uniqueId val="{00000002-7516-4600-9CB5-2322E3B84327}"/>
            </c:ext>
          </c:extLst>
        </c:ser>
        <c:dLbls>
          <c:showLegendKey val="0"/>
          <c:showVal val="0"/>
          <c:showCatName val="0"/>
          <c:showSerName val="0"/>
          <c:showPercent val="0"/>
          <c:showBubbleSize val="0"/>
        </c:dLbls>
        <c:gapWidth val="219"/>
        <c:overlap val="-27"/>
        <c:axId val="756945976"/>
        <c:axId val="617997000"/>
      </c:barChart>
      <c:catAx>
        <c:axId val="756945976"/>
        <c:scaling>
          <c:orientation val="minMax"/>
        </c:scaling>
        <c:delete val="1"/>
        <c:axPos val="b"/>
        <c:numFmt formatCode="General" sourceLinked="1"/>
        <c:majorTickMark val="none"/>
        <c:minorTickMark val="none"/>
        <c:tickLblPos val="nextTo"/>
        <c:crossAx val="617997000"/>
        <c:crosses val="autoZero"/>
        <c:auto val="1"/>
        <c:lblAlgn val="ctr"/>
        <c:lblOffset val="100"/>
        <c:noMultiLvlLbl val="0"/>
      </c:catAx>
      <c:valAx>
        <c:axId val="617997000"/>
        <c:scaling>
          <c:orientation val="minMax"/>
          <c:max val="1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Trailing Period Return (IRR %)</a:t>
                </a:r>
              </a:p>
            </c:rich>
          </c:tx>
          <c:layout>
            <c:manualLayout>
              <c:xMode val="edge"/>
              <c:yMode val="edge"/>
              <c:x val="1.4497419002805878E-2"/>
              <c:y val="0.26054631766743125"/>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56945976"/>
        <c:crosses val="autoZero"/>
        <c:crossBetween val="between"/>
      </c:valAx>
      <c:spPr>
        <a:noFill/>
        <a:ln>
          <a:noFill/>
        </a:ln>
        <a:effectLst/>
      </c:spPr>
    </c:plotArea>
    <c:legend>
      <c:legendPos val="b"/>
      <c:layout>
        <c:manualLayout>
          <c:xMode val="edge"/>
          <c:yMode val="edge"/>
          <c:x val="0.19831365717751612"/>
          <c:y val="0.9151075795145166"/>
          <c:w val="0.72901698366928536"/>
          <c:h val="5.161696786072424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42924329995315E-2"/>
          <c:y val="9.6962889810301836E-2"/>
          <c:w val="0.86584298049041641"/>
          <c:h val="0.79025555595836428"/>
        </c:manualLayout>
      </c:layout>
      <c:barChart>
        <c:barDir val="col"/>
        <c:grouping val="clustered"/>
        <c:varyColors val="0"/>
        <c:ser>
          <c:idx val="0"/>
          <c:order val="0"/>
          <c:tx>
            <c:strRef>
              <c:f>Sheet1!$B$1</c:f>
              <c:strCache>
                <c:ptCount val="1"/>
                <c:pt idx="0">
                  <c:v>Burgiss Europe PE</c:v>
                </c:pt>
              </c:strCache>
            </c:strRef>
          </c:tx>
          <c:spPr>
            <a:solidFill>
              <a:schemeClr val="accent1"/>
            </a:solidFill>
            <a:ln>
              <a:noFill/>
            </a:ln>
            <a:effectLst/>
          </c:spPr>
          <c:invertIfNegative val="0"/>
          <c:dLbls>
            <c:numFmt formatCode="0.0&quot;%&quot;"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15-Year</c:v>
                </c:pt>
              </c:strCache>
              <c:extLst/>
            </c:strRef>
          </c:cat>
          <c:val>
            <c:numRef>
              <c:f>Sheet1!$B$2:$B$2</c:f>
              <c:numCache>
                <c:formatCode>#,##0.0</c:formatCode>
                <c:ptCount val="1"/>
                <c:pt idx="0">
                  <c:v>12</c:v>
                </c:pt>
              </c:numCache>
              <c:extLst/>
            </c:numRef>
          </c:val>
          <c:extLst>
            <c:ext xmlns:c16="http://schemas.microsoft.com/office/drawing/2014/chart" uri="{C3380CC4-5D6E-409C-BE32-E72D297353CC}">
              <c16:uniqueId val="{00000000-A6FB-4ADB-B788-05708A114287}"/>
            </c:ext>
          </c:extLst>
        </c:ser>
        <c:ser>
          <c:idx val="1"/>
          <c:order val="1"/>
          <c:tx>
            <c:strRef>
              <c:f>Sheet1!$C$1</c:f>
              <c:strCache>
                <c:ptCount val="1"/>
                <c:pt idx="0">
                  <c:v>MSCI Europe</c:v>
                </c:pt>
              </c:strCache>
            </c:strRef>
          </c:tx>
          <c:spPr>
            <a:solidFill>
              <a:schemeClr val="accent2"/>
            </a:solidFill>
            <a:ln>
              <a:noFill/>
            </a:ln>
            <a:effectLst/>
          </c:spPr>
          <c:invertIfNegative val="0"/>
          <c:dLbls>
            <c:numFmt formatCode="0.0&quot;%&quot;"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15-Year</c:v>
                </c:pt>
              </c:strCache>
              <c:extLst/>
            </c:strRef>
          </c:cat>
          <c:val>
            <c:numRef>
              <c:f>Sheet1!$C$2:$C$2</c:f>
              <c:numCache>
                <c:formatCode>#,##0.0</c:formatCode>
                <c:ptCount val="1"/>
                <c:pt idx="0">
                  <c:v>6.71</c:v>
                </c:pt>
              </c:numCache>
              <c:extLst/>
            </c:numRef>
          </c:val>
          <c:extLst>
            <c:ext xmlns:c16="http://schemas.microsoft.com/office/drawing/2014/chart" uri="{C3380CC4-5D6E-409C-BE32-E72D297353CC}">
              <c16:uniqueId val="{00000002-A6FB-4ADB-B788-05708A114287}"/>
            </c:ext>
          </c:extLst>
        </c:ser>
        <c:dLbls>
          <c:showLegendKey val="0"/>
          <c:showVal val="0"/>
          <c:showCatName val="0"/>
          <c:showSerName val="0"/>
          <c:showPercent val="0"/>
          <c:showBubbleSize val="0"/>
        </c:dLbls>
        <c:gapWidth val="219"/>
        <c:overlap val="-27"/>
        <c:axId val="756945976"/>
        <c:axId val="617997000"/>
      </c:barChart>
      <c:catAx>
        <c:axId val="756945976"/>
        <c:scaling>
          <c:orientation val="minMax"/>
        </c:scaling>
        <c:delete val="1"/>
        <c:axPos val="b"/>
        <c:numFmt formatCode="General" sourceLinked="1"/>
        <c:majorTickMark val="none"/>
        <c:minorTickMark val="none"/>
        <c:tickLblPos val="nextTo"/>
        <c:crossAx val="617997000"/>
        <c:crosses val="autoZero"/>
        <c:auto val="1"/>
        <c:lblAlgn val="ctr"/>
        <c:lblOffset val="100"/>
        <c:noMultiLvlLbl val="0"/>
      </c:catAx>
      <c:valAx>
        <c:axId val="617997000"/>
        <c:scaling>
          <c:orientation val="minMax"/>
          <c:max val="17"/>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56945976"/>
        <c:crosses val="autoZero"/>
        <c:crossBetween val="between"/>
      </c:valAx>
      <c:spPr>
        <a:noFill/>
        <a:ln>
          <a:noFill/>
        </a:ln>
        <a:effectLst/>
      </c:spPr>
    </c:plotArea>
    <c:legend>
      <c:legendPos val="b"/>
      <c:layout>
        <c:manualLayout>
          <c:xMode val="edge"/>
          <c:yMode val="edge"/>
          <c:x val="5.9389671361502347E-2"/>
          <c:y val="0.91999500002211354"/>
          <c:w val="0.9"/>
          <c:h val="5.044274711075533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42924329995315E-2"/>
          <c:y val="9.6962889810301836E-2"/>
          <c:w val="0.86584298049041641"/>
          <c:h val="0.79025555595836428"/>
        </c:manualLayout>
      </c:layout>
      <c:barChart>
        <c:barDir val="col"/>
        <c:grouping val="clustered"/>
        <c:varyColors val="0"/>
        <c:ser>
          <c:idx val="0"/>
          <c:order val="0"/>
          <c:tx>
            <c:strRef>
              <c:f>Sheet1!$B$1</c:f>
              <c:strCache>
                <c:ptCount val="1"/>
                <c:pt idx="0">
                  <c:v>Burgiss Asia PE</c:v>
                </c:pt>
              </c:strCache>
            </c:strRef>
          </c:tx>
          <c:spPr>
            <a:solidFill>
              <a:schemeClr val="accent1"/>
            </a:solidFill>
            <a:ln>
              <a:noFill/>
            </a:ln>
            <a:effectLst/>
          </c:spPr>
          <c:invertIfNegative val="0"/>
          <c:dLbls>
            <c:numFmt formatCode="0.0&quot;%&quot;"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15-Year</c:v>
                </c:pt>
              </c:strCache>
              <c:extLst/>
            </c:strRef>
          </c:cat>
          <c:val>
            <c:numRef>
              <c:f>Sheet1!$B$2:$B$2</c:f>
              <c:numCache>
                <c:formatCode>#,##0.00</c:formatCode>
                <c:ptCount val="1"/>
                <c:pt idx="0">
                  <c:v>14.41</c:v>
                </c:pt>
              </c:numCache>
              <c:extLst/>
            </c:numRef>
          </c:val>
          <c:extLst>
            <c:ext xmlns:c16="http://schemas.microsoft.com/office/drawing/2014/chart" uri="{C3380CC4-5D6E-409C-BE32-E72D297353CC}">
              <c16:uniqueId val="{00000000-3CEE-4A44-88F1-F2149E4CE9A5}"/>
            </c:ext>
          </c:extLst>
        </c:ser>
        <c:ser>
          <c:idx val="1"/>
          <c:order val="1"/>
          <c:tx>
            <c:strRef>
              <c:f>Sheet1!$C$1</c:f>
              <c:strCache>
                <c:ptCount val="1"/>
                <c:pt idx="0">
                  <c:v>MSCI Asia</c:v>
                </c:pt>
              </c:strCache>
            </c:strRef>
          </c:tx>
          <c:spPr>
            <a:solidFill>
              <a:schemeClr val="accent2"/>
            </a:solidFill>
            <a:ln>
              <a:noFill/>
            </a:ln>
            <a:effectLst/>
          </c:spPr>
          <c:invertIfNegative val="0"/>
          <c:dLbls>
            <c:numFmt formatCode="0.0&quot;%&quot;"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15-Year</c:v>
                </c:pt>
              </c:strCache>
              <c:extLst/>
            </c:strRef>
          </c:cat>
          <c:val>
            <c:numRef>
              <c:f>Sheet1!$C$2:$C$2</c:f>
              <c:numCache>
                <c:formatCode>General</c:formatCode>
                <c:ptCount val="1"/>
                <c:pt idx="0">
                  <c:v>6.9</c:v>
                </c:pt>
              </c:numCache>
              <c:extLst/>
            </c:numRef>
          </c:val>
          <c:extLst>
            <c:ext xmlns:c16="http://schemas.microsoft.com/office/drawing/2014/chart" uri="{C3380CC4-5D6E-409C-BE32-E72D297353CC}">
              <c16:uniqueId val="{00000002-3CEE-4A44-88F1-F2149E4CE9A5}"/>
            </c:ext>
          </c:extLst>
        </c:ser>
        <c:dLbls>
          <c:showLegendKey val="0"/>
          <c:showVal val="0"/>
          <c:showCatName val="0"/>
          <c:showSerName val="0"/>
          <c:showPercent val="0"/>
          <c:showBubbleSize val="0"/>
        </c:dLbls>
        <c:gapWidth val="219"/>
        <c:overlap val="-27"/>
        <c:axId val="756945976"/>
        <c:axId val="617997000"/>
      </c:barChart>
      <c:catAx>
        <c:axId val="756945976"/>
        <c:scaling>
          <c:orientation val="minMax"/>
        </c:scaling>
        <c:delete val="1"/>
        <c:axPos val="b"/>
        <c:numFmt formatCode="General" sourceLinked="1"/>
        <c:majorTickMark val="none"/>
        <c:minorTickMark val="none"/>
        <c:tickLblPos val="nextTo"/>
        <c:crossAx val="617997000"/>
        <c:crosses val="autoZero"/>
        <c:auto val="1"/>
        <c:lblAlgn val="ctr"/>
        <c:lblOffset val="100"/>
        <c:noMultiLvlLbl val="0"/>
      </c:catAx>
      <c:valAx>
        <c:axId val="617997000"/>
        <c:scaling>
          <c:orientation val="minMax"/>
          <c:max val="17"/>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56945976"/>
        <c:crosses val="autoZero"/>
        <c:crossBetween val="between"/>
      </c:valAx>
      <c:spPr>
        <a:noFill/>
        <a:ln>
          <a:noFill/>
        </a:ln>
        <a:effectLst/>
      </c:spPr>
    </c:plotArea>
    <c:legend>
      <c:legendPos val="b"/>
      <c:layout>
        <c:manualLayout>
          <c:xMode val="edge"/>
          <c:yMode val="edge"/>
          <c:x val="0.14927481645443968"/>
          <c:y val="0.91703879404658262"/>
          <c:w val="0.78627893730042842"/>
          <c:h val="5.044273536901597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10-Yr Annualized Return</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A59D-4584-8F65-1BE0377F04BA}"/>
              </c:ext>
            </c:extLst>
          </c:dPt>
          <c:dPt>
            <c:idx val="2"/>
            <c:invertIfNegative val="0"/>
            <c:bubble3D val="0"/>
            <c:spPr>
              <a:solidFill>
                <a:schemeClr val="accent4"/>
              </a:solidFill>
            </c:spPr>
            <c:extLst>
              <c:ext xmlns:c16="http://schemas.microsoft.com/office/drawing/2014/chart" uri="{C3380CC4-5D6E-409C-BE32-E72D297353CC}">
                <c16:uniqueId val="{00000003-A59D-4584-8F65-1BE0377F04BA}"/>
              </c:ext>
            </c:extLst>
          </c:dPt>
          <c:dPt>
            <c:idx val="3"/>
            <c:invertIfNegative val="0"/>
            <c:bubble3D val="0"/>
            <c:spPr>
              <a:solidFill>
                <a:schemeClr val="accent3"/>
              </a:solidFill>
            </c:spPr>
            <c:extLst>
              <c:ext xmlns:c16="http://schemas.microsoft.com/office/drawing/2014/chart" uri="{C3380CC4-5D6E-409C-BE32-E72D297353CC}">
                <c16:uniqueId val="{00000005-A59D-4584-8F65-1BE0377F04BA}"/>
              </c:ext>
            </c:extLst>
          </c:dPt>
          <c:dPt>
            <c:idx val="4"/>
            <c:invertIfNegative val="0"/>
            <c:bubble3D val="0"/>
            <c:spPr>
              <a:solidFill>
                <a:schemeClr val="accent6"/>
              </a:solidFill>
            </c:spPr>
            <c:extLst>
              <c:ext xmlns:c16="http://schemas.microsoft.com/office/drawing/2014/chart" uri="{C3380CC4-5D6E-409C-BE32-E72D297353CC}">
                <c16:uniqueId val="{00000007-A59D-4584-8F65-1BE0377F04BA}"/>
              </c:ext>
            </c:extLst>
          </c:dPt>
          <c:dPt>
            <c:idx val="5"/>
            <c:invertIfNegative val="0"/>
            <c:bubble3D val="0"/>
            <c:spPr>
              <a:solidFill>
                <a:schemeClr val="accent5"/>
              </a:solidFill>
            </c:spPr>
            <c:extLst>
              <c:ext xmlns:c16="http://schemas.microsoft.com/office/drawing/2014/chart" uri="{C3380CC4-5D6E-409C-BE32-E72D297353CC}">
                <c16:uniqueId val="{00000009-A59D-4584-8F65-1BE0377F04BA}"/>
              </c:ext>
            </c:extLst>
          </c:dPt>
          <c:dPt>
            <c:idx val="6"/>
            <c:invertIfNegative val="0"/>
            <c:bubble3D val="0"/>
            <c:spPr>
              <a:solidFill>
                <a:schemeClr val="accent1">
                  <a:lumMod val="75000"/>
                </a:schemeClr>
              </a:solidFill>
            </c:spPr>
            <c:extLst>
              <c:ext xmlns:c16="http://schemas.microsoft.com/office/drawing/2014/chart" uri="{C3380CC4-5D6E-409C-BE32-E72D297353CC}">
                <c16:uniqueId val="{0000000B-A59D-4584-8F65-1BE0377F04BA}"/>
              </c:ext>
            </c:extLst>
          </c:dPt>
          <c:dPt>
            <c:idx val="7"/>
            <c:invertIfNegative val="0"/>
            <c:bubble3D val="0"/>
            <c:spPr>
              <a:solidFill>
                <a:schemeClr val="accent2">
                  <a:lumMod val="75000"/>
                </a:schemeClr>
              </a:solidFill>
            </c:spPr>
            <c:extLst>
              <c:ext xmlns:c16="http://schemas.microsoft.com/office/drawing/2014/chart" uri="{C3380CC4-5D6E-409C-BE32-E72D297353CC}">
                <c16:uniqueId val="{0000000D-A59D-4584-8F65-1BE0377F04BA}"/>
              </c:ext>
            </c:extLst>
          </c:dPt>
          <c:dLbls>
            <c:dLbl>
              <c:idx val="0"/>
              <c:layout>
                <c:manualLayout>
                  <c:x val="2.061408711708298E-3"/>
                  <c:y val="4.19583111458980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59D-4584-8F65-1BE0377F04BA}"/>
                </c:ext>
              </c:extLst>
            </c:dLbl>
            <c:spPr>
              <a:noFill/>
              <a:ln>
                <a:noFill/>
              </a:ln>
              <a:effectLst/>
            </c:spPr>
            <c:txPr>
              <a:bodyPr/>
              <a:lstStyle/>
              <a:p>
                <a:pPr>
                  <a:defRPr sz="10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Family Office</c:v>
                </c:pt>
                <c:pt idx="1">
                  <c:v>Sovereign Wealth Fund</c:v>
                </c:pt>
                <c:pt idx="2">
                  <c:v>Endowment Plan</c:v>
                </c:pt>
                <c:pt idx="3">
                  <c:v>Foundation</c:v>
                </c:pt>
                <c:pt idx="4">
                  <c:v>Public Pension Fund</c:v>
                </c:pt>
                <c:pt idx="5">
                  <c:v>Private Sector Pension Fund</c:v>
                </c:pt>
                <c:pt idx="6">
                  <c:v>Superannuation Scheme</c:v>
                </c:pt>
                <c:pt idx="7">
                  <c:v>Insurance Company</c:v>
                </c:pt>
              </c:strCache>
            </c:strRef>
          </c:cat>
          <c:val>
            <c:numRef>
              <c:f>Sheet1!$B$2:$B$9</c:f>
              <c:numCache>
                <c:formatCode>0.0%</c:formatCode>
                <c:ptCount val="8"/>
                <c:pt idx="0">
                  <c:v>0.25800000000000001</c:v>
                </c:pt>
                <c:pt idx="1">
                  <c:v>0.124</c:v>
                </c:pt>
                <c:pt idx="2">
                  <c:v>0.11</c:v>
                </c:pt>
                <c:pt idx="3">
                  <c:v>9.6000000000000002E-2</c:v>
                </c:pt>
                <c:pt idx="4">
                  <c:v>6.8000000000000005E-2</c:v>
                </c:pt>
                <c:pt idx="5">
                  <c:v>4.7E-2</c:v>
                </c:pt>
                <c:pt idx="6">
                  <c:v>3.5000000000000003E-2</c:v>
                </c:pt>
                <c:pt idx="7">
                  <c:v>2.7E-2</c:v>
                </c:pt>
              </c:numCache>
            </c:numRef>
          </c:val>
          <c:extLst>
            <c:ext xmlns:c16="http://schemas.microsoft.com/office/drawing/2014/chart" uri="{C3380CC4-5D6E-409C-BE32-E72D297353CC}">
              <c16:uniqueId val="{0000000F-A59D-4584-8F65-1BE0377F04BA}"/>
            </c:ext>
          </c:extLst>
        </c:ser>
        <c:dLbls>
          <c:showLegendKey val="0"/>
          <c:showVal val="0"/>
          <c:showCatName val="0"/>
          <c:showSerName val="0"/>
          <c:showPercent val="0"/>
          <c:showBubbleSize val="0"/>
        </c:dLbls>
        <c:gapWidth val="150"/>
        <c:axId val="533769080"/>
        <c:axId val="533769472"/>
      </c:barChart>
      <c:catAx>
        <c:axId val="533769080"/>
        <c:scaling>
          <c:orientation val="minMax"/>
        </c:scaling>
        <c:delete val="0"/>
        <c:axPos val="b"/>
        <c:numFmt formatCode="General" sourceLinked="0"/>
        <c:majorTickMark val="out"/>
        <c:minorTickMark val="none"/>
        <c:tickLblPos val="nextTo"/>
        <c:txPr>
          <a:bodyPr/>
          <a:lstStyle/>
          <a:p>
            <a:pPr>
              <a:defRPr sz="1000" b="0"/>
            </a:pPr>
            <a:endParaRPr lang="en-US"/>
          </a:p>
        </c:txPr>
        <c:crossAx val="533769472"/>
        <c:crosses val="autoZero"/>
        <c:auto val="1"/>
        <c:lblAlgn val="ctr"/>
        <c:lblOffset val="100"/>
        <c:noMultiLvlLbl val="0"/>
      </c:catAx>
      <c:valAx>
        <c:axId val="533769472"/>
        <c:scaling>
          <c:orientation val="minMax"/>
        </c:scaling>
        <c:delete val="0"/>
        <c:axPos val="l"/>
        <c:majorGridlines/>
        <c:numFmt formatCode="0%" sourceLinked="0"/>
        <c:majorTickMark val="out"/>
        <c:minorTickMark val="none"/>
        <c:tickLblPos val="nextTo"/>
        <c:txPr>
          <a:bodyPr/>
          <a:lstStyle/>
          <a:p>
            <a:pPr>
              <a:defRPr sz="1000" b="0"/>
            </a:pPr>
            <a:endParaRPr lang="en-US"/>
          </a:p>
        </c:txPr>
        <c:crossAx val="533769080"/>
        <c:crosses val="autoZero"/>
        <c:crossBetween val="between"/>
      </c:valAx>
    </c:plotArea>
    <c:plotVisOnly val="1"/>
    <c:dispBlanksAs val="gap"/>
    <c:showDLblsOverMax val="0"/>
  </c:chart>
  <c:txPr>
    <a:bodyPr/>
    <a:lstStyle/>
    <a:p>
      <a:pPr>
        <a:defRPr sz="1800"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488331791678451E-2"/>
          <c:y val="3.7516326614373215E-2"/>
          <c:w val="0.82820547627429875"/>
          <c:h val="0.79774167614274227"/>
        </c:manualLayout>
      </c:layout>
      <c:barChart>
        <c:barDir val="col"/>
        <c:grouping val="clustered"/>
        <c:varyColors val="0"/>
        <c:ser>
          <c:idx val="4"/>
          <c:order val="0"/>
          <c:tx>
            <c:strRef>
              <c:f>Sheet1!$A$2</c:f>
              <c:strCache>
                <c:ptCount val="1"/>
                <c:pt idx="0">
                  <c:v>TVPI</c:v>
                </c:pt>
              </c:strCache>
            </c:strRef>
          </c:tx>
          <c:invertIfNegative val="0"/>
          <c:dPt>
            <c:idx val="0"/>
            <c:invertIfNegative val="0"/>
            <c:bubble3D val="0"/>
            <c:spPr>
              <a:solidFill>
                <a:srgbClr val="1E6398">
                  <a:lumMod val="60000"/>
                  <a:lumOff val="40000"/>
                </a:srgbClr>
              </a:solidFill>
            </c:spPr>
            <c:extLst>
              <c:ext xmlns:c16="http://schemas.microsoft.com/office/drawing/2014/chart" uri="{C3380CC4-5D6E-409C-BE32-E72D297353CC}">
                <c16:uniqueId val="{00000001-F66F-49D4-8B4C-13C843CCA1E6}"/>
              </c:ext>
            </c:extLst>
          </c:dPt>
          <c:dPt>
            <c:idx val="1"/>
            <c:invertIfNegative val="0"/>
            <c:bubble3D val="0"/>
            <c:extLst>
              <c:ext xmlns:c16="http://schemas.microsoft.com/office/drawing/2014/chart" uri="{C3380CC4-5D6E-409C-BE32-E72D297353CC}">
                <c16:uniqueId val="{00000002-F66F-49D4-8B4C-13C843CCA1E6}"/>
              </c:ext>
            </c:extLst>
          </c:dPt>
          <c:dPt>
            <c:idx val="2"/>
            <c:invertIfNegative val="0"/>
            <c:bubble3D val="0"/>
            <c:extLst>
              <c:ext xmlns:c16="http://schemas.microsoft.com/office/drawing/2014/chart" uri="{C3380CC4-5D6E-409C-BE32-E72D297353CC}">
                <c16:uniqueId val="{00000003-F66F-49D4-8B4C-13C843CCA1E6}"/>
              </c:ext>
            </c:extLst>
          </c:dPt>
          <c:dPt>
            <c:idx val="3"/>
            <c:invertIfNegative val="0"/>
            <c:bubble3D val="0"/>
            <c:spPr>
              <a:solidFill>
                <a:srgbClr val="63A8CC">
                  <a:lumMod val="75000"/>
                </a:srgbClr>
              </a:solidFill>
            </c:spPr>
            <c:extLst>
              <c:ext xmlns:c16="http://schemas.microsoft.com/office/drawing/2014/chart" uri="{C3380CC4-5D6E-409C-BE32-E72D297353CC}">
                <c16:uniqueId val="{00000005-F66F-49D4-8B4C-13C843CCA1E6}"/>
              </c:ext>
            </c:extLst>
          </c:dPt>
          <c:dPt>
            <c:idx val="5"/>
            <c:invertIfNegative val="0"/>
            <c:bubble3D val="0"/>
            <c:extLst>
              <c:ext xmlns:c16="http://schemas.microsoft.com/office/drawing/2014/chart" uri="{C3380CC4-5D6E-409C-BE32-E72D297353CC}">
                <c16:uniqueId val="{00000006-F66F-49D4-8B4C-13C843CCA1E6}"/>
              </c:ext>
            </c:extLst>
          </c:dPt>
          <c:dPt>
            <c:idx val="6"/>
            <c:invertIfNegative val="0"/>
            <c:bubble3D val="0"/>
            <c:spPr>
              <a:solidFill>
                <a:srgbClr val="1E6398">
                  <a:lumMod val="75000"/>
                </a:srgbClr>
              </a:solidFill>
            </c:spPr>
            <c:extLst>
              <c:ext xmlns:c16="http://schemas.microsoft.com/office/drawing/2014/chart" uri="{C3380CC4-5D6E-409C-BE32-E72D297353CC}">
                <c16:uniqueId val="{00000008-F66F-49D4-8B4C-13C843CCA1E6}"/>
              </c:ext>
            </c:extLst>
          </c:dPt>
          <c:dLbls>
            <c:spPr>
              <a:noFill/>
              <a:ln>
                <a:noFill/>
              </a:ln>
              <a:effectLst/>
            </c:spPr>
            <c:txPr>
              <a:bodyPr wrap="square" lIns="38100" tIns="19050" rIns="38100" bIns="19050" anchor="ctr">
                <a:spAutoFit/>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Exclude Worst Three
Vintages</c:v>
                </c:pt>
                <c:pt idx="3">
                  <c:v>All Vintages</c:v>
                </c:pt>
                <c:pt idx="6">
                  <c:v>Exclude
Best Three
Vintages
</c:v>
                </c:pt>
              </c:strCache>
            </c:strRef>
          </c:cat>
          <c:val>
            <c:numRef>
              <c:f>Sheet1!$B$2:$H$2</c:f>
              <c:numCache>
                <c:formatCode>General</c:formatCode>
                <c:ptCount val="7"/>
                <c:pt idx="0" formatCode="0.00\x">
                  <c:v>1.9906599319798979</c:v>
                </c:pt>
                <c:pt idx="3" formatCode="0.00\x">
                  <c:v>1.9101390712868678</c:v>
                </c:pt>
                <c:pt idx="6" formatCode="0.00\x">
                  <c:v>1.7686599319798981</c:v>
                </c:pt>
              </c:numCache>
            </c:numRef>
          </c:val>
          <c:extLst>
            <c:ext xmlns:c16="http://schemas.microsoft.com/office/drawing/2014/chart" uri="{C3380CC4-5D6E-409C-BE32-E72D297353CC}">
              <c16:uniqueId val="{00000009-F66F-49D4-8B4C-13C843CCA1E6}"/>
            </c:ext>
          </c:extLst>
        </c:ser>
        <c:dLbls>
          <c:showLegendKey val="0"/>
          <c:showVal val="1"/>
          <c:showCatName val="0"/>
          <c:showSerName val="0"/>
          <c:showPercent val="0"/>
          <c:showBubbleSize val="0"/>
        </c:dLbls>
        <c:gapWidth val="0"/>
        <c:axId val="725211392"/>
        <c:axId val="725209824"/>
      </c:barChart>
      <c:catAx>
        <c:axId val="725211392"/>
        <c:scaling>
          <c:orientation val="minMax"/>
        </c:scaling>
        <c:delete val="0"/>
        <c:axPos val="b"/>
        <c:numFmt formatCode="General" sourceLinked="1"/>
        <c:majorTickMark val="none"/>
        <c:minorTickMark val="none"/>
        <c:tickLblPos val="nextTo"/>
        <c:spPr>
          <a:ln w="9525">
            <a:solidFill>
              <a:srgbClr val="556168"/>
            </a:solidFill>
            <a:prstDash val="solid"/>
          </a:ln>
        </c:spPr>
        <c:txPr>
          <a:bodyPr rot="0" vert="horz"/>
          <a:lstStyle/>
          <a:p>
            <a:pPr>
              <a:defRPr sz="1000"/>
            </a:pPr>
            <a:endParaRPr lang="en-US"/>
          </a:p>
        </c:txPr>
        <c:crossAx val="725209824"/>
        <c:crosses val="autoZero"/>
        <c:auto val="1"/>
        <c:lblAlgn val="ctr"/>
        <c:lblOffset val="100"/>
        <c:tickLblSkip val="1"/>
        <c:tickMarkSkip val="1"/>
        <c:noMultiLvlLbl val="0"/>
      </c:catAx>
      <c:valAx>
        <c:axId val="725209824"/>
        <c:scaling>
          <c:orientation val="minMax"/>
          <c:max val="2"/>
          <c:min val="1.5"/>
        </c:scaling>
        <c:delete val="0"/>
        <c:axPos val="l"/>
        <c:title>
          <c:tx>
            <c:rich>
              <a:bodyPr/>
              <a:lstStyle/>
              <a:p>
                <a:pPr>
                  <a:defRPr sz="1000" b="1"/>
                </a:pPr>
                <a:r>
                  <a:rPr lang="en-US" sz="1000" b="1"/>
                  <a:t>TV/F</a:t>
                </a:r>
              </a:p>
            </c:rich>
          </c:tx>
          <c:layout>
            <c:manualLayout>
              <c:xMode val="edge"/>
              <c:yMode val="edge"/>
              <c:x val="8.1615075353711312E-3"/>
              <c:y val="8.9618251667577947E-2"/>
            </c:manualLayout>
          </c:layout>
          <c:overlay val="0"/>
        </c:title>
        <c:numFmt formatCode="0.0\x" sourceLinked="0"/>
        <c:majorTickMark val="out"/>
        <c:minorTickMark val="none"/>
        <c:tickLblPos val="nextTo"/>
        <c:spPr>
          <a:ln w="9706">
            <a:noFill/>
          </a:ln>
        </c:spPr>
        <c:txPr>
          <a:bodyPr rot="0" vert="horz"/>
          <a:lstStyle/>
          <a:p>
            <a:pPr>
              <a:defRPr sz="1000"/>
            </a:pPr>
            <a:endParaRPr lang="en-US"/>
          </a:p>
        </c:txPr>
        <c:crossAx val="725211392"/>
        <c:crosses val="autoZero"/>
        <c:crossBetween val="between"/>
        <c:majorUnit val="0.1"/>
      </c:valAx>
      <c:spPr>
        <a:noFill/>
        <a:ln w="25400">
          <a:noFill/>
        </a:ln>
      </c:spPr>
    </c:plotArea>
    <c:plotVisOnly val="1"/>
    <c:dispBlanksAs val="gap"/>
    <c:showDLblsOverMax val="0"/>
  </c:chart>
  <c:spPr>
    <a:noFill/>
    <a:ln>
      <a:noFill/>
    </a:ln>
  </c:spPr>
  <c:txPr>
    <a:bodyPr/>
    <a:lstStyle/>
    <a:p>
      <a:pPr>
        <a:defRPr sz="1200" b="0" i="0" u="none" strike="noStrike" baseline="0">
          <a:solidFill>
            <a:schemeClr val="tx1"/>
          </a:solidFill>
          <a:latin typeface="+mn-lt"/>
          <a:ea typeface="HelveticaNeue LT 55 Roman"/>
          <a:cs typeface="HelveticaNeue LT 55 Roman"/>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Summary10Y!$L$37:$L$38</c:f>
              <c:strCache>
                <c:ptCount val="2"/>
                <c:pt idx="0">
                  <c:v>5th Quartile </c:v>
                </c:pt>
              </c:strCache>
            </c:strRef>
          </c:tx>
          <c:spPr>
            <a:solidFill>
              <a:srgbClr val="7F7F7F"/>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98A8-412D-8683-29A5FC4D35D5}"/>
              </c:ext>
            </c:extLst>
          </c:dPt>
          <c:dPt>
            <c:idx val="3"/>
            <c:invertIfNegative val="0"/>
            <c:bubble3D val="0"/>
            <c:spPr>
              <a:solidFill>
                <a:srgbClr val="B8C0C5"/>
              </a:solidFill>
              <a:ln>
                <a:noFill/>
              </a:ln>
              <a:effectLst/>
            </c:spPr>
            <c:extLst>
              <c:ext xmlns:c16="http://schemas.microsoft.com/office/drawing/2014/chart" uri="{C3380CC4-5D6E-409C-BE32-E72D297353CC}">
                <c16:uniqueId val="{00000003-98A8-412D-8683-29A5FC4D35D5}"/>
              </c:ext>
            </c:extLst>
          </c:dPt>
          <c:dPt>
            <c:idx val="6"/>
            <c:invertIfNegative val="0"/>
            <c:bubble3D val="0"/>
            <c:spPr>
              <a:noFill/>
              <a:ln>
                <a:noFill/>
              </a:ln>
              <a:effectLst/>
            </c:spPr>
            <c:extLst>
              <c:ext xmlns:c16="http://schemas.microsoft.com/office/drawing/2014/chart" uri="{C3380CC4-5D6E-409C-BE32-E72D297353CC}">
                <c16:uniqueId val="{00000005-98A8-412D-8683-29A5FC4D35D5}"/>
              </c:ext>
            </c:extLst>
          </c:dPt>
          <c:dLbls>
            <c:delete val="1"/>
          </c:dLbls>
          <c:cat>
            <c:strRef>
              <c:f>Summary10Y!$K$39:$K$52</c:f>
              <c:strCache>
                <c:ptCount val="7"/>
                <c:pt idx="0">
                  <c:v>US equity</c:v>
                </c:pt>
                <c:pt idx="3">
                  <c:v>Real Assets</c:v>
                </c:pt>
                <c:pt idx="6">
                  <c:v>Credit</c:v>
                </c:pt>
              </c:strCache>
            </c:strRef>
          </c:cat>
          <c:val>
            <c:numRef>
              <c:f>Summary10Y!$L$39:$L$52</c:f>
              <c:numCache>
                <c:formatCode>General</c:formatCode>
                <c:ptCount val="8"/>
                <c:pt idx="0" formatCode="0.00%">
                  <c:v>8.2685354664990204E-2</c:v>
                </c:pt>
                <c:pt idx="3" formatCode="0.00%">
                  <c:v>-3.0441115626764076E-2</c:v>
                </c:pt>
                <c:pt idx="6" formatCode="0.00%">
                  <c:v>6.7113008079095371E-2</c:v>
                </c:pt>
              </c:numCache>
            </c:numRef>
          </c:val>
          <c:extLst>
            <c:ext xmlns:c16="http://schemas.microsoft.com/office/drawing/2014/chart" uri="{C3380CC4-5D6E-409C-BE32-E72D297353CC}">
              <c16:uniqueId val="{00000006-98A8-412D-8683-29A5FC4D35D5}"/>
            </c:ext>
          </c:extLst>
        </c:ser>
        <c:ser>
          <c:idx val="1"/>
          <c:order val="1"/>
          <c:tx>
            <c:strRef>
              <c:f>Summary10Y!$M$37:$M$38</c:f>
              <c:strCache>
                <c:ptCount val="2"/>
                <c:pt idx="0">
                  <c:v>4th Quartile </c:v>
                </c:pt>
              </c:strCache>
            </c:strRef>
          </c:tx>
          <c:spPr>
            <a:solidFill>
              <a:srgbClr val="7F7F7F"/>
            </a:solidFill>
            <a:ln>
              <a:noFill/>
            </a:ln>
            <a:effectLst/>
          </c:spPr>
          <c:invertIfNegative val="0"/>
          <c:dLbls>
            <c:delete val="1"/>
          </c:dLbls>
          <c:cat>
            <c:strRef>
              <c:f>Summary10Y!$K$39:$K$52</c:f>
              <c:strCache>
                <c:ptCount val="7"/>
                <c:pt idx="0">
                  <c:v>US equity</c:v>
                </c:pt>
                <c:pt idx="3">
                  <c:v>Real Assets</c:v>
                </c:pt>
                <c:pt idx="6">
                  <c:v>Credit</c:v>
                </c:pt>
              </c:strCache>
            </c:strRef>
          </c:cat>
          <c:val>
            <c:numRef>
              <c:f>Summary10Y!$M$39:$M$52</c:f>
              <c:numCache>
                <c:formatCode>General</c:formatCode>
                <c:ptCount val="8"/>
                <c:pt idx="0" formatCode="0.00%">
                  <c:v>2.1226957136800298E-2</c:v>
                </c:pt>
                <c:pt idx="3" formatCode="0.00%">
                  <c:v>-6.5416110754842702E-2</c:v>
                </c:pt>
                <c:pt idx="6" formatCode="0.00%">
                  <c:v>3.2162824436682169E-2</c:v>
                </c:pt>
              </c:numCache>
            </c:numRef>
          </c:val>
          <c:extLst>
            <c:ext xmlns:c16="http://schemas.microsoft.com/office/drawing/2014/chart" uri="{C3380CC4-5D6E-409C-BE32-E72D297353CC}">
              <c16:uniqueId val="{00000007-98A8-412D-8683-29A5FC4D35D5}"/>
            </c:ext>
          </c:extLst>
        </c:ser>
        <c:ser>
          <c:idx val="2"/>
          <c:order val="2"/>
          <c:tx>
            <c:strRef>
              <c:f>Summary10Y!$N$37:$N$38</c:f>
              <c:strCache>
                <c:ptCount val="2"/>
                <c:pt idx="0">
                  <c:v>3rd Quartile </c:v>
                </c:pt>
              </c:strCache>
            </c:strRef>
          </c:tx>
          <c:spPr>
            <a:solidFill>
              <a:srgbClr val="B8C0C5"/>
            </a:solidFill>
            <a:ln>
              <a:noFill/>
            </a:ln>
            <a:effectLst/>
          </c:spPr>
          <c:invertIfNegative val="0"/>
          <c:dLbls>
            <c:delete val="1"/>
          </c:dLbls>
          <c:cat>
            <c:strRef>
              <c:f>Summary10Y!$K$39:$K$52</c:f>
              <c:strCache>
                <c:ptCount val="7"/>
                <c:pt idx="0">
                  <c:v>US equity</c:v>
                </c:pt>
                <c:pt idx="3">
                  <c:v>Real Assets</c:v>
                </c:pt>
                <c:pt idx="6">
                  <c:v>Credit</c:v>
                </c:pt>
              </c:strCache>
            </c:strRef>
          </c:cat>
          <c:val>
            <c:numRef>
              <c:f>Summary10Y!$N$39:$N$52</c:f>
              <c:numCache>
                <c:formatCode>General</c:formatCode>
                <c:ptCount val="8"/>
                <c:pt idx="0" formatCode="0.00%">
                  <c:v>1.2149981373366425E-2</c:v>
                </c:pt>
                <c:pt idx="3" formatCode="0.00%">
                  <c:v>7.7128042556477983E-3</c:v>
                </c:pt>
                <c:pt idx="6" formatCode="0.00%">
                  <c:v>1.3595665916753985E-2</c:v>
                </c:pt>
              </c:numCache>
            </c:numRef>
          </c:val>
          <c:extLst>
            <c:ext xmlns:c16="http://schemas.microsoft.com/office/drawing/2014/chart" uri="{C3380CC4-5D6E-409C-BE32-E72D297353CC}">
              <c16:uniqueId val="{00000008-98A8-412D-8683-29A5FC4D35D5}"/>
            </c:ext>
          </c:extLst>
        </c:ser>
        <c:ser>
          <c:idx val="3"/>
          <c:order val="3"/>
          <c:tx>
            <c:strRef>
              <c:f>Summary10Y!$O$37:$O$38</c:f>
              <c:strCache>
                <c:ptCount val="2"/>
                <c:pt idx="0">
                  <c:v>2nd Quartile</c:v>
                </c:pt>
              </c:strCache>
            </c:strRef>
          </c:tx>
          <c:spPr>
            <a:solidFill>
              <a:srgbClr val="1E6398"/>
            </a:solidFill>
            <a:ln>
              <a:noFill/>
            </a:ln>
            <a:effectLst/>
          </c:spPr>
          <c:invertIfNegative val="0"/>
          <c:dLbls>
            <c:delete val="1"/>
          </c:dLbls>
          <c:cat>
            <c:strRef>
              <c:f>Summary10Y!$K$39:$K$52</c:f>
              <c:strCache>
                <c:ptCount val="7"/>
                <c:pt idx="0">
                  <c:v>US equity</c:v>
                </c:pt>
                <c:pt idx="3">
                  <c:v>Real Assets</c:v>
                </c:pt>
                <c:pt idx="6">
                  <c:v>Credit</c:v>
                </c:pt>
              </c:strCache>
            </c:strRef>
          </c:cat>
          <c:val>
            <c:numRef>
              <c:f>Summary10Y!$O$39:$O$52</c:f>
              <c:numCache>
                <c:formatCode>General</c:formatCode>
                <c:ptCount val="8"/>
                <c:pt idx="0" formatCode="0.00%">
                  <c:v>1.2856515896985443E-2</c:v>
                </c:pt>
                <c:pt idx="3" formatCode="0.00%">
                  <c:v>6.4105615463237453E-2</c:v>
                </c:pt>
                <c:pt idx="6" formatCode="0.00%">
                  <c:v>1.3585573211407687E-2</c:v>
                </c:pt>
              </c:numCache>
            </c:numRef>
          </c:val>
          <c:extLst>
            <c:ext xmlns:c16="http://schemas.microsoft.com/office/drawing/2014/chart" uri="{C3380CC4-5D6E-409C-BE32-E72D297353CC}">
              <c16:uniqueId val="{00000009-98A8-412D-8683-29A5FC4D35D5}"/>
            </c:ext>
          </c:extLst>
        </c:ser>
        <c:ser>
          <c:idx val="4"/>
          <c:order val="4"/>
          <c:tx>
            <c:strRef>
              <c:f>Summary10Y!$P$37:$P$38</c:f>
              <c:strCache>
                <c:ptCount val="2"/>
                <c:pt idx="0">
                  <c:v>1st Quartile </c:v>
                </c:pt>
              </c:strCache>
            </c:strRef>
          </c:tx>
          <c:spPr>
            <a:solidFill>
              <a:srgbClr val="164A72"/>
            </a:solidFill>
            <a:ln>
              <a:noFill/>
            </a:ln>
            <a:effectLst/>
          </c:spPr>
          <c:invertIfNegative val="0"/>
          <c:dLbls>
            <c:delete val="1"/>
          </c:dLbls>
          <c:cat>
            <c:strRef>
              <c:f>Summary10Y!$K$39:$K$52</c:f>
              <c:strCache>
                <c:ptCount val="7"/>
                <c:pt idx="0">
                  <c:v>US equity</c:v>
                </c:pt>
                <c:pt idx="3">
                  <c:v>Real Assets</c:v>
                </c:pt>
                <c:pt idx="6">
                  <c:v>Credit</c:v>
                </c:pt>
              </c:strCache>
            </c:strRef>
          </c:cat>
          <c:val>
            <c:numRef>
              <c:f>Summary10Y!$P$39:$P$52</c:f>
              <c:numCache>
                <c:formatCode>General</c:formatCode>
                <c:ptCount val="8"/>
                <c:pt idx="0" formatCode="0.00%">
                  <c:v>1.8855690077265508E-2</c:v>
                </c:pt>
                <c:pt idx="3" formatCode="0.00%">
                  <c:v>3.4129739411484908E-2</c:v>
                </c:pt>
                <c:pt idx="6" formatCode="0.00%">
                  <c:v>1.9584240853777024E-2</c:v>
                </c:pt>
              </c:numCache>
            </c:numRef>
          </c:val>
          <c:extLst>
            <c:ext xmlns:c16="http://schemas.microsoft.com/office/drawing/2014/chart" uri="{C3380CC4-5D6E-409C-BE32-E72D297353CC}">
              <c16:uniqueId val="{0000000A-98A8-412D-8683-29A5FC4D35D5}"/>
            </c:ext>
          </c:extLst>
        </c:ser>
        <c:ser>
          <c:idx val="5"/>
          <c:order val="5"/>
          <c:tx>
            <c:strRef>
              <c:f>Summary10Y!$Q$37:$Q$38</c:f>
              <c:strCache>
                <c:ptCount val="2"/>
                <c:pt idx="0">
                  <c:v>5th Quartile </c:v>
                </c:pt>
              </c:strCache>
            </c:strRef>
          </c:tx>
          <c:spPr>
            <a:solidFill>
              <a:srgbClr val="7F7F7F"/>
            </a:solidFill>
            <a:ln w="12700">
              <a:solidFill>
                <a:schemeClr val="bg1"/>
              </a:solidFill>
            </a:ln>
            <a:effectLst/>
          </c:spPr>
          <c:invertIfNegative val="0"/>
          <c:dPt>
            <c:idx val="4"/>
            <c:invertIfNegative val="0"/>
            <c:bubble3D val="0"/>
            <c:spPr>
              <a:solidFill>
                <a:srgbClr val="B8C0C5"/>
              </a:solidFill>
              <a:ln w="12700">
                <a:solidFill>
                  <a:schemeClr val="bg1"/>
                </a:solidFill>
              </a:ln>
              <a:effectLst/>
            </c:spPr>
            <c:extLst>
              <c:ext xmlns:c16="http://schemas.microsoft.com/office/drawing/2014/chart" uri="{C3380CC4-5D6E-409C-BE32-E72D297353CC}">
                <c16:uniqueId val="{0000000C-98A8-412D-8683-29A5FC4D35D5}"/>
              </c:ext>
            </c:extLst>
          </c:dPt>
          <c:dLbls>
            <c:delete val="1"/>
          </c:dLbls>
          <c:cat>
            <c:strRef>
              <c:f>Summary10Y!$K$39:$K$52</c:f>
              <c:strCache>
                <c:ptCount val="7"/>
                <c:pt idx="0">
                  <c:v>US equity</c:v>
                </c:pt>
                <c:pt idx="3">
                  <c:v>Real Assets</c:v>
                </c:pt>
                <c:pt idx="6">
                  <c:v>Credit</c:v>
                </c:pt>
              </c:strCache>
            </c:strRef>
          </c:cat>
          <c:val>
            <c:numRef>
              <c:f>Summary10Y!$Q$39:$Q$52</c:f>
              <c:numCache>
                <c:formatCode>0.00%</c:formatCode>
                <c:ptCount val="8"/>
                <c:pt idx="1">
                  <c:v>-0.24315500000000001</c:v>
                </c:pt>
                <c:pt idx="4">
                  <c:v>-4.07E-2</c:v>
                </c:pt>
                <c:pt idx="7">
                  <c:v>-0.10178000000000001</c:v>
                </c:pt>
              </c:numCache>
            </c:numRef>
          </c:val>
          <c:extLst>
            <c:ext xmlns:c16="http://schemas.microsoft.com/office/drawing/2014/chart" uri="{C3380CC4-5D6E-409C-BE32-E72D297353CC}">
              <c16:uniqueId val="{0000000D-98A8-412D-8683-29A5FC4D35D5}"/>
            </c:ext>
          </c:extLst>
        </c:ser>
        <c:ser>
          <c:idx val="6"/>
          <c:order val="6"/>
          <c:tx>
            <c:strRef>
              <c:f>Summary10Y!$R$37:$R$38</c:f>
              <c:strCache>
                <c:ptCount val="2"/>
                <c:pt idx="0">
                  <c:v>4th Quartile </c:v>
                </c:pt>
              </c:strCache>
            </c:strRef>
          </c:tx>
          <c:spPr>
            <a:solidFill>
              <a:srgbClr val="7F7F7F"/>
            </a:solidFill>
            <a:ln w="12700">
              <a:solidFill>
                <a:schemeClr val="bg1"/>
              </a:solidFill>
            </a:ln>
            <a:effectLst/>
          </c:spPr>
          <c:invertIfNegative val="0"/>
          <c:dPt>
            <c:idx val="4"/>
            <c:invertIfNegative val="0"/>
            <c:bubble3D val="0"/>
            <c:spPr>
              <a:solidFill>
                <a:srgbClr val="7F7F7F"/>
              </a:solidFill>
              <a:ln w="12700">
                <a:solidFill>
                  <a:schemeClr val="bg1"/>
                </a:solidFill>
              </a:ln>
              <a:effectLst/>
            </c:spPr>
            <c:extLst>
              <c:ext xmlns:c16="http://schemas.microsoft.com/office/drawing/2014/chart" uri="{C3380CC4-5D6E-409C-BE32-E72D297353CC}">
                <c16:uniqueId val="{0000000F-98A8-412D-8683-29A5FC4D35D5}"/>
              </c:ext>
            </c:extLst>
          </c:dPt>
          <c:dLbls>
            <c:delete val="1"/>
          </c:dLbls>
          <c:cat>
            <c:strRef>
              <c:f>Summary10Y!$K$39:$K$52</c:f>
              <c:strCache>
                <c:ptCount val="7"/>
                <c:pt idx="0">
                  <c:v>US equity</c:v>
                </c:pt>
                <c:pt idx="3">
                  <c:v>Real Assets</c:v>
                </c:pt>
                <c:pt idx="6">
                  <c:v>Credit</c:v>
                </c:pt>
              </c:strCache>
            </c:strRef>
          </c:cat>
          <c:val>
            <c:numRef>
              <c:f>Summary10Y!$R$39:$R$52</c:f>
              <c:numCache>
                <c:formatCode>0.00%</c:formatCode>
                <c:ptCount val="8"/>
                <c:pt idx="1">
                  <c:v>0</c:v>
                </c:pt>
                <c:pt idx="4">
                  <c:v>-0.23010999999999998</c:v>
                </c:pt>
                <c:pt idx="7">
                  <c:v>6.0700000000000004E-2</c:v>
                </c:pt>
              </c:numCache>
            </c:numRef>
          </c:val>
          <c:extLst>
            <c:ext xmlns:c16="http://schemas.microsoft.com/office/drawing/2014/chart" uri="{C3380CC4-5D6E-409C-BE32-E72D297353CC}">
              <c16:uniqueId val="{00000010-98A8-412D-8683-29A5FC4D35D5}"/>
            </c:ext>
          </c:extLst>
        </c:ser>
        <c:ser>
          <c:idx val="7"/>
          <c:order val="7"/>
          <c:tx>
            <c:strRef>
              <c:f>Summary10Y!$S$37:$S$38</c:f>
              <c:strCache>
                <c:ptCount val="2"/>
                <c:pt idx="0">
                  <c:v>3rd Quartile </c:v>
                </c:pt>
              </c:strCache>
            </c:strRef>
          </c:tx>
          <c:spPr>
            <a:solidFill>
              <a:srgbClr val="B8C0C5"/>
            </a:solidFill>
            <a:ln w="12700">
              <a:solidFill>
                <a:schemeClr val="bg1"/>
              </a:solidFill>
            </a:ln>
            <a:effectLst/>
          </c:spPr>
          <c:invertIfNegative val="0"/>
          <c:dLbls>
            <c:delete val="1"/>
          </c:dLbls>
          <c:cat>
            <c:strRef>
              <c:f>Summary10Y!$K$39:$K$52</c:f>
              <c:strCache>
                <c:ptCount val="7"/>
                <c:pt idx="0">
                  <c:v>US equity</c:v>
                </c:pt>
                <c:pt idx="3">
                  <c:v>Real Assets</c:v>
                </c:pt>
                <c:pt idx="6">
                  <c:v>Credit</c:v>
                </c:pt>
              </c:strCache>
            </c:strRef>
          </c:cat>
          <c:val>
            <c:numRef>
              <c:f>Summary10Y!$S$39:$S$52</c:f>
              <c:numCache>
                <c:formatCode>0.00%</c:formatCode>
                <c:ptCount val="8"/>
                <c:pt idx="1">
                  <c:v>0.11359999999999999</c:v>
                </c:pt>
                <c:pt idx="4">
                  <c:v>4.5599999999999995E-2</c:v>
                </c:pt>
                <c:pt idx="7">
                  <c:v>3.4199999999999994E-2</c:v>
                </c:pt>
              </c:numCache>
            </c:numRef>
          </c:val>
          <c:extLst>
            <c:ext xmlns:c16="http://schemas.microsoft.com/office/drawing/2014/chart" uri="{C3380CC4-5D6E-409C-BE32-E72D297353CC}">
              <c16:uniqueId val="{00000011-98A8-412D-8683-29A5FC4D35D5}"/>
            </c:ext>
          </c:extLst>
        </c:ser>
        <c:ser>
          <c:idx val="8"/>
          <c:order val="8"/>
          <c:tx>
            <c:strRef>
              <c:f>Summary10Y!$T$37:$T$38</c:f>
              <c:strCache>
                <c:ptCount val="2"/>
                <c:pt idx="0">
                  <c:v>2nd Quartile</c:v>
                </c:pt>
              </c:strCache>
            </c:strRef>
          </c:tx>
          <c:spPr>
            <a:solidFill>
              <a:srgbClr val="1E6398"/>
            </a:solidFill>
            <a:ln w="12700">
              <a:solidFill>
                <a:schemeClr val="bg1"/>
              </a:solidFill>
            </a:ln>
            <a:effectLst/>
          </c:spPr>
          <c:invertIfNegative val="0"/>
          <c:dLbls>
            <c:delete val="1"/>
          </c:dLbls>
          <c:cat>
            <c:strRef>
              <c:f>Summary10Y!$K$39:$K$52</c:f>
              <c:strCache>
                <c:ptCount val="7"/>
                <c:pt idx="0">
                  <c:v>US equity</c:v>
                </c:pt>
                <c:pt idx="3">
                  <c:v>Real Assets</c:v>
                </c:pt>
                <c:pt idx="6">
                  <c:v>Credit</c:v>
                </c:pt>
              </c:strCache>
            </c:strRef>
          </c:cat>
          <c:val>
            <c:numRef>
              <c:f>Summary10Y!$T$39:$T$52</c:f>
              <c:numCache>
                <c:formatCode>0.00%</c:formatCode>
                <c:ptCount val="8"/>
                <c:pt idx="1">
                  <c:v>0.10060000000000004</c:v>
                </c:pt>
                <c:pt idx="4">
                  <c:v>7.5875000000000026E-2</c:v>
                </c:pt>
                <c:pt idx="7">
                  <c:v>3.7300000000000014E-2</c:v>
                </c:pt>
              </c:numCache>
            </c:numRef>
          </c:val>
          <c:extLst>
            <c:ext xmlns:c16="http://schemas.microsoft.com/office/drawing/2014/chart" uri="{C3380CC4-5D6E-409C-BE32-E72D297353CC}">
              <c16:uniqueId val="{00000012-98A8-412D-8683-29A5FC4D35D5}"/>
            </c:ext>
          </c:extLst>
        </c:ser>
        <c:ser>
          <c:idx val="9"/>
          <c:order val="9"/>
          <c:tx>
            <c:strRef>
              <c:f>Summary10Y!$U$37:$U$38</c:f>
              <c:strCache>
                <c:ptCount val="2"/>
                <c:pt idx="0">
                  <c:v>1st Quartile </c:v>
                </c:pt>
              </c:strCache>
            </c:strRef>
          </c:tx>
          <c:spPr>
            <a:solidFill>
              <a:schemeClr val="accent1">
                <a:lumMod val="50000"/>
              </a:schemeClr>
            </a:solidFill>
            <a:ln w="12700">
              <a:solidFill>
                <a:schemeClr val="bg1"/>
              </a:solidFill>
            </a:ln>
            <a:effectLst/>
          </c:spPr>
          <c:invertIfNegative val="0"/>
          <c:dLbls>
            <c:delete val="1"/>
          </c:dLbls>
          <c:cat>
            <c:strRef>
              <c:f>Summary10Y!$K$39:$K$52</c:f>
              <c:strCache>
                <c:ptCount val="7"/>
                <c:pt idx="0">
                  <c:v>US equity</c:v>
                </c:pt>
                <c:pt idx="3">
                  <c:v>Real Assets</c:v>
                </c:pt>
                <c:pt idx="6">
                  <c:v>Credit</c:v>
                </c:pt>
              </c:strCache>
            </c:strRef>
          </c:cat>
          <c:val>
            <c:numRef>
              <c:f>Summary10Y!$U$39:$U$52</c:f>
              <c:numCache>
                <c:formatCode>0.00%</c:formatCode>
                <c:ptCount val="8"/>
                <c:pt idx="1">
                  <c:v>0.25481999999999994</c:v>
                </c:pt>
                <c:pt idx="4">
                  <c:v>0.20255000000000001</c:v>
                </c:pt>
                <c:pt idx="7">
                  <c:v>0.12186</c:v>
                </c:pt>
              </c:numCache>
            </c:numRef>
          </c:val>
          <c:extLst>
            <c:ext xmlns:c16="http://schemas.microsoft.com/office/drawing/2014/chart" uri="{C3380CC4-5D6E-409C-BE32-E72D297353CC}">
              <c16:uniqueId val="{00000013-98A8-412D-8683-29A5FC4D35D5}"/>
            </c:ext>
          </c:extLst>
        </c:ser>
        <c:dLbls>
          <c:showLegendKey val="0"/>
          <c:showVal val="1"/>
          <c:showCatName val="0"/>
          <c:showSerName val="0"/>
          <c:showPercent val="0"/>
          <c:showBubbleSize val="0"/>
        </c:dLbls>
        <c:gapWidth val="27"/>
        <c:overlap val="100"/>
        <c:axId val="-280192960"/>
        <c:axId val="-280203840"/>
      </c:barChart>
      <c:catAx>
        <c:axId val="-280192960"/>
        <c:scaling>
          <c:orientation val="minMax"/>
        </c:scaling>
        <c:delete val="0"/>
        <c:axPos val="b"/>
        <c:numFmt formatCode="General" sourceLinked="1"/>
        <c:majorTickMark val="none"/>
        <c:minorTickMark val="none"/>
        <c:tickLblPos val="low"/>
        <c:spPr>
          <a:noFill/>
          <a:ln w="9525" cap="flat" cmpd="sng" algn="ctr">
            <a:solidFill>
              <a:schemeClr val="bg1">
                <a:lumMod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280203840"/>
        <c:crosses val="autoZero"/>
        <c:auto val="1"/>
        <c:lblAlgn val="ctr"/>
        <c:lblOffset val="100"/>
        <c:noMultiLvlLbl val="0"/>
      </c:catAx>
      <c:valAx>
        <c:axId val="-280203840"/>
        <c:scaling>
          <c:orientation val="minMax"/>
          <c:max val="0.5"/>
          <c:min val="-0.30000000000000004"/>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192960"/>
        <c:crosses val="autoZero"/>
        <c:crossBetween val="between"/>
      </c:val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egendEntry>
        <c:idx val="9"/>
        <c:delete val="1"/>
      </c:legendEntry>
      <c:layout>
        <c:manualLayout>
          <c:xMode val="edge"/>
          <c:yMode val="edge"/>
          <c:x val="0.85062422819261896"/>
          <c:y val="3.1276289548031681E-2"/>
          <c:w val="9.7818670701344632E-2"/>
          <c:h val="0.200831945683098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821542163507845E-2"/>
          <c:y val="0.10334094107801742"/>
          <c:w val="0.93132333496134456"/>
          <c:h val="0.65112632660047942"/>
        </c:manualLayout>
      </c:layout>
      <c:barChart>
        <c:barDir val="col"/>
        <c:grouping val="clustered"/>
        <c:varyColors val="0"/>
        <c:ser>
          <c:idx val="3"/>
          <c:order val="0"/>
          <c:tx>
            <c:strRef>
              <c:f>Sheet1!$A$2</c:f>
              <c:strCache>
                <c:ptCount val="1"/>
                <c:pt idx="0">
                  <c:v>Capital Calls</c:v>
                </c:pt>
              </c:strCache>
            </c:strRef>
          </c:tx>
          <c:spPr>
            <a:solidFill>
              <a:srgbClr val="63A8CC"/>
            </a:solidFill>
            <a:ln w="25372">
              <a:noFill/>
            </a:ln>
          </c:spPr>
          <c:invertIfNegative val="0"/>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Sheet1!$B$2:$K$2</c:f>
              <c:numCache>
                <c:formatCode>0%</c:formatCode>
                <c:ptCount val="10"/>
                <c:pt idx="0">
                  <c:v>-0.13</c:v>
                </c:pt>
                <c:pt idx="1">
                  <c:v>-0.21</c:v>
                </c:pt>
                <c:pt idx="2">
                  <c:v>-0.23</c:v>
                </c:pt>
                <c:pt idx="3">
                  <c:v>-0.17</c:v>
                </c:pt>
                <c:pt idx="4">
                  <c:v>-0.13</c:v>
                </c:pt>
                <c:pt idx="5">
                  <c:v>-0.08</c:v>
                </c:pt>
                <c:pt idx="6">
                  <c:v>-0.05</c:v>
                </c:pt>
                <c:pt idx="7">
                  <c:v>0</c:v>
                </c:pt>
                <c:pt idx="8">
                  <c:v>0</c:v>
                </c:pt>
                <c:pt idx="9">
                  <c:v>0</c:v>
                </c:pt>
              </c:numCache>
            </c:numRef>
          </c:val>
          <c:extLst>
            <c:ext xmlns:c16="http://schemas.microsoft.com/office/drawing/2014/chart" uri="{C3380CC4-5D6E-409C-BE32-E72D297353CC}">
              <c16:uniqueId val="{00000000-F62B-49A5-B453-B18FD3CD3BCC}"/>
            </c:ext>
          </c:extLst>
        </c:ser>
        <c:ser>
          <c:idx val="2"/>
          <c:order val="1"/>
          <c:tx>
            <c:strRef>
              <c:f>Sheet1!$A$3</c:f>
              <c:strCache>
                <c:ptCount val="1"/>
                <c:pt idx="0">
                  <c:v>Distributions</c:v>
                </c:pt>
              </c:strCache>
            </c:strRef>
          </c:tx>
          <c:spPr>
            <a:solidFill>
              <a:srgbClr val="1E6398"/>
            </a:solidFill>
            <a:ln w="25372">
              <a:noFill/>
            </a:ln>
          </c:spPr>
          <c:invertIfNegative val="0"/>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Sheet1!$B$3:$K$3</c:f>
              <c:numCache>
                <c:formatCode>0%</c:formatCode>
                <c:ptCount val="10"/>
                <c:pt idx="0">
                  <c:v>0</c:v>
                </c:pt>
                <c:pt idx="1">
                  <c:v>3.7000000000000005E-2</c:v>
                </c:pt>
                <c:pt idx="2">
                  <c:v>5.5500000000000008E-2</c:v>
                </c:pt>
                <c:pt idx="3">
                  <c:v>0.185</c:v>
                </c:pt>
                <c:pt idx="4">
                  <c:v>0.33300000000000002</c:v>
                </c:pt>
                <c:pt idx="5">
                  <c:v>0.40700000000000003</c:v>
                </c:pt>
                <c:pt idx="6">
                  <c:v>0.35149999999999998</c:v>
                </c:pt>
                <c:pt idx="7">
                  <c:v>0.25900000000000006</c:v>
                </c:pt>
                <c:pt idx="8">
                  <c:v>0.14800000000000002</c:v>
                </c:pt>
                <c:pt idx="9">
                  <c:v>7.400000000000001E-2</c:v>
                </c:pt>
              </c:numCache>
            </c:numRef>
          </c:val>
          <c:extLst>
            <c:ext xmlns:c16="http://schemas.microsoft.com/office/drawing/2014/chart" uri="{C3380CC4-5D6E-409C-BE32-E72D297353CC}">
              <c16:uniqueId val="{00000001-F62B-49A5-B453-B18FD3CD3BCC}"/>
            </c:ext>
          </c:extLst>
        </c:ser>
        <c:dLbls>
          <c:showLegendKey val="0"/>
          <c:showVal val="0"/>
          <c:showCatName val="0"/>
          <c:showSerName val="0"/>
          <c:showPercent val="0"/>
          <c:showBubbleSize val="0"/>
        </c:dLbls>
        <c:gapWidth val="30"/>
        <c:overlap val="100"/>
        <c:axId val="670297448"/>
        <c:axId val="670289216"/>
      </c:barChart>
      <c:lineChart>
        <c:grouping val="standard"/>
        <c:varyColors val="0"/>
        <c:ser>
          <c:idx val="0"/>
          <c:order val="2"/>
          <c:tx>
            <c:v>Cumulative Net Cash Flow</c:v>
          </c:tx>
          <c:spPr>
            <a:ln w="38058">
              <a:solidFill>
                <a:srgbClr val="FDBB30"/>
              </a:solidFill>
              <a:prstDash val="solid"/>
            </a:ln>
          </c:spPr>
          <c:marker>
            <c:symbol val="none"/>
          </c:marker>
          <c:cat>
            <c:numRef>
              <c:f>Sheet1!$B$1:$K$1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Sheet1!$B$4:$K$4</c:f>
              <c:numCache>
                <c:formatCode>0%</c:formatCode>
                <c:ptCount val="10"/>
                <c:pt idx="0">
                  <c:v>-0.13</c:v>
                </c:pt>
                <c:pt idx="1">
                  <c:v>-0.30299999999999999</c:v>
                </c:pt>
                <c:pt idx="2">
                  <c:v>-0.47749999999999998</c:v>
                </c:pt>
                <c:pt idx="3">
                  <c:v>-0.46250000000000002</c:v>
                </c:pt>
                <c:pt idx="4">
                  <c:v>-0.25950000000000001</c:v>
                </c:pt>
                <c:pt idx="5">
                  <c:v>6.7500000000000004E-2</c:v>
                </c:pt>
                <c:pt idx="6">
                  <c:v>0.36899999999999999</c:v>
                </c:pt>
                <c:pt idx="7">
                  <c:v>0.62800000000000011</c:v>
                </c:pt>
                <c:pt idx="8">
                  <c:v>0.77600000000000013</c:v>
                </c:pt>
                <c:pt idx="9">
                  <c:v>0.85000000000000009</c:v>
                </c:pt>
              </c:numCache>
            </c:numRef>
          </c:val>
          <c:smooth val="1"/>
          <c:extLst>
            <c:ext xmlns:c16="http://schemas.microsoft.com/office/drawing/2014/chart" uri="{C3380CC4-5D6E-409C-BE32-E72D297353CC}">
              <c16:uniqueId val="{00000002-F62B-49A5-B453-B18FD3CD3BCC}"/>
            </c:ext>
          </c:extLst>
        </c:ser>
        <c:dLbls>
          <c:showLegendKey val="0"/>
          <c:showVal val="0"/>
          <c:showCatName val="0"/>
          <c:showSerName val="0"/>
          <c:showPercent val="0"/>
          <c:showBubbleSize val="0"/>
        </c:dLbls>
        <c:marker val="1"/>
        <c:smooth val="0"/>
        <c:axId val="670297448"/>
        <c:axId val="670289216"/>
      </c:lineChart>
      <c:catAx>
        <c:axId val="670297448"/>
        <c:scaling>
          <c:orientation val="minMax"/>
        </c:scaling>
        <c:delete val="0"/>
        <c:axPos val="b"/>
        <c:title>
          <c:tx>
            <c:rich>
              <a:bodyPr rot="0" anchor="t" anchorCtr="0"/>
              <a:lstStyle/>
              <a:p>
                <a:pPr>
                  <a:defRPr/>
                </a:pPr>
                <a:r>
                  <a:rPr lang="en-US" b="0" i="0" dirty="0"/>
                  <a:t>Years</a:t>
                </a:r>
              </a:p>
            </c:rich>
          </c:tx>
          <c:layout>
            <c:manualLayout>
              <c:xMode val="edge"/>
              <c:yMode val="edge"/>
              <c:x val="2.5891693568561115E-2"/>
              <c:y val="0.78089162767697506"/>
            </c:manualLayout>
          </c:layout>
          <c:overlay val="0"/>
          <c:spPr>
            <a:noFill/>
            <a:ln w="25372">
              <a:noFill/>
            </a:ln>
          </c:spPr>
        </c:title>
        <c:numFmt formatCode="General" sourceLinked="1"/>
        <c:majorTickMark val="none"/>
        <c:minorTickMark val="none"/>
        <c:tickLblPos val="low"/>
        <c:spPr>
          <a:ln w="3171">
            <a:solidFill>
              <a:srgbClr val="556168"/>
            </a:solidFill>
            <a:prstDash val="solid"/>
          </a:ln>
        </c:spPr>
        <c:txPr>
          <a:bodyPr rot="0" vert="horz"/>
          <a:lstStyle/>
          <a:p>
            <a:pPr>
              <a:defRPr b="1"/>
            </a:pPr>
            <a:endParaRPr lang="en-US"/>
          </a:p>
        </c:txPr>
        <c:crossAx val="670289216"/>
        <c:crossesAt val="0"/>
        <c:auto val="1"/>
        <c:lblAlgn val="ctr"/>
        <c:lblOffset val="100"/>
        <c:tickLblSkip val="1"/>
        <c:tickMarkSkip val="1"/>
        <c:noMultiLvlLbl val="0"/>
      </c:catAx>
      <c:valAx>
        <c:axId val="670289216"/>
        <c:scaling>
          <c:orientation val="minMax"/>
          <c:max val="1"/>
          <c:min val="-0.5"/>
        </c:scaling>
        <c:delete val="1"/>
        <c:axPos val="l"/>
        <c:majorGridlines>
          <c:spPr>
            <a:ln>
              <a:solidFill>
                <a:srgbClr val="B4BBBF"/>
              </a:solidFill>
            </a:ln>
          </c:spPr>
        </c:majorGridlines>
        <c:numFmt formatCode="0%" sourceLinked="0"/>
        <c:majorTickMark val="out"/>
        <c:minorTickMark val="none"/>
        <c:tickLblPos val="none"/>
        <c:crossAx val="670297448"/>
        <c:crosses val="autoZero"/>
        <c:crossBetween val="between"/>
        <c:majorUnit val="0.25"/>
        <c:minorUnit val="0.1"/>
      </c:valAx>
      <c:spPr>
        <a:noFill/>
        <a:ln w="25400">
          <a:noFill/>
        </a:ln>
      </c:spPr>
    </c:plotArea>
    <c:legend>
      <c:legendPos val="r"/>
      <c:legendEntry>
        <c:idx val="0"/>
        <c:txPr>
          <a:bodyPr/>
          <a:lstStyle/>
          <a:p>
            <a:pPr>
              <a:defRPr sz="1000" baseline="0">
                <a:latin typeface="Arial" panose="020B0604020202020204" pitchFamily="34" charset="0"/>
              </a:defRPr>
            </a:pPr>
            <a:endParaRPr lang="en-US"/>
          </a:p>
        </c:txPr>
      </c:legendEntry>
      <c:legendEntry>
        <c:idx val="1"/>
        <c:txPr>
          <a:bodyPr/>
          <a:lstStyle/>
          <a:p>
            <a:pPr>
              <a:defRPr sz="1000" baseline="0">
                <a:latin typeface="Arial" panose="020B0604020202020204" pitchFamily="34" charset="0"/>
              </a:defRPr>
            </a:pPr>
            <a:endParaRPr lang="en-US"/>
          </a:p>
        </c:txPr>
      </c:legendEntry>
      <c:legendEntry>
        <c:idx val="2"/>
        <c:txPr>
          <a:bodyPr/>
          <a:lstStyle/>
          <a:p>
            <a:pPr>
              <a:defRPr sz="1000" baseline="0">
                <a:latin typeface="Arial" panose="020B0604020202020204" pitchFamily="34" charset="0"/>
              </a:defRPr>
            </a:pPr>
            <a:endParaRPr lang="en-US"/>
          </a:p>
        </c:txPr>
      </c:legendEntry>
      <c:layout>
        <c:manualLayout>
          <c:xMode val="edge"/>
          <c:yMode val="edge"/>
          <c:x val="4.7450653388447471E-2"/>
          <c:y val="0.12077294685990338"/>
          <c:w val="0.26013651470570714"/>
          <c:h val="0.29882670997606464"/>
        </c:manualLayout>
      </c:layout>
      <c:overlay val="0"/>
      <c:txPr>
        <a:bodyPr/>
        <a:lstStyle/>
        <a:p>
          <a:pPr>
            <a:defRPr sz="1000"/>
          </a:pPr>
          <a:endParaRPr lang="en-US"/>
        </a:p>
      </c:txPr>
    </c:legend>
    <c:plotVisOnly val="1"/>
    <c:dispBlanksAs val="gap"/>
    <c:showDLblsOverMax val="0"/>
  </c:chart>
  <c:spPr>
    <a:noFill/>
    <a:ln>
      <a:noFill/>
    </a:ln>
  </c:spPr>
  <c:txPr>
    <a:bodyPr/>
    <a:lstStyle/>
    <a:p>
      <a:pPr>
        <a:defRPr sz="1199" b="0" i="0" u="none" strike="noStrike" baseline="0">
          <a:solidFill>
            <a:schemeClr val="tx1"/>
          </a:solidFill>
          <a:latin typeface="+mn-lt"/>
          <a:ea typeface="HelveticaNeue LT 55 Roman"/>
          <a:cs typeface="HelveticaNeue LT 55 Roman"/>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725E6-174C-4EEB-9F96-C5D11EE1EA0C}" type="doc">
      <dgm:prSet loTypeId="urn:microsoft.com/office/officeart/2005/8/layout/pyramid1" loCatId="pyramid" qsTypeId="urn:microsoft.com/office/officeart/2005/8/quickstyle/simple1" qsCatId="simple" csTypeId="urn:microsoft.com/office/officeart/2005/8/colors/colorful2" csCatId="colorful" phldr="1"/>
      <dgm:spPr/>
    </dgm:pt>
    <dgm:pt modelId="{F049B18E-6EAA-4477-88E7-4F81982A450E}">
      <dgm:prSet phldrT="[Text]" custT="1"/>
      <dgm:spPr>
        <a:solidFill>
          <a:schemeClr val="accent2"/>
        </a:solidFill>
      </dgm:spPr>
      <dgm:t>
        <a:bodyPr/>
        <a:lstStyle/>
        <a:p>
          <a:endParaRPr lang="en-US" sz="1400" b="1" dirty="0">
            <a:solidFill>
              <a:schemeClr val="bg1"/>
            </a:solidFill>
          </a:endParaRPr>
        </a:p>
        <a:p>
          <a:r>
            <a:rPr lang="en-US" sz="1400" b="1" dirty="0">
              <a:solidFill>
                <a:schemeClr val="bg1"/>
              </a:solidFill>
            </a:rPr>
            <a:t>1,303</a:t>
          </a:r>
        </a:p>
      </dgm:t>
    </dgm:pt>
    <dgm:pt modelId="{D0569414-4CFD-4527-9C0D-14CC5D7EB2F3}" type="parTrans" cxnId="{DD1D2706-4390-4B3A-834C-4706E63E8DB7}">
      <dgm:prSet/>
      <dgm:spPr/>
      <dgm:t>
        <a:bodyPr/>
        <a:lstStyle/>
        <a:p>
          <a:endParaRPr lang="en-US" sz="1400" b="1">
            <a:solidFill>
              <a:schemeClr val="bg1"/>
            </a:solidFill>
          </a:endParaRPr>
        </a:p>
      </dgm:t>
    </dgm:pt>
    <dgm:pt modelId="{12C1AE59-5D28-4E01-8F8C-4DD68160D5B4}" type="sibTrans" cxnId="{DD1D2706-4390-4B3A-834C-4706E63E8DB7}">
      <dgm:prSet/>
      <dgm:spPr/>
      <dgm:t>
        <a:bodyPr/>
        <a:lstStyle/>
        <a:p>
          <a:endParaRPr lang="en-US" sz="1400" b="1">
            <a:solidFill>
              <a:schemeClr val="bg1"/>
            </a:solidFill>
          </a:endParaRPr>
        </a:p>
      </dgm:t>
    </dgm:pt>
    <dgm:pt modelId="{EA63F810-D8A5-4250-9FAC-4754A0993AF4}">
      <dgm:prSet phldrT="[Text]" custT="1"/>
      <dgm:spPr>
        <a:solidFill>
          <a:schemeClr val="accent2">
            <a:lumMod val="75000"/>
          </a:schemeClr>
        </a:solidFill>
      </dgm:spPr>
      <dgm:t>
        <a:bodyPr/>
        <a:lstStyle/>
        <a:p>
          <a:r>
            <a:rPr lang="en-US" sz="1400" b="1" dirty="0">
              <a:solidFill>
                <a:schemeClr val="bg1"/>
              </a:solidFill>
            </a:rPr>
            <a:t>431</a:t>
          </a:r>
        </a:p>
      </dgm:t>
    </dgm:pt>
    <dgm:pt modelId="{367B9910-AC4E-4112-BB46-AC0D5B683CBC}" type="parTrans" cxnId="{FDE4944F-EE38-4960-A13B-2055C729F1AB}">
      <dgm:prSet/>
      <dgm:spPr/>
      <dgm:t>
        <a:bodyPr/>
        <a:lstStyle/>
        <a:p>
          <a:endParaRPr lang="en-US" sz="1400" b="1">
            <a:solidFill>
              <a:schemeClr val="bg1"/>
            </a:solidFill>
          </a:endParaRPr>
        </a:p>
      </dgm:t>
    </dgm:pt>
    <dgm:pt modelId="{9E345EF3-747A-4B34-A771-95EB5111D1A8}" type="sibTrans" cxnId="{FDE4944F-EE38-4960-A13B-2055C729F1AB}">
      <dgm:prSet/>
      <dgm:spPr/>
      <dgm:t>
        <a:bodyPr/>
        <a:lstStyle/>
        <a:p>
          <a:endParaRPr lang="en-US" sz="1400" b="1">
            <a:solidFill>
              <a:schemeClr val="bg1"/>
            </a:solidFill>
          </a:endParaRPr>
        </a:p>
      </dgm:t>
    </dgm:pt>
    <dgm:pt modelId="{2583A197-E249-4F87-9087-DD4096BDFE3D}">
      <dgm:prSet phldrT="[Text]" custT="1"/>
      <dgm:spPr>
        <a:solidFill>
          <a:schemeClr val="accent1"/>
        </a:solidFill>
      </dgm:spPr>
      <dgm:t>
        <a:bodyPr/>
        <a:lstStyle/>
        <a:p>
          <a:r>
            <a:rPr lang="en-US" sz="1400" b="1" dirty="0">
              <a:solidFill>
                <a:schemeClr val="bg1"/>
              </a:solidFill>
            </a:rPr>
            <a:t>909</a:t>
          </a:r>
        </a:p>
      </dgm:t>
    </dgm:pt>
    <dgm:pt modelId="{459DA16B-C054-449E-81A1-A994C09DB6C5}" type="parTrans" cxnId="{021E6153-0E8A-487D-B950-861284C99E82}">
      <dgm:prSet/>
      <dgm:spPr/>
      <dgm:t>
        <a:bodyPr/>
        <a:lstStyle/>
        <a:p>
          <a:endParaRPr lang="en-US" sz="1400" b="1">
            <a:solidFill>
              <a:schemeClr val="bg1"/>
            </a:solidFill>
          </a:endParaRPr>
        </a:p>
      </dgm:t>
    </dgm:pt>
    <dgm:pt modelId="{B2424159-25DF-4C6B-B949-FAB94CD2137E}" type="sibTrans" cxnId="{021E6153-0E8A-487D-B950-861284C99E82}">
      <dgm:prSet/>
      <dgm:spPr/>
      <dgm:t>
        <a:bodyPr/>
        <a:lstStyle/>
        <a:p>
          <a:endParaRPr lang="en-US" sz="1400" b="1">
            <a:solidFill>
              <a:schemeClr val="bg1"/>
            </a:solidFill>
          </a:endParaRPr>
        </a:p>
      </dgm:t>
    </dgm:pt>
    <dgm:pt modelId="{C85DB105-8B0C-4E29-B51B-2110E79ACD9E}">
      <dgm:prSet phldrT="[Text]" custT="1"/>
      <dgm:spPr>
        <a:solidFill>
          <a:schemeClr val="accent5"/>
        </a:solidFill>
      </dgm:spPr>
      <dgm:t>
        <a:bodyPr/>
        <a:lstStyle/>
        <a:p>
          <a:r>
            <a:rPr lang="en-US" sz="1400" b="1" dirty="0">
              <a:solidFill>
                <a:schemeClr val="bg1"/>
              </a:solidFill>
            </a:rPr>
            <a:t>1,320</a:t>
          </a:r>
        </a:p>
      </dgm:t>
    </dgm:pt>
    <dgm:pt modelId="{A43271B0-82E3-45F2-8E42-AEF7B1FE7F3E}" type="parTrans" cxnId="{0A51E2D4-73E6-4477-BE60-925D742BD48D}">
      <dgm:prSet/>
      <dgm:spPr/>
      <dgm:t>
        <a:bodyPr/>
        <a:lstStyle/>
        <a:p>
          <a:endParaRPr lang="en-US">
            <a:solidFill>
              <a:schemeClr val="bg1"/>
            </a:solidFill>
          </a:endParaRPr>
        </a:p>
      </dgm:t>
    </dgm:pt>
    <dgm:pt modelId="{DFE62D1E-AEB0-4A5E-BA45-B5FC91C43E6A}" type="sibTrans" cxnId="{0A51E2D4-73E6-4477-BE60-925D742BD48D}">
      <dgm:prSet/>
      <dgm:spPr/>
      <dgm:t>
        <a:bodyPr/>
        <a:lstStyle/>
        <a:p>
          <a:endParaRPr lang="en-US">
            <a:solidFill>
              <a:schemeClr val="bg1"/>
            </a:solidFill>
          </a:endParaRPr>
        </a:p>
      </dgm:t>
    </dgm:pt>
    <dgm:pt modelId="{01E3CBA3-2F4C-4655-920C-2D463FECF176}" type="pres">
      <dgm:prSet presAssocID="{352725E6-174C-4EEB-9F96-C5D11EE1EA0C}" presName="Name0" presStyleCnt="0">
        <dgm:presLayoutVars>
          <dgm:dir/>
          <dgm:animLvl val="lvl"/>
          <dgm:resizeHandles val="exact"/>
        </dgm:presLayoutVars>
      </dgm:prSet>
      <dgm:spPr/>
    </dgm:pt>
    <dgm:pt modelId="{73A2F781-2B98-4B84-9FD2-28C8EA6C94FA}" type="pres">
      <dgm:prSet presAssocID="{F049B18E-6EAA-4477-88E7-4F81982A450E}" presName="Name8" presStyleCnt="0"/>
      <dgm:spPr/>
    </dgm:pt>
    <dgm:pt modelId="{23489E2E-9391-46E0-A5C3-07C485F63396}" type="pres">
      <dgm:prSet presAssocID="{F049B18E-6EAA-4477-88E7-4F81982A450E}" presName="level" presStyleLbl="node1" presStyleIdx="0" presStyleCnt="4">
        <dgm:presLayoutVars>
          <dgm:chMax val="1"/>
          <dgm:bulletEnabled val="1"/>
        </dgm:presLayoutVars>
      </dgm:prSet>
      <dgm:spPr/>
    </dgm:pt>
    <dgm:pt modelId="{FA95E541-562B-4C8E-91DA-8BE22642EF29}" type="pres">
      <dgm:prSet presAssocID="{F049B18E-6EAA-4477-88E7-4F81982A450E}" presName="levelTx" presStyleLbl="revTx" presStyleIdx="0" presStyleCnt="0">
        <dgm:presLayoutVars>
          <dgm:chMax val="1"/>
          <dgm:bulletEnabled val="1"/>
        </dgm:presLayoutVars>
      </dgm:prSet>
      <dgm:spPr/>
    </dgm:pt>
    <dgm:pt modelId="{51D01941-86A4-40FD-A2DF-BDE5A10FEDAD}" type="pres">
      <dgm:prSet presAssocID="{EA63F810-D8A5-4250-9FAC-4754A0993AF4}" presName="Name8" presStyleCnt="0"/>
      <dgm:spPr/>
    </dgm:pt>
    <dgm:pt modelId="{7DE02FC7-D01F-4CD1-A53D-E0F61CC1DDB3}" type="pres">
      <dgm:prSet presAssocID="{EA63F810-D8A5-4250-9FAC-4754A0993AF4}" presName="level" presStyleLbl="node1" presStyleIdx="1" presStyleCnt="4">
        <dgm:presLayoutVars>
          <dgm:chMax val="1"/>
          <dgm:bulletEnabled val="1"/>
        </dgm:presLayoutVars>
      </dgm:prSet>
      <dgm:spPr/>
    </dgm:pt>
    <dgm:pt modelId="{2D8879EE-3DD7-47C6-94CA-5E0DC4C48DD2}" type="pres">
      <dgm:prSet presAssocID="{EA63F810-D8A5-4250-9FAC-4754A0993AF4}" presName="levelTx" presStyleLbl="revTx" presStyleIdx="0" presStyleCnt="0">
        <dgm:presLayoutVars>
          <dgm:chMax val="1"/>
          <dgm:bulletEnabled val="1"/>
        </dgm:presLayoutVars>
      </dgm:prSet>
      <dgm:spPr/>
    </dgm:pt>
    <dgm:pt modelId="{D6B76AD5-BBF0-4191-8ABF-9BE0C48095F4}" type="pres">
      <dgm:prSet presAssocID="{2583A197-E249-4F87-9087-DD4096BDFE3D}" presName="Name8" presStyleCnt="0"/>
      <dgm:spPr/>
    </dgm:pt>
    <dgm:pt modelId="{C65C7FE1-9940-40CB-AF21-A9CF9F623051}" type="pres">
      <dgm:prSet presAssocID="{2583A197-E249-4F87-9087-DD4096BDFE3D}" presName="level" presStyleLbl="node1" presStyleIdx="2" presStyleCnt="4">
        <dgm:presLayoutVars>
          <dgm:chMax val="1"/>
          <dgm:bulletEnabled val="1"/>
        </dgm:presLayoutVars>
      </dgm:prSet>
      <dgm:spPr/>
    </dgm:pt>
    <dgm:pt modelId="{EB185348-A355-43E3-943D-3DBC3C461F2B}" type="pres">
      <dgm:prSet presAssocID="{2583A197-E249-4F87-9087-DD4096BDFE3D}" presName="levelTx" presStyleLbl="revTx" presStyleIdx="0" presStyleCnt="0">
        <dgm:presLayoutVars>
          <dgm:chMax val="1"/>
          <dgm:bulletEnabled val="1"/>
        </dgm:presLayoutVars>
      </dgm:prSet>
      <dgm:spPr/>
    </dgm:pt>
    <dgm:pt modelId="{7D7FBF42-562B-4DC9-9898-B78DA01FAF06}" type="pres">
      <dgm:prSet presAssocID="{C85DB105-8B0C-4E29-B51B-2110E79ACD9E}" presName="Name8" presStyleCnt="0"/>
      <dgm:spPr/>
    </dgm:pt>
    <dgm:pt modelId="{652FF7A3-251D-42E7-A9C0-E6515A44DF82}" type="pres">
      <dgm:prSet presAssocID="{C85DB105-8B0C-4E29-B51B-2110E79ACD9E}" presName="level" presStyleLbl="node1" presStyleIdx="3" presStyleCnt="4">
        <dgm:presLayoutVars>
          <dgm:chMax val="1"/>
          <dgm:bulletEnabled val="1"/>
        </dgm:presLayoutVars>
      </dgm:prSet>
      <dgm:spPr/>
    </dgm:pt>
    <dgm:pt modelId="{3F5E7C6F-5681-48FE-A2C1-85E55267D1D3}" type="pres">
      <dgm:prSet presAssocID="{C85DB105-8B0C-4E29-B51B-2110E79ACD9E}" presName="levelTx" presStyleLbl="revTx" presStyleIdx="0" presStyleCnt="0">
        <dgm:presLayoutVars>
          <dgm:chMax val="1"/>
          <dgm:bulletEnabled val="1"/>
        </dgm:presLayoutVars>
      </dgm:prSet>
      <dgm:spPr/>
    </dgm:pt>
  </dgm:ptLst>
  <dgm:cxnLst>
    <dgm:cxn modelId="{DD1D2706-4390-4B3A-834C-4706E63E8DB7}" srcId="{352725E6-174C-4EEB-9F96-C5D11EE1EA0C}" destId="{F049B18E-6EAA-4477-88E7-4F81982A450E}" srcOrd="0" destOrd="0" parTransId="{D0569414-4CFD-4527-9C0D-14CC5D7EB2F3}" sibTransId="{12C1AE59-5D28-4E01-8F8C-4DD68160D5B4}"/>
    <dgm:cxn modelId="{CAEFD009-0C55-4036-9654-4E57569A8179}" type="presOf" srcId="{C85DB105-8B0C-4E29-B51B-2110E79ACD9E}" destId="{3F5E7C6F-5681-48FE-A2C1-85E55267D1D3}" srcOrd="1" destOrd="0" presId="urn:microsoft.com/office/officeart/2005/8/layout/pyramid1"/>
    <dgm:cxn modelId="{A16FAC0E-5294-49A3-8CF0-FAC8A1596123}" type="presOf" srcId="{2583A197-E249-4F87-9087-DD4096BDFE3D}" destId="{EB185348-A355-43E3-943D-3DBC3C461F2B}" srcOrd="1" destOrd="0" presId="urn:microsoft.com/office/officeart/2005/8/layout/pyramid1"/>
    <dgm:cxn modelId="{96ABF436-93BD-4600-9787-EC1B41748978}" type="presOf" srcId="{F049B18E-6EAA-4477-88E7-4F81982A450E}" destId="{23489E2E-9391-46E0-A5C3-07C485F63396}" srcOrd="0" destOrd="0" presId="urn:microsoft.com/office/officeart/2005/8/layout/pyramid1"/>
    <dgm:cxn modelId="{1ABF3967-1604-4CD0-8DF4-C75EEC8E4AF9}" type="presOf" srcId="{C85DB105-8B0C-4E29-B51B-2110E79ACD9E}" destId="{652FF7A3-251D-42E7-A9C0-E6515A44DF82}" srcOrd="0" destOrd="0" presId="urn:microsoft.com/office/officeart/2005/8/layout/pyramid1"/>
    <dgm:cxn modelId="{FDE4944F-EE38-4960-A13B-2055C729F1AB}" srcId="{352725E6-174C-4EEB-9F96-C5D11EE1EA0C}" destId="{EA63F810-D8A5-4250-9FAC-4754A0993AF4}" srcOrd="1" destOrd="0" parTransId="{367B9910-AC4E-4112-BB46-AC0D5B683CBC}" sibTransId="{9E345EF3-747A-4B34-A771-95EB5111D1A8}"/>
    <dgm:cxn modelId="{021E6153-0E8A-487D-B950-861284C99E82}" srcId="{352725E6-174C-4EEB-9F96-C5D11EE1EA0C}" destId="{2583A197-E249-4F87-9087-DD4096BDFE3D}" srcOrd="2" destOrd="0" parTransId="{459DA16B-C054-449E-81A1-A994C09DB6C5}" sibTransId="{B2424159-25DF-4C6B-B949-FAB94CD2137E}"/>
    <dgm:cxn modelId="{06D8AC7C-CAD5-4EF9-9AAD-EEDA249A9AB4}" type="presOf" srcId="{F049B18E-6EAA-4477-88E7-4F81982A450E}" destId="{FA95E541-562B-4C8E-91DA-8BE22642EF29}" srcOrd="1" destOrd="0" presId="urn:microsoft.com/office/officeart/2005/8/layout/pyramid1"/>
    <dgm:cxn modelId="{4A3D0FAD-931B-4EA2-A0C0-9F362365C1A4}" type="presOf" srcId="{2583A197-E249-4F87-9087-DD4096BDFE3D}" destId="{C65C7FE1-9940-40CB-AF21-A9CF9F623051}" srcOrd="0" destOrd="0" presId="urn:microsoft.com/office/officeart/2005/8/layout/pyramid1"/>
    <dgm:cxn modelId="{B8C97CC2-A509-4907-8EAA-87FE3FA03B54}" type="presOf" srcId="{EA63F810-D8A5-4250-9FAC-4754A0993AF4}" destId="{7DE02FC7-D01F-4CD1-A53D-E0F61CC1DDB3}" srcOrd="0" destOrd="0" presId="urn:microsoft.com/office/officeart/2005/8/layout/pyramid1"/>
    <dgm:cxn modelId="{0A51E2D4-73E6-4477-BE60-925D742BD48D}" srcId="{352725E6-174C-4EEB-9F96-C5D11EE1EA0C}" destId="{C85DB105-8B0C-4E29-B51B-2110E79ACD9E}" srcOrd="3" destOrd="0" parTransId="{A43271B0-82E3-45F2-8E42-AEF7B1FE7F3E}" sibTransId="{DFE62D1E-AEB0-4A5E-BA45-B5FC91C43E6A}"/>
    <dgm:cxn modelId="{F40E62DC-E787-4179-936E-FDDC8FEA3BAD}" type="presOf" srcId="{EA63F810-D8A5-4250-9FAC-4754A0993AF4}" destId="{2D8879EE-3DD7-47C6-94CA-5E0DC4C48DD2}" srcOrd="1" destOrd="0" presId="urn:microsoft.com/office/officeart/2005/8/layout/pyramid1"/>
    <dgm:cxn modelId="{254701E1-19B2-4D37-B7E3-37FE150EE3E5}" type="presOf" srcId="{352725E6-174C-4EEB-9F96-C5D11EE1EA0C}" destId="{01E3CBA3-2F4C-4655-920C-2D463FECF176}" srcOrd="0" destOrd="0" presId="urn:microsoft.com/office/officeart/2005/8/layout/pyramid1"/>
    <dgm:cxn modelId="{ECD5ED48-7416-4983-B771-FBFF0E26B579}" type="presParOf" srcId="{01E3CBA3-2F4C-4655-920C-2D463FECF176}" destId="{73A2F781-2B98-4B84-9FD2-28C8EA6C94FA}" srcOrd="0" destOrd="0" presId="urn:microsoft.com/office/officeart/2005/8/layout/pyramid1"/>
    <dgm:cxn modelId="{44915313-5F5E-471D-8A41-EF67656537DC}" type="presParOf" srcId="{73A2F781-2B98-4B84-9FD2-28C8EA6C94FA}" destId="{23489E2E-9391-46E0-A5C3-07C485F63396}" srcOrd="0" destOrd="0" presId="urn:microsoft.com/office/officeart/2005/8/layout/pyramid1"/>
    <dgm:cxn modelId="{D046487E-25E0-429B-8A26-E0605C2BA064}" type="presParOf" srcId="{73A2F781-2B98-4B84-9FD2-28C8EA6C94FA}" destId="{FA95E541-562B-4C8E-91DA-8BE22642EF29}" srcOrd="1" destOrd="0" presId="urn:microsoft.com/office/officeart/2005/8/layout/pyramid1"/>
    <dgm:cxn modelId="{DE506686-A971-41C8-9878-1EFE8D0157CA}" type="presParOf" srcId="{01E3CBA3-2F4C-4655-920C-2D463FECF176}" destId="{51D01941-86A4-40FD-A2DF-BDE5A10FEDAD}" srcOrd="1" destOrd="0" presId="urn:microsoft.com/office/officeart/2005/8/layout/pyramid1"/>
    <dgm:cxn modelId="{BC74FA04-4F48-4B1C-9248-2C5C6227B54C}" type="presParOf" srcId="{51D01941-86A4-40FD-A2DF-BDE5A10FEDAD}" destId="{7DE02FC7-D01F-4CD1-A53D-E0F61CC1DDB3}" srcOrd="0" destOrd="0" presId="urn:microsoft.com/office/officeart/2005/8/layout/pyramid1"/>
    <dgm:cxn modelId="{F3BE6436-CDE1-4CB2-B153-54336F75C1F9}" type="presParOf" srcId="{51D01941-86A4-40FD-A2DF-BDE5A10FEDAD}" destId="{2D8879EE-3DD7-47C6-94CA-5E0DC4C48DD2}" srcOrd="1" destOrd="0" presId="urn:microsoft.com/office/officeart/2005/8/layout/pyramid1"/>
    <dgm:cxn modelId="{121432D9-E3BE-4256-8F73-5D2F8E0A47AB}" type="presParOf" srcId="{01E3CBA3-2F4C-4655-920C-2D463FECF176}" destId="{D6B76AD5-BBF0-4191-8ABF-9BE0C48095F4}" srcOrd="2" destOrd="0" presId="urn:microsoft.com/office/officeart/2005/8/layout/pyramid1"/>
    <dgm:cxn modelId="{85DA483B-98C2-42A8-A712-8043202EC1CE}" type="presParOf" srcId="{D6B76AD5-BBF0-4191-8ABF-9BE0C48095F4}" destId="{C65C7FE1-9940-40CB-AF21-A9CF9F623051}" srcOrd="0" destOrd="0" presId="urn:microsoft.com/office/officeart/2005/8/layout/pyramid1"/>
    <dgm:cxn modelId="{3463B999-A93A-47B9-9653-95A9161E1D26}" type="presParOf" srcId="{D6B76AD5-BBF0-4191-8ABF-9BE0C48095F4}" destId="{EB185348-A355-43E3-943D-3DBC3C461F2B}" srcOrd="1" destOrd="0" presId="urn:microsoft.com/office/officeart/2005/8/layout/pyramid1"/>
    <dgm:cxn modelId="{8F7E1831-9CAF-4C54-924D-1E80535AB75C}" type="presParOf" srcId="{01E3CBA3-2F4C-4655-920C-2D463FECF176}" destId="{7D7FBF42-562B-4DC9-9898-B78DA01FAF06}" srcOrd="3" destOrd="0" presId="urn:microsoft.com/office/officeart/2005/8/layout/pyramid1"/>
    <dgm:cxn modelId="{DDEB4BDD-B90F-4BA8-8DA4-D3ECEBC7E5EB}" type="presParOf" srcId="{7D7FBF42-562B-4DC9-9898-B78DA01FAF06}" destId="{652FF7A3-251D-42E7-A9C0-E6515A44DF82}" srcOrd="0" destOrd="0" presId="urn:microsoft.com/office/officeart/2005/8/layout/pyramid1"/>
    <dgm:cxn modelId="{B83D636D-3A83-4BC1-A6BE-76B2567CD12C}" type="presParOf" srcId="{7D7FBF42-562B-4DC9-9898-B78DA01FAF06}" destId="{3F5E7C6F-5681-48FE-A2C1-85E55267D1D3}"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725E6-174C-4EEB-9F96-C5D11EE1EA0C}" type="doc">
      <dgm:prSet loTypeId="urn:microsoft.com/office/officeart/2005/8/layout/pyramid1" loCatId="pyramid" qsTypeId="urn:microsoft.com/office/officeart/2005/8/quickstyle/simple1" qsCatId="simple" csTypeId="urn:microsoft.com/office/officeart/2005/8/colors/colorful2" csCatId="colorful" phldr="1"/>
      <dgm:spPr/>
    </dgm:pt>
    <dgm:pt modelId="{F049B18E-6EAA-4477-88E7-4F81982A450E}">
      <dgm:prSet phldrT="[Text]" custT="1"/>
      <dgm:spPr>
        <a:solidFill>
          <a:schemeClr val="accent2"/>
        </a:solidFill>
      </dgm:spPr>
      <dgm:t>
        <a:bodyPr/>
        <a:lstStyle/>
        <a:p>
          <a:endParaRPr lang="en-US" sz="1800" b="1" dirty="0">
            <a:solidFill>
              <a:schemeClr val="bg1"/>
            </a:solidFill>
          </a:endParaRPr>
        </a:p>
        <a:p>
          <a:r>
            <a:rPr lang="en-US" sz="1800" b="1" dirty="0">
              <a:solidFill>
                <a:schemeClr val="bg1"/>
              </a:solidFill>
            </a:rPr>
            <a:t>2,680</a:t>
          </a:r>
        </a:p>
      </dgm:t>
    </dgm:pt>
    <dgm:pt modelId="{D0569414-4CFD-4527-9C0D-14CC5D7EB2F3}" type="parTrans" cxnId="{DD1D2706-4390-4B3A-834C-4706E63E8DB7}">
      <dgm:prSet/>
      <dgm:spPr/>
      <dgm:t>
        <a:bodyPr/>
        <a:lstStyle/>
        <a:p>
          <a:endParaRPr lang="en-US" sz="1200" b="1">
            <a:solidFill>
              <a:schemeClr val="bg1"/>
            </a:solidFill>
          </a:endParaRPr>
        </a:p>
      </dgm:t>
    </dgm:pt>
    <dgm:pt modelId="{12C1AE59-5D28-4E01-8F8C-4DD68160D5B4}" type="sibTrans" cxnId="{DD1D2706-4390-4B3A-834C-4706E63E8DB7}">
      <dgm:prSet/>
      <dgm:spPr/>
      <dgm:t>
        <a:bodyPr/>
        <a:lstStyle/>
        <a:p>
          <a:endParaRPr lang="en-US" sz="1200" b="1">
            <a:solidFill>
              <a:schemeClr val="bg1"/>
            </a:solidFill>
          </a:endParaRPr>
        </a:p>
      </dgm:t>
    </dgm:pt>
    <dgm:pt modelId="{EA63F810-D8A5-4250-9FAC-4754A0993AF4}">
      <dgm:prSet phldrT="[Text]" custT="1"/>
      <dgm:spPr>
        <a:solidFill>
          <a:schemeClr val="accent2">
            <a:lumMod val="75000"/>
          </a:schemeClr>
        </a:solidFill>
      </dgm:spPr>
      <dgm:t>
        <a:bodyPr/>
        <a:lstStyle/>
        <a:p>
          <a:r>
            <a:rPr lang="en-US" sz="1800" b="1" dirty="0">
              <a:solidFill>
                <a:schemeClr val="bg1"/>
              </a:solidFill>
            </a:rPr>
            <a:t>2,353</a:t>
          </a:r>
        </a:p>
      </dgm:t>
    </dgm:pt>
    <dgm:pt modelId="{367B9910-AC4E-4112-BB46-AC0D5B683CBC}" type="parTrans" cxnId="{FDE4944F-EE38-4960-A13B-2055C729F1AB}">
      <dgm:prSet/>
      <dgm:spPr/>
      <dgm:t>
        <a:bodyPr/>
        <a:lstStyle/>
        <a:p>
          <a:endParaRPr lang="en-US" sz="1200" b="1">
            <a:solidFill>
              <a:schemeClr val="bg1"/>
            </a:solidFill>
          </a:endParaRPr>
        </a:p>
      </dgm:t>
    </dgm:pt>
    <dgm:pt modelId="{9E345EF3-747A-4B34-A771-95EB5111D1A8}" type="sibTrans" cxnId="{FDE4944F-EE38-4960-A13B-2055C729F1AB}">
      <dgm:prSet/>
      <dgm:spPr/>
      <dgm:t>
        <a:bodyPr/>
        <a:lstStyle/>
        <a:p>
          <a:endParaRPr lang="en-US" sz="1200" b="1">
            <a:solidFill>
              <a:schemeClr val="bg1"/>
            </a:solidFill>
          </a:endParaRPr>
        </a:p>
      </dgm:t>
    </dgm:pt>
    <dgm:pt modelId="{2583A197-E249-4F87-9087-DD4096BDFE3D}">
      <dgm:prSet phldrT="[Text]" custT="1"/>
      <dgm:spPr>
        <a:solidFill>
          <a:schemeClr val="accent1"/>
        </a:solidFill>
      </dgm:spPr>
      <dgm:t>
        <a:bodyPr/>
        <a:lstStyle/>
        <a:p>
          <a:r>
            <a:rPr lang="en-US" sz="1800" b="1" dirty="0">
              <a:solidFill>
                <a:schemeClr val="bg1"/>
              </a:solidFill>
            </a:rPr>
            <a:t>15,891</a:t>
          </a:r>
        </a:p>
      </dgm:t>
    </dgm:pt>
    <dgm:pt modelId="{459DA16B-C054-449E-81A1-A994C09DB6C5}" type="parTrans" cxnId="{021E6153-0E8A-487D-B950-861284C99E82}">
      <dgm:prSet/>
      <dgm:spPr/>
      <dgm:t>
        <a:bodyPr/>
        <a:lstStyle/>
        <a:p>
          <a:endParaRPr lang="en-US" sz="1200" b="1">
            <a:solidFill>
              <a:schemeClr val="bg1"/>
            </a:solidFill>
          </a:endParaRPr>
        </a:p>
      </dgm:t>
    </dgm:pt>
    <dgm:pt modelId="{B2424159-25DF-4C6B-B949-FAB94CD2137E}" type="sibTrans" cxnId="{021E6153-0E8A-487D-B950-861284C99E82}">
      <dgm:prSet/>
      <dgm:spPr/>
      <dgm:t>
        <a:bodyPr/>
        <a:lstStyle/>
        <a:p>
          <a:endParaRPr lang="en-US" sz="1200" b="1">
            <a:solidFill>
              <a:schemeClr val="bg1"/>
            </a:solidFill>
          </a:endParaRPr>
        </a:p>
      </dgm:t>
    </dgm:pt>
    <dgm:pt modelId="{045AE474-760B-427B-9E00-F4D1976695D9}">
      <dgm:prSet phldrT="[Text]" custT="1"/>
      <dgm:spPr>
        <a:solidFill>
          <a:schemeClr val="accent5"/>
        </a:solidFill>
      </dgm:spPr>
      <dgm:t>
        <a:bodyPr/>
        <a:lstStyle/>
        <a:p>
          <a:r>
            <a:rPr lang="en-US" sz="1800" b="1" dirty="0">
              <a:solidFill>
                <a:schemeClr val="bg1"/>
              </a:solidFill>
            </a:rPr>
            <a:t>139,731</a:t>
          </a:r>
        </a:p>
      </dgm:t>
    </dgm:pt>
    <dgm:pt modelId="{60BFD604-7B47-4C3E-9949-B701C6F55012}" type="parTrans" cxnId="{B1460D67-3E39-43AB-9987-737BC7FEBEA4}">
      <dgm:prSet/>
      <dgm:spPr/>
      <dgm:t>
        <a:bodyPr/>
        <a:lstStyle/>
        <a:p>
          <a:endParaRPr lang="en-US">
            <a:solidFill>
              <a:schemeClr val="bg1"/>
            </a:solidFill>
          </a:endParaRPr>
        </a:p>
      </dgm:t>
    </dgm:pt>
    <dgm:pt modelId="{0444B82F-0071-4ABD-BADE-9CC1749D69E2}" type="sibTrans" cxnId="{B1460D67-3E39-43AB-9987-737BC7FEBEA4}">
      <dgm:prSet/>
      <dgm:spPr/>
      <dgm:t>
        <a:bodyPr/>
        <a:lstStyle/>
        <a:p>
          <a:endParaRPr lang="en-US">
            <a:solidFill>
              <a:schemeClr val="bg1"/>
            </a:solidFill>
          </a:endParaRPr>
        </a:p>
      </dgm:t>
    </dgm:pt>
    <dgm:pt modelId="{01E3CBA3-2F4C-4655-920C-2D463FECF176}" type="pres">
      <dgm:prSet presAssocID="{352725E6-174C-4EEB-9F96-C5D11EE1EA0C}" presName="Name0" presStyleCnt="0">
        <dgm:presLayoutVars>
          <dgm:dir/>
          <dgm:animLvl val="lvl"/>
          <dgm:resizeHandles val="exact"/>
        </dgm:presLayoutVars>
      </dgm:prSet>
      <dgm:spPr/>
    </dgm:pt>
    <dgm:pt modelId="{73A2F781-2B98-4B84-9FD2-28C8EA6C94FA}" type="pres">
      <dgm:prSet presAssocID="{F049B18E-6EAA-4477-88E7-4F81982A450E}" presName="Name8" presStyleCnt="0"/>
      <dgm:spPr/>
    </dgm:pt>
    <dgm:pt modelId="{23489E2E-9391-46E0-A5C3-07C485F63396}" type="pres">
      <dgm:prSet presAssocID="{F049B18E-6EAA-4477-88E7-4F81982A450E}" presName="level" presStyleLbl="node1" presStyleIdx="0" presStyleCnt="4">
        <dgm:presLayoutVars>
          <dgm:chMax val="1"/>
          <dgm:bulletEnabled val="1"/>
        </dgm:presLayoutVars>
      </dgm:prSet>
      <dgm:spPr/>
    </dgm:pt>
    <dgm:pt modelId="{FA95E541-562B-4C8E-91DA-8BE22642EF29}" type="pres">
      <dgm:prSet presAssocID="{F049B18E-6EAA-4477-88E7-4F81982A450E}" presName="levelTx" presStyleLbl="revTx" presStyleIdx="0" presStyleCnt="0">
        <dgm:presLayoutVars>
          <dgm:chMax val="1"/>
          <dgm:bulletEnabled val="1"/>
        </dgm:presLayoutVars>
      </dgm:prSet>
      <dgm:spPr/>
    </dgm:pt>
    <dgm:pt modelId="{51D01941-86A4-40FD-A2DF-BDE5A10FEDAD}" type="pres">
      <dgm:prSet presAssocID="{EA63F810-D8A5-4250-9FAC-4754A0993AF4}" presName="Name8" presStyleCnt="0"/>
      <dgm:spPr/>
    </dgm:pt>
    <dgm:pt modelId="{7DE02FC7-D01F-4CD1-A53D-E0F61CC1DDB3}" type="pres">
      <dgm:prSet presAssocID="{EA63F810-D8A5-4250-9FAC-4754A0993AF4}" presName="level" presStyleLbl="node1" presStyleIdx="1" presStyleCnt="4">
        <dgm:presLayoutVars>
          <dgm:chMax val="1"/>
          <dgm:bulletEnabled val="1"/>
        </dgm:presLayoutVars>
      </dgm:prSet>
      <dgm:spPr/>
    </dgm:pt>
    <dgm:pt modelId="{2D8879EE-3DD7-47C6-94CA-5E0DC4C48DD2}" type="pres">
      <dgm:prSet presAssocID="{EA63F810-D8A5-4250-9FAC-4754A0993AF4}" presName="levelTx" presStyleLbl="revTx" presStyleIdx="0" presStyleCnt="0">
        <dgm:presLayoutVars>
          <dgm:chMax val="1"/>
          <dgm:bulletEnabled val="1"/>
        </dgm:presLayoutVars>
      </dgm:prSet>
      <dgm:spPr/>
    </dgm:pt>
    <dgm:pt modelId="{D6B76AD5-BBF0-4191-8ABF-9BE0C48095F4}" type="pres">
      <dgm:prSet presAssocID="{2583A197-E249-4F87-9087-DD4096BDFE3D}" presName="Name8" presStyleCnt="0"/>
      <dgm:spPr/>
    </dgm:pt>
    <dgm:pt modelId="{C65C7FE1-9940-40CB-AF21-A9CF9F623051}" type="pres">
      <dgm:prSet presAssocID="{2583A197-E249-4F87-9087-DD4096BDFE3D}" presName="level" presStyleLbl="node1" presStyleIdx="2" presStyleCnt="4">
        <dgm:presLayoutVars>
          <dgm:chMax val="1"/>
          <dgm:bulletEnabled val="1"/>
        </dgm:presLayoutVars>
      </dgm:prSet>
      <dgm:spPr/>
    </dgm:pt>
    <dgm:pt modelId="{EB185348-A355-43E3-943D-3DBC3C461F2B}" type="pres">
      <dgm:prSet presAssocID="{2583A197-E249-4F87-9087-DD4096BDFE3D}" presName="levelTx" presStyleLbl="revTx" presStyleIdx="0" presStyleCnt="0">
        <dgm:presLayoutVars>
          <dgm:chMax val="1"/>
          <dgm:bulletEnabled val="1"/>
        </dgm:presLayoutVars>
      </dgm:prSet>
      <dgm:spPr/>
    </dgm:pt>
    <dgm:pt modelId="{F7DF2558-5A38-4FFF-9E22-16E1A6E9827D}" type="pres">
      <dgm:prSet presAssocID="{045AE474-760B-427B-9E00-F4D1976695D9}" presName="Name8" presStyleCnt="0"/>
      <dgm:spPr/>
    </dgm:pt>
    <dgm:pt modelId="{8567CC1A-9D60-478E-875F-0369E312DA31}" type="pres">
      <dgm:prSet presAssocID="{045AE474-760B-427B-9E00-F4D1976695D9}" presName="level" presStyleLbl="node1" presStyleIdx="3" presStyleCnt="4">
        <dgm:presLayoutVars>
          <dgm:chMax val="1"/>
          <dgm:bulletEnabled val="1"/>
        </dgm:presLayoutVars>
      </dgm:prSet>
      <dgm:spPr/>
    </dgm:pt>
    <dgm:pt modelId="{309F3BB0-2038-493A-A89B-C75F545C7139}" type="pres">
      <dgm:prSet presAssocID="{045AE474-760B-427B-9E00-F4D1976695D9}" presName="levelTx" presStyleLbl="revTx" presStyleIdx="0" presStyleCnt="0">
        <dgm:presLayoutVars>
          <dgm:chMax val="1"/>
          <dgm:bulletEnabled val="1"/>
        </dgm:presLayoutVars>
      </dgm:prSet>
      <dgm:spPr/>
    </dgm:pt>
  </dgm:ptLst>
  <dgm:cxnLst>
    <dgm:cxn modelId="{DD1D2706-4390-4B3A-834C-4706E63E8DB7}" srcId="{352725E6-174C-4EEB-9F96-C5D11EE1EA0C}" destId="{F049B18E-6EAA-4477-88E7-4F81982A450E}" srcOrd="0" destOrd="0" parTransId="{D0569414-4CFD-4527-9C0D-14CC5D7EB2F3}" sibTransId="{12C1AE59-5D28-4E01-8F8C-4DD68160D5B4}"/>
    <dgm:cxn modelId="{160DCE23-6330-40EA-812F-7B541D6427ED}" type="presOf" srcId="{2583A197-E249-4F87-9087-DD4096BDFE3D}" destId="{EB185348-A355-43E3-943D-3DBC3C461F2B}" srcOrd="1" destOrd="0" presId="urn:microsoft.com/office/officeart/2005/8/layout/pyramid1"/>
    <dgm:cxn modelId="{890F4C41-7267-4976-B627-04A3890661AD}" type="presOf" srcId="{F049B18E-6EAA-4477-88E7-4F81982A450E}" destId="{FA95E541-562B-4C8E-91DA-8BE22642EF29}" srcOrd="1" destOrd="0" presId="urn:microsoft.com/office/officeart/2005/8/layout/pyramid1"/>
    <dgm:cxn modelId="{B1460D67-3E39-43AB-9987-737BC7FEBEA4}" srcId="{352725E6-174C-4EEB-9F96-C5D11EE1EA0C}" destId="{045AE474-760B-427B-9E00-F4D1976695D9}" srcOrd="3" destOrd="0" parTransId="{60BFD604-7B47-4C3E-9949-B701C6F55012}" sibTransId="{0444B82F-0071-4ABD-BADE-9CC1749D69E2}"/>
    <dgm:cxn modelId="{1583DC6B-70E7-4670-8344-AF43EECCB4D7}" type="presOf" srcId="{F049B18E-6EAA-4477-88E7-4F81982A450E}" destId="{23489E2E-9391-46E0-A5C3-07C485F63396}" srcOrd="0" destOrd="0" presId="urn:microsoft.com/office/officeart/2005/8/layout/pyramid1"/>
    <dgm:cxn modelId="{12DEC26D-9596-4030-9546-4DB8A54A1419}" type="presOf" srcId="{EA63F810-D8A5-4250-9FAC-4754A0993AF4}" destId="{2D8879EE-3DD7-47C6-94CA-5E0DC4C48DD2}" srcOrd="1" destOrd="0" presId="urn:microsoft.com/office/officeart/2005/8/layout/pyramid1"/>
    <dgm:cxn modelId="{FDE4944F-EE38-4960-A13B-2055C729F1AB}" srcId="{352725E6-174C-4EEB-9F96-C5D11EE1EA0C}" destId="{EA63F810-D8A5-4250-9FAC-4754A0993AF4}" srcOrd="1" destOrd="0" parTransId="{367B9910-AC4E-4112-BB46-AC0D5B683CBC}" sibTransId="{9E345EF3-747A-4B34-A771-95EB5111D1A8}"/>
    <dgm:cxn modelId="{021E6153-0E8A-487D-B950-861284C99E82}" srcId="{352725E6-174C-4EEB-9F96-C5D11EE1EA0C}" destId="{2583A197-E249-4F87-9087-DD4096BDFE3D}" srcOrd="2" destOrd="0" parTransId="{459DA16B-C054-449E-81A1-A994C09DB6C5}" sibTransId="{B2424159-25DF-4C6B-B949-FAB94CD2137E}"/>
    <dgm:cxn modelId="{D7FB5E7B-EC22-4309-9A4E-654D9CF178C7}" type="presOf" srcId="{352725E6-174C-4EEB-9F96-C5D11EE1EA0C}" destId="{01E3CBA3-2F4C-4655-920C-2D463FECF176}" srcOrd="0" destOrd="0" presId="urn:microsoft.com/office/officeart/2005/8/layout/pyramid1"/>
    <dgm:cxn modelId="{98A49CAB-CDB8-486B-9E57-7BFF4AD7CB88}" type="presOf" srcId="{045AE474-760B-427B-9E00-F4D1976695D9}" destId="{8567CC1A-9D60-478E-875F-0369E312DA31}" srcOrd="0" destOrd="0" presId="urn:microsoft.com/office/officeart/2005/8/layout/pyramid1"/>
    <dgm:cxn modelId="{538DB7BC-437C-4948-ACB2-CA9705273F6B}" type="presOf" srcId="{EA63F810-D8A5-4250-9FAC-4754A0993AF4}" destId="{7DE02FC7-D01F-4CD1-A53D-E0F61CC1DDB3}" srcOrd="0" destOrd="0" presId="urn:microsoft.com/office/officeart/2005/8/layout/pyramid1"/>
    <dgm:cxn modelId="{306380C0-EF6D-498F-AB7C-2BA11B552FB1}" type="presOf" srcId="{2583A197-E249-4F87-9087-DD4096BDFE3D}" destId="{C65C7FE1-9940-40CB-AF21-A9CF9F623051}" srcOrd="0" destOrd="0" presId="urn:microsoft.com/office/officeart/2005/8/layout/pyramid1"/>
    <dgm:cxn modelId="{6BC255C8-D005-4DC4-B706-2D2AA2ABB1DF}" type="presOf" srcId="{045AE474-760B-427B-9E00-F4D1976695D9}" destId="{309F3BB0-2038-493A-A89B-C75F545C7139}" srcOrd="1" destOrd="0" presId="urn:microsoft.com/office/officeart/2005/8/layout/pyramid1"/>
    <dgm:cxn modelId="{46212821-434C-4A1F-B307-5497BE67899D}" type="presParOf" srcId="{01E3CBA3-2F4C-4655-920C-2D463FECF176}" destId="{73A2F781-2B98-4B84-9FD2-28C8EA6C94FA}" srcOrd="0" destOrd="0" presId="urn:microsoft.com/office/officeart/2005/8/layout/pyramid1"/>
    <dgm:cxn modelId="{A1C2DD12-ADA7-4756-883F-C7A69B800ECC}" type="presParOf" srcId="{73A2F781-2B98-4B84-9FD2-28C8EA6C94FA}" destId="{23489E2E-9391-46E0-A5C3-07C485F63396}" srcOrd="0" destOrd="0" presId="urn:microsoft.com/office/officeart/2005/8/layout/pyramid1"/>
    <dgm:cxn modelId="{BD02C903-D293-437E-B708-574D5C01F674}" type="presParOf" srcId="{73A2F781-2B98-4B84-9FD2-28C8EA6C94FA}" destId="{FA95E541-562B-4C8E-91DA-8BE22642EF29}" srcOrd="1" destOrd="0" presId="urn:microsoft.com/office/officeart/2005/8/layout/pyramid1"/>
    <dgm:cxn modelId="{59933DF3-EEEB-47D3-A9B3-64470B69C433}" type="presParOf" srcId="{01E3CBA3-2F4C-4655-920C-2D463FECF176}" destId="{51D01941-86A4-40FD-A2DF-BDE5A10FEDAD}" srcOrd="1" destOrd="0" presId="urn:microsoft.com/office/officeart/2005/8/layout/pyramid1"/>
    <dgm:cxn modelId="{10CFD425-5B40-48DD-A887-A7F63EF83FF1}" type="presParOf" srcId="{51D01941-86A4-40FD-A2DF-BDE5A10FEDAD}" destId="{7DE02FC7-D01F-4CD1-A53D-E0F61CC1DDB3}" srcOrd="0" destOrd="0" presId="urn:microsoft.com/office/officeart/2005/8/layout/pyramid1"/>
    <dgm:cxn modelId="{51943D69-F7ED-4549-B2BD-37885ED4DDF2}" type="presParOf" srcId="{51D01941-86A4-40FD-A2DF-BDE5A10FEDAD}" destId="{2D8879EE-3DD7-47C6-94CA-5E0DC4C48DD2}" srcOrd="1" destOrd="0" presId="urn:microsoft.com/office/officeart/2005/8/layout/pyramid1"/>
    <dgm:cxn modelId="{E85FD0B4-814F-4A15-81E0-65F1DF18C839}" type="presParOf" srcId="{01E3CBA3-2F4C-4655-920C-2D463FECF176}" destId="{D6B76AD5-BBF0-4191-8ABF-9BE0C48095F4}" srcOrd="2" destOrd="0" presId="urn:microsoft.com/office/officeart/2005/8/layout/pyramid1"/>
    <dgm:cxn modelId="{DB222C29-D9D9-4908-BF55-D9F71F5E4DAD}" type="presParOf" srcId="{D6B76AD5-BBF0-4191-8ABF-9BE0C48095F4}" destId="{C65C7FE1-9940-40CB-AF21-A9CF9F623051}" srcOrd="0" destOrd="0" presId="urn:microsoft.com/office/officeart/2005/8/layout/pyramid1"/>
    <dgm:cxn modelId="{43804D75-1ABB-43B2-9588-9D79B327C62B}" type="presParOf" srcId="{D6B76AD5-BBF0-4191-8ABF-9BE0C48095F4}" destId="{EB185348-A355-43E3-943D-3DBC3C461F2B}" srcOrd="1" destOrd="0" presId="urn:microsoft.com/office/officeart/2005/8/layout/pyramid1"/>
    <dgm:cxn modelId="{68FC26AA-52CA-4010-9E47-580B2ECF571E}" type="presParOf" srcId="{01E3CBA3-2F4C-4655-920C-2D463FECF176}" destId="{F7DF2558-5A38-4FFF-9E22-16E1A6E9827D}" srcOrd="3" destOrd="0" presId="urn:microsoft.com/office/officeart/2005/8/layout/pyramid1"/>
    <dgm:cxn modelId="{D16403EB-47E0-4255-8E0A-CB9ED96771E8}" type="presParOf" srcId="{F7DF2558-5A38-4FFF-9E22-16E1A6E9827D}" destId="{8567CC1A-9D60-478E-875F-0369E312DA31}" srcOrd="0" destOrd="0" presId="urn:microsoft.com/office/officeart/2005/8/layout/pyramid1"/>
    <dgm:cxn modelId="{35A77D6C-A2A6-4DB0-84B0-F6F3C6462CF0}" type="presParOf" srcId="{F7DF2558-5A38-4FFF-9E22-16E1A6E9827D}" destId="{309F3BB0-2038-493A-A89B-C75F545C7139}"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89E2E-9391-46E0-A5C3-07C485F63396}">
      <dsp:nvSpPr>
        <dsp:cNvPr id="0" name=""/>
        <dsp:cNvSpPr/>
      </dsp:nvSpPr>
      <dsp:spPr>
        <a:xfrm>
          <a:off x="1257300" y="0"/>
          <a:ext cx="838200" cy="554434"/>
        </a:xfrm>
        <a:prstGeom prst="trapezoid">
          <a:avLst>
            <a:gd name="adj" fmla="val 75591"/>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bg1"/>
            </a:solidFill>
          </a:endParaRPr>
        </a:p>
        <a:p>
          <a:pPr marL="0" lvl="0" indent="0" algn="ctr" defTabSz="622300">
            <a:lnSpc>
              <a:spcPct val="90000"/>
            </a:lnSpc>
            <a:spcBef>
              <a:spcPct val="0"/>
            </a:spcBef>
            <a:spcAft>
              <a:spcPct val="35000"/>
            </a:spcAft>
            <a:buNone/>
          </a:pPr>
          <a:r>
            <a:rPr lang="en-US" sz="1400" b="1" kern="1200" dirty="0">
              <a:solidFill>
                <a:schemeClr val="bg1"/>
              </a:solidFill>
            </a:rPr>
            <a:t>1,303</a:t>
          </a:r>
        </a:p>
      </dsp:txBody>
      <dsp:txXfrm>
        <a:off x="1257300" y="0"/>
        <a:ext cx="838200" cy="554434"/>
      </dsp:txXfrm>
    </dsp:sp>
    <dsp:sp modelId="{7DE02FC7-D01F-4CD1-A53D-E0F61CC1DDB3}">
      <dsp:nvSpPr>
        <dsp:cNvPr id="0" name=""/>
        <dsp:cNvSpPr/>
      </dsp:nvSpPr>
      <dsp:spPr>
        <a:xfrm>
          <a:off x="838200" y="554434"/>
          <a:ext cx="1676400" cy="554434"/>
        </a:xfrm>
        <a:prstGeom prst="trapezoid">
          <a:avLst>
            <a:gd name="adj" fmla="val 75591"/>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431</a:t>
          </a:r>
        </a:p>
      </dsp:txBody>
      <dsp:txXfrm>
        <a:off x="1131570" y="554434"/>
        <a:ext cx="1089660" cy="554434"/>
      </dsp:txXfrm>
    </dsp:sp>
    <dsp:sp modelId="{C65C7FE1-9940-40CB-AF21-A9CF9F623051}">
      <dsp:nvSpPr>
        <dsp:cNvPr id="0" name=""/>
        <dsp:cNvSpPr/>
      </dsp:nvSpPr>
      <dsp:spPr>
        <a:xfrm>
          <a:off x="419099" y="1108868"/>
          <a:ext cx="2514600" cy="554434"/>
        </a:xfrm>
        <a:prstGeom prst="trapezoid">
          <a:avLst>
            <a:gd name="adj" fmla="val 75591"/>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909</a:t>
          </a:r>
        </a:p>
      </dsp:txBody>
      <dsp:txXfrm>
        <a:off x="859154" y="1108868"/>
        <a:ext cx="1634490" cy="554434"/>
      </dsp:txXfrm>
    </dsp:sp>
    <dsp:sp modelId="{652FF7A3-251D-42E7-A9C0-E6515A44DF82}">
      <dsp:nvSpPr>
        <dsp:cNvPr id="0" name=""/>
        <dsp:cNvSpPr/>
      </dsp:nvSpPr>
      <dsp:spPr>
        <a:xfrm>
          <a:off x="0" y="1663302"/>
          <a:ext cx="3352800" cy="554434"/>
        </a:xfrm>
        <a:prstGeom prst="trapezoid">
          <a:avLst>
            <a:gd name="adj" fmla="val 75591"/>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1,320</a:t>
          </a:r>
        </a:p>
      </dsp:txBody>
      <dsp:txXfrm>
        <a:off x="586739" y="1663302"/>
        <a:ext cx="2179320" cy="554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89E2E-9391-46E0-A5C3-07C485F63396}">
      <dsp:nvSpPr>
        <dsp:cNvPr id="0" name=""/>
        <dsp:cNvSpPr/>
      </dsp:nvSpPr>
      <dsp:spPr>
        <a:xfrm>
          <a:off x="1714500" y="0"/>
          <a:ext cx="1143000" cy="835541"/>
        </a:xfrm>
        <a:prstGeom prst="trapezoid">
          <a:avLst>
            <a:gd name="adj" fmla="val 68399"/>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bg1"/>
            </a:solidFill>
          </a:endParaRPr>
        </a:p>
        <a:p>
          <a:pPr marL="0" lvl="0" indent="0" algn="ctr" defTabSz="800100">
            <a:lnSpc>
              <a:spcPct val="90000"/>
            </a:lnSpc>
            <a:spcBef>
              <a:spcPct val="0"/>
            </a:spcBef>
            <a:spcAft>
              <a:spcPct val="35000"/>
            </a:spcAft>
            <a:buNone/>
          </a:pPr>
          <a:r>
            <a:rPr lang="en-US" sz="1800" b="1" kern="1200" dirty="0">
              <a:solidFill>
                <a:schemeClr val="bg1"/>
              </a:solidFill>
            </a:rPr>
            <a:t>2,680</a:t>
          </a:r>
        </a:p>
      </dsp:txBody>
      <dsp:txXfrm>
        <a:off x="1714500" y="0"/>
        <a:ext cx="1143000" cy="835541"/>
      </dsp:txXfrm>
    </dsp:sp>
    <dsp:sp modelId="{7DE02FC7-D01F-4CD1-A53D-E0F61CC1DDB3}">
      <dsp:nvSpPr>
        <dsp:cNvPr id="0" name=""/>
        <dsp:cNvSpPr/>
      </dsp:nvSpPr>
      <dsp:spPr>
        <a:xfrm>
          <a:off x="1143000" y="835541"/>
          <a:ext cx="2286000" cy="835541"/>
        </a:xfrm>
        <a:prstGeom prst="trapezoid">
          <a:avLst>
            <a:gd name="adj" fmla="val 68399"/>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2,353</a:t>
          </a:r>
        </a:p>
      </dsp:txBody>
      <dsp:txXfrm>
        <a:off x="1543049" y="835541"/>
        <a:ext cx="1485900" cy="835541"/>
      </dsp:txXfrm>
    </dsp:sp>
    <dsp:sp modelId="{C65C7FE1-9940-40CB-AF21-A9CF9F623051}">
      <dsp:nvSpPr>
        <dsp:cNvPr id="0" name=""/>
        <dsp:cNvSpPr/>
      </dsp:nvSpPr>
      <dsp:spPr>
        <a:xfrm>
          <a:off x="571500" y="1671083"/>
          <a:ext cx="3429000" cy="835541"/>
        </a:xfrm>
        <a:prstGeom prst="trapezoid">
          <a:avLst>
            <a:gd name="adj" fmla="val 68399"/>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15,891</a:t>
          </a:r>
        </a:p>
      </dsp:txBody>
      <dsp:txXfrm>
        <a:off x="1171574" y="1671083"/>
        <a:ext cx="2228850" cy="835541"/>
      </dsp:txXfrm>
    </dsp:sp>
    <dsp:sp modelId="{8567CC1A-9D60-478E-875F-0369E312DA31}">
      <dsp:nvSpPr>
        <dsp:cNvPr id="0" name=""/>
        <dsp:cNvSpPr/>
      </dsp:nvSpPr>
      <dsp:spPr>
        <a:xfrm>
          <a:off x="0" y="2506625"/>
          <a:ext cx="4572000" cy="835541"/>
        </a:xfrm>
        <a:prstGeom prst="trapezoid">
          <a:avLst>
            <a:gd name="adj" fmla="val 68399"/>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139,731</a:t>
          </a:r>
        </a:p>
      </dsp:txBody>
      <dsp:txXfrm>
        <a:off x="800099" y="2506625"/>
        <a:ext cx="2971800" cy="8355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0.78748</cdr:x>
      <cdr:y>0.05226</cdr:y>
    </cdr:from>
    <cdr:to>
      <cdr:x>0.94964</cdr:x>
      <cdr:y>0.37714</cdr:y>
    </cdr:to>
    <cdr:cxnSp macro="">
      <cdr:nvCxnSpPr>
        <cdr:cNvPr id="2" name="Straight Arrow Connector 1">
          <a:extLst xmlns:a="http://schemas.openxmlformats.org/drawingml/2006/main">
            <a:ext uri="{FF2B5EF4-FFF2-40B4-BE49-F238E27FC236}">
              <a16:creationId xmlns:a16="http://schemas.microsoft.com/office/drawing/2014/main" id="{A42AD22A-9694-AF4C-9CA3-36A0B773D218}"/>
            </a:ext>
          </a:extLst>
        </cdr:cNvPr>
        <cdr:cNvCxnSpPr/>
      </cdr:nvCxnSpPr>
      <cdr:spPr>
        <a:xfrm xmlns:a="http://schemas.openxmlformats.org/drawingml/2006/main">
          <a:off x="2678921" y="94608"/>
          <a:ext cx="551631" cy="588104"/>
        </a:xfrm>
        <a:prstGeom xmlns:a="http://schemas.openxmlformats.org/drawingml/2006/main" prst="straightConnector1">
          <a:avLst/>
        </a:prstGeom>
        <a:ln xmlns:a="http://schemas.openxmlformats.org/drawingml/2006/main" w="47625">
          <a:solidFill>
            <a:schemeClr val="bg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0.76162</cdr:x>
      <cdr:y>0.19502</cdr:y>
    </cdr:from>
    <cdr:to>
      <cdr:x>0.77965</cdr:x>
      <cdr:y>0.42384</cdr:y>
    </cdr:to>
    <cdr:sp macro="" textlink="">
      <cdr:nvSpPr>
        <cdr:cNvPr id="2" name="Left Brace 1">
          <a:extLst xmlns:a="http://schemas.openxmlformats.org/drawingml/2006/main">
            <a:ext uri="{FF2B5EF4-FFF2-40B4-BE49-F238E27FC236}">
              <a16:creationId xmlns:a16="http://schemas.microsoft.com/office/drawing/2014/main" id="{351121B8-005A-498A-A582-F280CB00A377}"/>
            </a:ext>
          </a:extLst>
        </cdr:cNvPr>
        <cdr:cNvSpPr/>
      </cdr:nvSpPr>
      <cdr:spPr>
        <a:xfrm xmlns:a="http://schemas.openxmlformats.org/drawingml/2006/main" rot="10800000">
          <a:off x="6044800" y="766117"/>
          <a:ext cx="143063" cy="898922"/>
        </a:xfrm>
        <a:prstGeom xmlns:a="http://schemas.openxmlformats.org/drawingml/2006/main" prst="leftBrace">
          <a:avLst/>
        </a:prstGeom>
        <a:ln xmlns:a="http://schemas.openxmlformats.org/drawingml/2006/main" w="28575"/>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BCCEFF-A1FB-401F-B5E8-827A6E615C9F}" type="datetimeFigureOut">
              <a:rPr lang="en-US" smtClean="0"/>
              <a:pPr/>
              <a:t>9/29/2020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5B4844-8358-4180-94A2-DE62DBDD5BBA}" type="slidenum">
              <a:rPr lang="en-US" smtClean="0"/>
              <a:pPr/>
              <a:t>‹#›</a:t>
            </a:fld>
            <a:endParaRPr lang="en-US"/>
          </a:p>
        </p:txBody>
      </p:sp>
    </p:spTree>
    <p:extLst>
      <p:ext uri="{BB962C8B-B14F-4D97-AF65-F5344CB8AC3E}">
        <p14:creationId xmlns:p14="http://schemas.microsoft.com/office/powerpoint/2010/main" val="496409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EDDE0-9559-4B4E-BF34-C47323AB0F3F}" type="datetimeFigureOut">
              <a:rPr lang="en-US" smtClean="0"/>
              <a:pPr/>
              <a:t>9/29/2020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8EC71-2C87-437B-8908-6292CE60EA35}" type="slidenum">
              <a:rPr lang="en-US" smtClean="0"/>
              <a:pPr/>
              <a:t>‹#›</a:t>
            </a:fld>
            <a:endParaRPr lang="en-US"/>
          </a:p>
        </p:txBody>
      </p:sp>
    </p:spTree>
    <p:extLst>
      <p:ext uri="{BB962C8B-B14F-4D97-AF65-F5344CB8AC3E}">
        <p14:creationId xmlns:p14="http://schemas.microsoft.com/office/powerpoint/2010/main" val="32714262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8EC71-2C87-437B-8908-6292CE60EA35}" type="slidenum">
              <a:rPr lang="en-US" smtClean="0"/>
              <a:pPr/>
              <a:t>1</a:t>
            </a:fld>
            <a:endParaRPr lang="en-US"/>
          </a:p>
        </p:txBody>
      </p:sp>
    </p:spTree>
    <p:extLst>
      <p:ext uri="{BB962C8B-B14F-4D97-AF65-F5344CB8AC3E}">
        <p14:creationId xmlns:p14="http://schemas.microsoft.com/office/powerpoint/2010/main" val="134994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225550" y="684213"/>
            <a:ext cx="7315200" cy="5487987"/>
          </a:xfrm>
          <a:ln/>
        </p:spPr>
      </p:sp>
      <p:sp>
        <p:nvSpPr>
          <p:cNvPr id="36867" name="Rectangle 3"/>
          <p:cNvSpPr>
            <a:spLocks noGrp="1" noChangeArrowheads="1"/>
          </p:cNvSpPr>
          <p:nvPr>
            <p:ph type="body" idx="1"/>
          </p:nvPr>
        </p:nvSpPr>
        <p:spPr>
          <a:xfrm>
            <a:off x="139902" y="6288012"/>
            <a:ext cx="6718102" cy="2169584"/>
          </a:xfrm>
          <a:noFill/>
          <a:ln/>
        </p:spPr>
        <p:txBody>
          <a:bodyPr/>
          <a:lstStyle/>
          <a:p>
            <a:pPr eaLnBrk="1" hangingPunct="1"/>
            <a:endParaRPr lang="en-US"/>
          </a:p>
        </p:txBody>
      </p:sp>
    </p:spTree>
    <p:extLst>
      <p:ext uri="{BB962C8B-B14F-4D97-AF65-F5344CB8AC3E}">
        <p14:creationId xmlns:p14="http://schemas.microsoft.com/office/powerpoint/2010/main" val="989496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557A7-BA44-6443-84E4-9D77035DA6FE}" type="slidenum">
              <a:rPr lang="en-US" smtClean="0"/>
              <a:t>11</a:t>
            </a:fld>
            <a:endParaRPr lang="en-US"/>
          </a:p>
        </p:txBody>
      </p:sp>
    </p:spTree>
    <p:extLst>
      <p:ext uri="{BB962C8B-B14F-4D97-AF65-F5344CB8AC3E}">
        <p14:creationId xmlns:p14="http://schemas.microsoft.com/office/powerpoint/2010/main" val="303435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 selection and access to best performing managers is a critical component of portfolio construction within private markets. The reason it is so important is that the dispersion of returns within this asset class is very wide compared to public markets. As such, securing an allocation with the top performing managers can significantly improve PE portfolio returns. </a:t>
            </a:r>
          </a:p>
        </p:txBody>
      </p:sp>
      <p:sp>
        <p:nvSpPr>
          <p:cNvPr id="4" name="Slide Number Placeholder 3"/>
          <p:cNvSpPr>
            <a:spLocks noGrp="1"/>
          </p:cNvSpPr>
          <p:nvPr>
            <p:ph type="sldNum" sz="quarter" idx="10"/>
          </p:nvPr>
        </p:nvSpPr>
        <p:spPr/>
        <p:txBody>
          <a:bodyPr/>
          <a:lstStyle/>
          <a:p>
            <a:fld id="{2E68EC71-2C87-437B-8908-6292CE60EA35}" type="slidenum">
              <a:rPr lang="en-US" smtClean="0"/>
              <a:pPr/>
              <a:t>12</a:t>
            </a:fld>
            <a:endParaRPr lang="en-US"/>
          </a:p>
        </p:txBody>
      </p:sp>
    </p:spTree>
    <p:extLst>
      <p:ext uri="{BB962C8B-B14F-4D97-AF65-F5344CB8AC3E}">
        <p14:creationId xmlns:p14="http://schemas.microsoft.com/office/powerpoint/2010/main" val="1787017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66813" y="233363"/>
            <a:ext cx="9109076" cy="6831012"/>
          </a:xfrm>
          <a:ln/>
        </p:spPr>
      </p:sp>
      <p:sp>
        <p:nvSpPr>
          <p:cNvPr id="38915" name="Rectangle 3"/>
          <p:cNvSpPr>
            <a:spLocks noGrp="1" noChangeArrowheads="1"/>
          </p:cNvSpPr>
          <p:nvPr>
            <p:ph type="body" idx="1"/>
          </p:nvPr>
        </p:nvSpPr>
        <p:spPr>
          <a:xfrm>
            <a:off x="196667" y="7263027"/>
            <a:ext cx="6834750" cy="3182723"/>
          </a:xfrm>
          <a:noFill/>
          <a:ln/>
        </p:spPr>
        <p:txBody>
          <a:bodyPr/>
          <a:lstStyle/>
          <a:p>
            <a:r>
              <a:rPr lang="en-US" dirty="0"/>
              <a:t>The life span of a private market fund is split into distinct periods focused on investment activity, executing the value creation strategy, and, ultimately, pursuing exits and liquidations. When a GP launches a new primary fund, it often follows a similar strategy to a previous fund that has closed or completed its investment period. </a:t>
            </a:r>
          </a:p>
          <a:p>
            <a:r>
              <a:rPr lang="en-US" dirty="0"/>
              <a:t>In terms of providing capital to the fund, LPs agree to a total amount of “committed capital” over the life of the fund. Commitments allocated to a fund are then drawn down on an as-needed basis to make investments, pay management fees, etc. The GP typically gives investors seven to 10 business days’ notice of a drawdown. </a:t>
            </a:r>
          </a:p>
          <a:p>
            <a:r>
              <a:rPr lang="en-US" dirty="0"/>
              <a:t>As the fund invests and generates profits, each investor’s share in the net proceeds is distributed in proportion to its respective capital contributions for investments, management fees, and a preferred return of typically 8% per year, compounded annually</a:t>
            </a:r>
          </a:p>
          <a:p>
            <a:r>
              <a:rPr lang="en-US" dirty="0">
                <a:solidFill>
                  <a:srgbClr val="211D1E"/>
                </a:solidFill>
                <a:latin typeface="Arial Regular"/>
              </a:rPr>
              <a:t>There are several strategies investors can utilize to smooth the effects of the J-curve, including: </a:t>
            </a:r>
          </a:p>
          <a:p>
            <a:r>
              <a:rPr lang="en-US" dirty="0">
                <a:solidFill>
                  <a:srgbClr val="C50F2F"/>
                </a:solidFill>
                <a:latin typeface="Arial Regular"/>
              </a:rPr>
              <a:t>&gt; </a:t>
            </a:r>
            <a:r>
              <a:rPr lang="en-US" dirty="0">
                <a:solidFill>
                  <a:srgbClr val="000000"/>
                </a:solidFill>
                <a:latin typeface="Arial Regular"/>
              </a:rPr>
              <a:t>Investing in secondaries, which offer accelerated investment deployment </a:t>
            </a:r>
          </a:p>
          <a:p>
            <a:r>
              <a:rPr lang="en-US" dirty="0">
                <a:solidFill>
                  <a:srgbClr val="C50F2F"/>
                </a:solidFill>
                <a:latin typeface="Arial Regular"/>
              </a:rPr>
              <a:t>&gt; </a:t>
            </a:r>
            <a:r>
              <a:rPr lang="en-US" dirty="0">
                <a:solidFill>
                  <a:srgbClr val="000000"/>
                </a:solidFill>
                <a:latin typeface="Arial Regular"/>
              </a:rPr>
              <a:t>Investing through a combination of private equity and private debt strategies to generate both </a:t>
            </a:r>
            <a:r>
              <a:rPr lang="en-US" dirty="0">
                <a:solidFill>
                  <a:srgbClr val="211D1E"/>
                </a:solidFill>
                <a:latin typeface="Arial Regular"/>
              </a:rPr>
              <a:t>growth and income </a:t>
            </a:r>
          </a:p>
          <a:p>
            <a:r>
              <a:rPr lang="en-US" dirty="0">
                <a:solidFill>
                  <a:srgbClr val="C50F2F"/>
                </a:solidFill>
                <a:latin typeface="Arial Regular"/>
              </a:rPr>
              <a:t>&gt; </a:t>
            </a:r>
            <a:r>
              <a:rPr lang="en-US" dirty="0">
                <a:solidFill>
                  <a:srgbClr val="211D1E"/>
                </a:solidFill>
                <a:latin typeface="Arial Regular"/>
              </a:rPr>
              <a:t>Allocating to GPs that invest in companies that are durable and growing rather than distressed </a:t>
            </a:r>
          </a:p>
          <a:p>
            <a:r>
              <a:rPr lang="en-US" dirty="0">
                <a:solidFill>
                  <a:srgbClr val="C50F2F"/>
                </a:solidFill>
                <a:latin typeface="Arial Regular"/>
              </a:rPr>
              <a:t>&gt; </a:t>
            </a:r>
            <a:r>
              <a:rPr lang="en-US" dirty="0">
                <a:solidFill>
                  <a:srgbClr val="000000"/>
                </a:solidFill>
                <a:latin typeface="Arial Regular"/>
              </a:rPr>
              <a:t>Investing in co-investment managers that charge fees on invested capital rather than committed </a:t>
            </a:r>
            <a:r>
              <a:rPr lang="en-US" dirty="0">
                <a:solidFill>
                  <a:srgbClr val="211D1E"/>
                </a:solidFill>
                <a:latin typeface="Arial Regular"/>
              </a:rPr>
              <a:t>capital, thereby reducing costs </a:t>
            </a:r>
            <a:r>
              <a:rPr lang="en-US" dirty="0"/>
              <a:t>Private equity portfolios can take several years to reach investment targets</a:t>
            </a:r>
          </a:p>
          <a:p>
            <a:r>
              <a:rPr lang="en-US" dirty="0"/>
              <a:t>Fees and expenses on committed capital generally cause a negative return early in a fund’s life</a:t>
            </a:r>
          </a:p>
          <a:p>
            <a:r>
              <a:rPr lang="en-US" dirty="0"/>
              <a:t>Underperformers within the portfolio can occur in the early years, creating further negative performance.  Conversely, gains usually come in the later years as companies mature and increase in value </a:t>
            </a:r>
          </a:p>
          <a:p>
            <a:r>
              <a:rPr lang="en-US" dirty="0"/>
              <a:t>Private equity is a long-term asset class in which performance should be judged on long-term returns</a:t>
            </a:r>
          </a:p>
          <a:p>
            <a:endParaRPr lang="en-US" dirty="0"/>
          </a:p>
          <a:p>
            <a:r>
              <a:rPr lang="en-US" dirty="0"/>
              <a:t>Mitigation strategies</a:t>
            </a:r>
          </a:p>
          <a:p>
            <a:pPr lvl="1"/>
            <a:r>
              <a:rPr lang="en-US" dirty="0"/>
              <a:t>Secondary investments</a:t>
            </a:r>
          </a:p>
          <a:p>
            <a:pPr lvl="2"/>
            <a:r>
              <a:rPr lang="en-US" dirty="0"/>
              <a:t>Acquire existing and more mature assets, often at a discount to NAV, which translates into an early value increase</a:t>
            </a:r>
          </a:p>
          <a:p>
            <a:pPr lvl="2"/>
            <a:r>
              <a:rPr lang="en-US" dirty="0"/>
              <a:t>Speeds the ramp-up of invested capital</a:t>
            </a:r>
          </a:p>
          <a:p>
            <a:pPr lvl="1"/>
            <a:r>
              <a:rPr lang="en-US" dirty="0"/>
              <a:t>Co-investment / direct investment</a:t>
            </a:r>
          </a:p>
          <a:p>
            <a:pPr lvl="2"/>
            <a:r>
              <a:rPr lang="en-US" dirty="0"/>
              <a:t>Flexible way to increase invested capital</a:t>
            </a:r>
          </a:p>
          <a:p>
            <a:pPr lvl="2"/>
            <a:r>
              <a:rPr lang="en-US" dirty="0"/>
              <a:t>Low fee load reduces the j-curve impact</a:t>
            </a:r>
          </a:p>
          <a:p>
            <a:endParaRPr lang="en-US" dirty="0"/>
          </a:p>
          <a:p>
            <a:endParaRPr lang="en-GB" dirty="0"/>
          </a:p>
        </p:txBody>
      </p:sp>
    </p:spTree>
    <p:extLst>
      <p:ext uri="{BB962C8B-B14F-4D97-AF65-F5344CB8AC3E}">
        <p14:creationId xmlns:p14="http://schemas.microsoft.com/office/powerpoint/2010/main" val="2485429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8EC71-2C87-437B-8908-6292CE60EA35}" type="slidenum">
              <a:rPr lang="en-US" smtClean="0"/>
              <a:pPr/>
              <a:t>14</a:t>
            </a:fld>
            <a:endParaRPr lang="en-US"/>
          </a:p>
        </p:txBody>
      </p:sp>
    </p:spTree>
    <p:extLst>
      <p:ext uri="{BB962C8B-B14F-4D97-AF65-F5344CB8AC3E}">
        <p14:creationId xmlns:p14="http://schemas.microsoft.com/office/powerpoint/2010/main" val="1760916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normAutofit/>
          </a:bodyPr>
          <a:lstStyle/>
          <a:p>
            <a:endParaRPr lang="en-US"/>
          </a:p>
        </p:txBody>
      </p:sp>
      <p:sp>
        <p:nvSpPr>
          <p:cNvPr id="2" name="Slide Number Placeholder 1"/>
          <p:cNvSpPr>
            <a:spLocks noGrp="1"/>
          </p:cNvSpPr>
          <p:nvPr>
            <p:ph type="sldNum" sz="quarter" idx="10"/>
          </p:nvPr>
        </p:nvSpPr>
        <p:spPr/>
        <p:txBody>
          <a:bodyPr/>
          <a:lstStyle/>
          <a:p>
            <a:fld id="{2E68EC71-2C87-437B-8908-6292CE60EA3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7063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8EC71-2C87-437B-8908-6292CE60EA3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29147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8EC71-2C87-437B-8908-6292CE60EA3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74327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8EC71-2C87-437B-8908-6292CE60EA3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55452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8EC71-2C87-437B-8908-6292CE60EA3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9742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3588" cy="3430587"/>
          </a:xfrm>
        </p:spPr>
      </p:sp>
      <p:sp>
        <p:nvSpPr>
          <p:cNvPr id="3" name="Notes Placeholder 2"/>
          <p:cNvSpPr>
            <a:spLocks noGrp="1"/>
          </p:cNvSpPr>
          <p:nvPr>
            <p:ph type="body" idx="1"/>
          </p:nvPr>
        </p:nvSpPr>
        <p:spPr/>
        <p:txBody>
          <a:bodyPr/>
          <a:lstStyle/>
          <a:p>
            <a:r>
              <a:rPr lang="en-US" dirty="0"/>
              <a:t>custom TOC custom table of contents</a:t>
            </a:r>
          </a:p>
        </p:txBody>
      </p:sp>
      <p:sp>
        <p:nvSpPr>
          <p:cNvPr id="4" name="Slide Number Placeholder 3"/>
          <p:cNvSpPr>
            <a:spLocks noGrp="1"/>
          </p:cNvSpPr>
          <p:nvPr>
            <p:ph type="sldNum" sz="quarter" idx="10"/>
          </p:nvPr>
        </p:nvSpPr>
        <p:spPr/>
        <p:txBody>
          <a:bodyPr/>
          <a:lstStyle/>
          <a:p>
            <a:fld id="{2E68EC71-2C87-437B-8908-6292CE60EA35}" type="slidenum">
              <a:rPr lang="en-US" smtClean="0"/>
              <a:pPr/>
              <a:t>2</a:t>
            </a:fld>
            <a:endParaRPr lang="en-US" dirty="0"/>
          </a:p>
        </p:txBody>
      </p:sp>
    </p:spTree>
    <p:extLst>
      <p:ext uri="{BB962C8B-B14F-4D97-AF65-F5344CB8AC3E}">
        <p14:creationId xmlns:p14="http://schemas.microsoft.com/office/powerpoint/2010/main" val="841321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normAutofit/>
          </a:bodyPr>
          <a:lstStyle/>
          <a:p>
            <a:endParaRPr lang="en-US"/>
          </a:p>
        </p:txBody>
      </p:sp>
      <p:sp>
        <p:nvSpPr>
          <p:cNvPr id="2" name="Slide Number Placeholder 1"/>
          <p:cNvSpPr>
            <a:spLocks noGrp="1"/>
          </p:cNvSpPr>
          <p:nvPr>
            <p:ph type="sldNum" sz="quarter" idx="10"/>
          </p:nvPr>
        </p:nvSpPr>
        <p:spPr/>
        <p:txBody>
          <a:bodyPr/>
          <a:lstStyle/>
          <a:p>
            <a:fld id="{2E68EC71-2C87-437B-8908-6292CE60EA35}" type="slidenum">
              <a:rPr lang="en-US" smtClean="0"/>
              <a:pPr/>
              <a:t>20</a:t>
            </a:fld>
            <a:endParaRPr lang="en-US"/>
          </a:p>
        </p:txBody>
      </p:sp>
    </p:spTree>
    <p:extLst>
      <p:ext uri="{BB962C8B-B14F-4D97-AF65-F5344CB8AC3E}">
        <p14:creationId xmlns:p14="http://schemas.microsoft.com/office/powerpoint/2010/main" val="3077706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68EC71-2C87-437B-8908-6292CE60EA3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80446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1116013" y="698500"/>
            <a:ext cx="4649787" cy="3487738"/>
          </a:xfrm>
        </p:spPr>
      </p:sp>
      <p:sp>
        <p:nvSpPr>
          <p:cNvPr id="5" name="Notes Placeholder 4"/>
          <p:cNvSpPr>
            <a:spLocks noGrp="1"/>
          </p:cNvSpPr>
          <p:nvPr>
            <p:ph type="body" idx="1"/>
          </p:nvPr>
        </p:nvSpPr>
        <p:spPr/>
        <p:txBody>
          <a:bodyPr>
            <a:normAutofit/>
          </a:bodyPr>
          <a:lstStyle/>
          <a:p>
            <a:endParaRPr lang="en-US"/>
          </a:p>
        </p:txBody>
      </p:sp>
      <p:sp>
        <p:nvSpPr>
          <p:cNvPr id="2" name="Slide Number Placeholder 1"/>
          <p:cNvSpPr>
            <a:spLocks noGrp="1"/>
          </p:cNvSpPr>
          <p:nvPr>
            <p:ph type="sldNum" sz="quarter" idx="10"/>
          </p:nvPr>
        </p:nvSpPr>
        <p:spPr/>
        <p:txBody>
          <a:bodyPr/>
          <a:lstStyle/>
          <a:p>
            <a:fld id="{2E68EC71-2C87-437B-8908-6292CE60EA35}" type="slidenum">
              <a:rPr lang="en-US" smtClean="0"/>
              <a:pPr/>
              <a:t>22</a:t>
            </a:fld>
            <a:endParaRPr lang="en-US"/>
          </a:p>
        </p:txBody>
      </p:sp>
    </p:spTree>
    <p:extLst>
      <p:ext uri="{BB962C8B-B14F-4D97-AF65-F5344CB8AC3E}">
        <p14:creationId xmlns:p14="http://schemas.microsoft.com/office/powerpoint/2010/main" val="2386851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1089025" y="709613"/>
            <a:ext cx="4727575" cy="3546475"/>
          </a:xfrm>
        </p:spPr>
      </p:sp>
      <p:sp>
        <p:nvSpPr>
          <p:cNvPr id="5" name="Notes Placeholder 4"/>
          <p:cNvSpPr>
            <a:spLocks noGrp="1"/>
          </p:cNvSpPr>
          <p:nvPr>
            <p:ph type="body" idx="1"/>
          </p:nvPr>
        </p:nvSpPr>
        <p:spPr/>
        <p:txBody>
          <a:bodyPr>
            <a:normAutofit/>
          </a:bodyPr>
          <a:lstStyle/>
          <a:p>
            <a:endParaRPr lang="en-US"/>
          </a:p>
        </p:txBody>
      </p:sp>
      <p:sp>
        <p:nvSpPr>
          <p:cNvPr id="2" name="Slide Number Placeholder 1"/>
          <p:cNvSpPr>
            <a:spLocks noGrp="1"/>
          </p:cNvSpPr>
          <p:nvPr>
            <p:ph type="sldNum" sz="quarter" idx="10"/>
          </p:nvPr>
        </p:nvSpPr>
        <p:spPr/>
        <p:txBody>
          <a:bodyPr/>
          <a:lstStyle/>
          <a:p>
            <a:fld id="{2E68EC71-2C87-437B-8908-6292CE60EA35}" type="slidenum">
              <a:rPr lang="en-US" smtClean="0"/>
              <a:pPr/>
              <a:t>23</a:t>
            </a:fld>
            <a:endParaRPr lang="en-US"/>
          </a:p>
        </p:txBody>
      </p:sp>
    </p:spTree>
    <p:extLst>
      <p:ext uri="{BB962C8B-B14F-4D97-AF65-F5344CB8AC3E}">
        <p14:creationId xmlns:p14="http://schemas.microsoft.com/office/powerpoint/2010/main" val="2743192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1089025" y="709613"/>
            <a:ext cx="4727575" cy="3546475"/>
          </a:xfrm>
        </p:spPr>
      </p:sp>
      <p:sp>
        <p:nvSpPr>
          <p:cNvPr id="5" name="Notes Placeholder 4"/>
          <p:cNvSpPr>
            <a:spLocks noGrp="1"/>
          </p:cNvSpPr>
          <p:nvPr>
            <p:ph type="body" idx="1"/>
          </p:nvPr>
        </p:nvSpPr>
        <p:spPr/>
        <p:txBody>
          <a:bodyPr>
            <a:normAutofit/>
          </a:bodyPr>
          <a:lstStyle/>
          <a:p>
            <a:endParaRPr lang="en-US"/>
          </a:p>
        </p:txBody>
      </p:sp>
      <p:sp>
        <p:nvSpPr>
          <p:cNvPr id="2" name="Slide Number Placeholder 1"/>
          <p:cNvSpPr>
            <a:spLocks noGrp="1"/>
          </p:cNvSpPr>
          <p:nvPr>
            <p:ph type="sldNum" sz="quarter" idx="10"/>
          </p:nvPr>
        </p:nvSpPr>
        <p:spPr/>
        <p:txBody>
          <a:bodyPr/>
          <a:lstStyle/>
          <a:p>
            <a:fld id="{2E68EC71-2C87-437B-8908-6292CE60EA35}" type="slidenum">
              <a:rPr lang="en-US" smtClean="0"/>
              <a:pPr/>
              <a:t>24</a:t>
            </a:fld>
            <a:endParaRPr lang="en-US"/>
          </a:p>
        </p:txBody>
      </p:sp>
    </p:spTree>
    <p:extLst>
      <p:ext uri="{BB962C8B-B14F-4D97-AF65-F5344CB8AC3E}">
        <p14:creationId xmlns:p14="http://schemas.microsoft.com/office/powerpoint/2010/main" val="3336119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1089025" y="709613"/>
            <a:ext cx="4727575" cy="3546475"/>
          </a:xfrm>
        </p:spPr>
      </p:sp>
      <p:sp>
        <p:nvSpPr>
          <p:cNvPr id="5" name="Notes Placeholder 4"/>
          <p:cNvSpPr>
            <a:spLocks noGrp="1"/>
          </p:cNvSpPr>
          <p:nvPr>
            <p:ph type="body" idx="1"/>
          </p:nvPr>
        </p:nvSpPr>
        <p:spPr/>
        <p:txBody>
          <a:bodyPr>
            <a:normAutofit/>
          </a:bodyPr>
          <a:lstStyle/>
          <a:p>
            <a:endParaRPr lang="en-US"/>
          </a:p>
        </p:txBody>
      </p:sp>
      <p:sp>
        <p:nvSpPr>
          <p:cNvPr id="2" name="Slide Number Placeholder 1"/>
          <p:cNvSpPr>
            <a:spLocks noGrp="1"/>
          </p:cNvSpPr>
          <p:nvPr>
            <p:ph type="sldNum" sz="quarter" idx="10"/>
          </p:nvPr>
        </p:nvSpPr>
        <p:spPr/>
        <p:txBody>
          <a:bodyPr/>
          <a:lstStyle/>
          <a:p>
            <a:fld id="{2E68EC71-2C87-437B-8908-6292CE60EA35}" type="slidenum">
              <a:rPr lang="en-US" smtClean="0"/>
              <a:pPr/>
              <a:t>25</a:t>
            </a:fld>
            <a:endParaRPr lang="en-US"/>
          </a:p>
        </p:txBody>
      </p:sp>
    </p:spTree>
    <p:extLst>
      <p:ext uri="{BB962C8B-B14F-4D97-AF65-F5344CB8AC3E}">
        <p14:creationId xmlns:p14="http://schemas.microsoft.com/office/powerpoint/2010/main" val="1501022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8EC71-2C87-437B-8908-6292CE60EA35}" type="slidenum">
              <a:rPr lang="en-US" smtClean="0"/>
              <a:pPr/>
              <a:t>26</a:t>
            </a:fld>
            <a:endParaRPr lang="en-US"/>
          </a:p>
        </p:txBody>
      </p:sp>
    </p:spTree>
    <p:extLst>
      <p:ext uri="{BB962C8B-B14F-4D97-AF65-F5344CB8AC3E}">
        <p14:creationId xmlns:p14="http://schemas.microsoft.com/office/powerpoint/2010/main" val="3443350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1116013" y="698500"/>
            <a:ext cx="4649787" cy="3487738"/>
          </a:xfrm>
        </p:spPr>
      </p:sp>
      <p:sp>
        <p:nvSpPr>
          <p:cNvPr id="5" name="Notes Placeholder 4"/>
          <p:cNvSpPr>
            <a:spLocks noGrp="1"/>
          </p:cNvSpPr>
          <p:nvPr>
            <p:ph type="body" idx="1"/>
          </p:nvPr>
        </p:nvSpPr>
        <p:spPr/>
        <p:txBody>
          <a:bodyPr>
            <a:normAutofit/>
          </a:bodyPr>
          <a:lstStyle/>
          <a:p>
            <a:endParaRPr lang="en-US"/>
          </a:p>
        </p:txBody>
      </p:sp>
      <p:sp>
        <p:nvSpPr>
          <p:cNvPr id="2" name="Slide Number Placeholder 1"/>
          <p:cNvSpPr>
            <a:spLocks noGrp="1"/>
          </p:cNvSpPr>
          <p:nvPr>
            <p:ph type="sldNum" sz="quarter" idx="10"/>
          </p:nvPr>
        </p:nvSpPr>
        <p:spPr/>
        <p:txBody>
          <a:bodyPr/>
          <a:lstStyle/>
          <a:p>
            <a:fld id="{2E68EC71-2C87-437B-8908-6292CE60EA35}" type="slidenum">
              <a:rPr lang="en-US" smtClean="0"/>
              <a:pPr/>
              <a:t>27</a:t>
            </a:fld>
            <a:endParaRPr lang="en-US"/>
          </a:p>
        </p:txBody>
      </p:sp>
    </p:spTree>
    <p:extLst>
      <p:ext uri="{BB962C8B-B14F-4D97-AF65-F5344CB8AC3E}">
        <p14:creationId xmlns:p14="http://schemas.microsoft.com/office/powerpoint/2010/main" val="3900398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8EC71-2C87-437B-8908-6292CE60EA35}" type="slidenum">
              <a:rPr lang="en-US" smtClean="0"/>
              <a:pPr/>
              <a:t>3</a:t>
            </a:fld>
            <a:endParaRPr lang="en-US"/>
          </a:p>
        </p:txBody>
      </p:sp>
    </p:spTree>
    <p:extLst>
      <p:ext uri="{BB962C8B-B14F-4D97-AF65-F5344CB8AC3E}">
        <p14:creationId xmlns:p14="http://schemas.microsoft.com/office/powerpoint/2010/main" val="41227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8EC71-2C87-437B-8908-6292CE60EA35}" type="slidenum">
              <a:rPr lang="en-US" smtClean="0"/>
              <a:pPr/>
              <a:t>4</a:t>
            </a:fld>
            <a:endParaRPr lang="en-US"/>
          </a:p>
        </p:txBody>
      </p:sp>
    </p:spTree>
    <p:extLst>
      <p:ext uri="{BB962C8B-B14F-4D97-AF65-F5344CB8AC3E}">
        <p14:creationId xmlns:p14="http://schemas.microsoft.com/office/powerpoint/2010/main" val="194567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4306" name="Rectangle 2"/>
          <p:cNvSpPr>
            <a:spLocks noGrp="1" noRot="1" noChangeAspect="1" noChangeArrowheads="1" noTextEdit="1"/>
          </p:cNvSpPr>
          <p:nvPr>
            <p:ph type="sldImg"/>
          </p:nvPr>
        </p:nvSpPr>
        <p:spPr>
          <a:xfrm>
            <a:off x="1231900" y="709613"/>
            <a:ext cx="4733925" cy="3551237"/>
          </a:xfrm>
          <a:ln/>
        </p:spPr>
      </p:sp>
      <p:sp>
        <p:nvSpPr>
          <p:cNvPr id="4834307" name="Rectangle 3"/>
          <p:cNvSpPr>
            <a:spLocks noGrp="1" noChangeArrowheads="1"/>
          </p:cNvSpPr>
          <p:nvPr>
            <p:ph type="body" idx="1"/>
          </p:nvPr>
        </p:nvSpPr>
        <p:spPr>
          <a:xfrm>
            <a:off x="719535" y="4500411"/>
            <a:ext cx="5753115" cy="4266924"/>
          </a:xfrm>
        </p:spPr>
        <p:txBody>
          <a:bodyPr/>
          <a:lstStyle/>
          <a:p>
            <a:endParaRPr lang="en-US" dirty="0"/>
          </a:p>
        </p:txBody>
      </p:sp>
    </p:spTree>
    <p:extLst>
      <p:ext uri="{BB962C8B-B14F-4D97-AF65-F5344CB8AC3E}">
        <p14:creationId xmlns:p14="http://schemas.microsoft.com/office/powerpoint/2010/main" val="44337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2E68EC71-2C87-437B-8908-6292CE60EA35}" type="slidenum">
              <a:rPr lang="en-US">
                <a:solidFill>
                  <a:prstClr val="black"/>
                </a:solidFill>
                <a:latin typeface="Calibri"/>
              </a:rPr>
              <a:pPr defTabSz="933237">
                <a:defRPr/>
              </a:pPr>
              <a:t>6</a:t>
            </a:fld>
            <a:endParaRPr lang="en-US" dirty="0">
              <a:solidFill>
                <a:prstClr val="black"/>
              </a:solidFill>
              <a:latin typeface="Calibri"/>
            </a:endParaRPr>
          </a:p>
        </p:txBody>
      </p:sp>
    </p:spTree>
    <p:extLst>
      <p:ext uri="{BB962C8B-B14F-4D97-AF65-F5344CB8AC3E}">
        <p14:creationId xmlns:p14="http://schemas.microsoft.com/office/powerpoint/2010/main" val="46863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4306" name="Rectangle 2"/>
          <p:cNvSpPr>
            <a:spLocks noGrp="1" noRot="1" noChangeAspect="1" noChangeArrowheads="1" noTextEdit="1"/>
          </p:cNvSpPr>
          <p:nvPr>
            <p:ph type="sldImg"/>
          </p:nvPr>
        </p:nvSpPr>
        <p:spPr>
          <a:xfrm>
            <a:off x="1147763" y="684213"/>
            <a:ext cx="4567237" cy="3425825"/>
          </a:xfrm>
          <a:ln/>
        </p:spPr>
      </p:sp>
      <p:sp>
        <p:nvSpPr>
          <p:cNvPr id="4834307" name="Rectangle 3"/>
          <p:cNvSpPr>
            <a:spLocks noGrp="1" noChangeArrowheads="1"/>
          </p:cNvSpPr>
          <p:nvPr>
            <p:ph type="body" idx="1"/>
          </p:nvPr>
        </p:nvSpPr>
        <p:spPr>
          <a:xfrm>
            <a:off x="686102" y="4342191"/>
            <a:ext cx="5485804" cy="4116917"/>
          </a:xfrm>
        </p:spPr>
        <p:txBody>
          <a:bodyPr/>
          <a:lstStyle/>
          <a:p>
            <a:endParaRPr lang="en-US" dirty="0"/>
          </a:p>
        </p:txBody>
      </p:sp>
    </p:spTree>
    <p:extLst>
      <p:ext uri="{BB962C8B-B14F-4D97-AF65-F5344CB8AC3E}">
        <p14:creationId xmlns:p14="http://schemas.microsoft.com/office/powerpoint/2010/main" val="384216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8EC71-2C87-437B-8908-6292CE60EA35}" type="slidenum">
              <a:rPr lang="en-US" smtClean="0"/>
              <a:pPr/>
              <a:t>8</a:t>
            </a:fld>
            <a:endParaRPr lang="en-US"/>
          </a:p>
        </p:txBody>
      </p:sp>
    </p:spTree>
    <p:extLst>
      <p:ext uri="{BB962C8B-B14F-4D97-AF65-F5344CB8AC3E}">
        <p14:creationId xmlns:p14="http://schemas.microsoft.com/office/powerpoint/2010/main" val="212729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228725" y="682625"/>
            <a:ext cx="7318375" cy="5489575"/>
          </a:xfrm>
          <a:ln/>
        </p:spPr>
      </p:sp>
      <p:sp>
        <p:nvSpPr>
          <p:cNvPr id="35843" name="Rectangle 3"/>
          <p:cNvSpPr>
            <a:spLocks noGrp="1" noChangeArrowheads="1"/>
          </p:cNvSpPr>
          <p:nvPr>
            <p:ph type="body" idx="1"/>
          </p:nvPr>
        </p:nvSpPr>
        <p:spPr>
          <a:xfrm>
            <a:off x="139901" y="6288012"/>
            <a:ext cx="6718102" cy="2171095"/>
          </a:xfrm>
          <a:noFill/>
          <a:ln/>
        </p:spPr>
        <p:txBody>
          <a:bodyPr/>
          <a:lstStyle/>
          <a:p>
            <a:pPr eaLnBrk="1" hangingPunct="1"/>
            <a:endParaRPr lang="en-US"/>
          </a:p>
        </p:txBody>
      </p:sp>
    </p:spTree>
    <p:extLst>
      <p:ext uri="{BB962C8B-B14F-4D97-AF65-F5344CB8AC3E}">
        <p14:creationId xmlns:p14="http://schemas.microsoft.com/office/powerpoint/2010/main" val="3159764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81838" y="6367558"/>
            <a:ext cx="1568768" cy="104478"/>
          </a:xfrm>
          <a:prstGeom prst="rect">
            <a:avLst/>
          </a:prstGeom>
        </p:spPr>
      </p:pic>
      <p:sp>
        <p:nvSpPr>
          <p:cNvPr id="5" name="Picture Placeholder 4"/>
          <p:cNvSpPr>
            <a:spLocks noGrp="1"/>
          </p:cNvSpPr>
          <p:nvPr>
            <p:ph type="pic" sz="quarter" idx="14" hasCustomPrompt="1"/>
          </p:nvPr>
        </p:nvSpPr>
        <p:spPr>
          <a:xfrm>
            <a:off x="0" y="1094308"/>
            <a:ext cx="9144000" cy="3630168"/>
          </a:xfrm>
        </p:spPr>
        <p:txBody>
          <a:bodyPr anchor="ctr"/>
          <a:lstStyle>
            <a:lvl1pPr marL="0" indent="0" algn="ctr">
              <a:buNone/>
              <a:defRPr/>
            </a:lvl1pPr>
          </a:lstStyle>
          <a:p>
            <a:r>
              <a:rPr lang="en-US" dirty="0"/>
              <a:t>Add title slide picture here</a:t>
            </a:r>
          </a:p>
        </p:txBody>
      </p:sp>
      <p:sp>
        <p:nvSpPr>
          <p:cNvPr id="16" name="Rectangle 15"/>
          <p:cNvSpPr/>
          <p:nvPr userDrawn="1"/>
        </p:nvSpPr>
        <p:spPr>
          <a:xfrm>
            <a:off x="0" y="4724400"/>
            <a:ext cx="7585788" cy="2133600"/>
          </a:xfrm>
          <a:custGeom>
            <a:avLst/>
            <a:gdLst>
              <a:gd name="connsiteX0" fmla="*/ 0 w 9144000"/>
              <a:gd name="connsiteY0" fmla="*/ 0 h 2133600"/>
              <a:gd name="connsiteX1" fmla="*/ 9144000 w 9144000"/>
              <a:gd name="connsiteY1" fmla="*/ 0 h 2133600"/>
              <a:gd name="connsiteX2" fmla="*/ 9144000 w 9144000"/>
              <a:gd name="connsiteY2" fmla="*/ 2133600 h 2133600"/>
              <a:gd name="connsiteX3" fmla="*/ 0 w 9144000"/>
              <a:gd name="connsiteY3" fmla="*/ 2133600 h 2133600"/>
              <a:gd name="connsiteX4" fmla="*/ 0 w 9144000"/>
              <a:gd name="connsiteY4" fmla="*/ 0 h 2133600"/>
              <a:gd name="connsiteX0" fmla="*/ 0 w 9144000"/>
              <a:gd name="connsiteY0" fmla="*/ 0 h 2133600"/>
              <a:gd name="connsiteX1" fmla="*/ 7585788 w 9144000"/>
              <a:gd name="connsiteY1" fmla="*/ 0 h 2133600"/>
              <a:gd name="connsiteX2" fmla="*/ 9144000 w 9144000"/>
              <a:gd name="connsiteY2" fmla="*/ 2133600 h 2133600"/>
              <a:gd name="connsiteX3" fmla="*/ 0 w 9144000"/>
              <a:gd name="connsiteY3" fmla="*/ 2133600 h 2133600"/>
              <a:gd name="connsiteX4" fmla="*/ 0 w 9144000"/>
              <a:gd name="connsiteY4" fmla="*/ 0 h 2133600"/>
              <a:gd name="connsiteX0" fmla="*/ 0 w 7585788"/>
              <a:gd name="connsiteY0" fmla="*/ 0 h 2133600"/>
              <a:gd name="connsiteX1" fmla="*/ 7585788 w 7585788"/>
              <a:gd name="connsiteY1" fmla="*/ 0 h 2133600"/>
              <a:gd name="connsiteX2" fmla="*/ 6092889 w 7585788"/>
              <a:gd name="connsiteY2" fmla="*/ 2133600 h 2133600"/>
              <a:gd name="connsiteX3" fmla="*/ 0 w 7585788"/>
              <a:gd name="connsiteY3" fmla="*/ 2133600 h 2133600"/>
              <a:gd name="connsiteX4" fmla="*/ 0 w 7585788"/>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5788" h="2133600">
                <a:moveTo>
                  <a:pt x="0" y="0"/>
                </a:moveTo>
                <a:lnTo>
                  <a:pt x="7585788" y="0"/>
                </a:lnTo>
                <a:lnTo>
                  <a:pt x="6092889" y="2133600"/>
                </a:lnTo>
                <a:lnTo>
                  <a:pt x="0" y="2133600"/>
                </a:lnTo>
                <a:lnTo>
                  <a:pt x="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 name="Picture 10" descr="HarbourVest Logo_655-187pc_RGB"/>
          <p:cNvPicPr>
            <a:picLocks noChangeArrowheads="1"/>
          </p:cNvPicPr>
          <p:nvPr userDrawn="1"/>
        </p:nvPicPr>
        <p:blipFill>
          <a:blip r:embed="rId3">
            <a:extLst>
              <a:ext uri="{28A0092B-C50C-407E-A947-70E740481C1C}">
                <a14:useLocalDpi xmlns:a14="http://schemas.microsoft.com/office/drawing/2010/main" val="0"/>
              </a:ext>
            </a:extLst>
          </a:blip>
          <a:srcRect t="-14354" r="-2521"/>
          <a:stretch>
            <a:fillRect/>
          </a:stretch>
        </p:blipFill>
        <p:spPr bwMode="auto">
          <a:xfrm>
            <a:off x="722313" y="338138"/>
            <a:ext cx="252095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713790" y="4915891"/>
            <a:ext cx="5839409" cy="523856"/>
          </a:xfrm>
        </p:spPr>
        <p:txBody>
          <a:bodyPr tIns="0" bIns="0" anchor="t" anchorCtr="0">
            <a:normAutofit/>
          </a:bodyPr>
          <a:lstStyle>
            <a:lvl1pPr algn="l">
              <a:lnSpc>
                <a:spcPts val="2800"/>
              </a:lnSpc>
              <a:defRPr sz="2400">
                <a:solidFill>
                  <a:schemeClr val="bg1"/>
                </a:solidFill>
                <a:latin typeface="+mj-lt"/>
              </a:defRPr>
            </a:lvl1pPr>
          </a:lstStyle>
          <a:p>
            <a:r>
              <a:rPr lang="en-US" altLang="en-US" dirty="0"/>
              <a:t>FUND NAME</a:t>
            </a:r>
            <a:endParaRPr lang="en-US" dirty="0"/>
          </a:p>
        </p:txBody>
      </p:sp>
      <p:sp>
        <p:nvSpPr>
          <p:cNvPr id="3" name="Subtitle 2"/>
          <p:cNvSpPr>
            <a:spLocks noGrp="1"/>
          </p:cNvSpPr>
          <p:nvPr>
            <p:ph type="subTitle" idx="1" hasCustomPrompt="1"/>
          </p:nvPr>
        </p:nvSpPr>
        <p:spPr>
          <a:xfrm>
            <a:off x="713790" y="5363545"/>
            <a:ext cx="5839409" cy="427655"/>
          </a:xfrm>
          <a:prstGeom prst="rect">
            <a:avLst/>
          </a:prstGeom>
        </p:spPr>
        <p:txBody>
          <a:bodyPr tIns="0" bIns="0" anchor="t">
            <a:normAutofit/>
          </a:bodyPr>
          <a:lstStyle>
            <a:lvl1pPr marL="0" indent="0" algn="l">
              <a:lnSpc>
                <a:spcPts val="1700"/>
              </a:lnSpc>
              <a:spcBef>
                <a:spcPts val="0"/>
              </a:spcBef>
              <a:buNone/>
              <a:defRPr sz="16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
        <p:nvSpPr>
          <p:cNvPr id="38" name="Text Placeholder 37"/>
          <p:cNvSpPr>
            <a:spLocks noGrp="1"/>
          </p:cNvSpPr>
          <p:nvPr>
            <p:ph type="body" sz="quarter" idx="16"/>
          </p:nvPr>
        </p:nvSpPr>
        <p:spPr>
          <a:xfrm>
            <a:off x="731644" y="3968750"/>
            <a:ext cx="1005840" cy="886968"/>
          </a:xfrm>
          <a:solidFill>
            <a:schemeClr val="tx2"/>
          </a:solidFill>
        </p:spPr>
        <p:txBody>
          <a:bodyPr/>
          <a:lstStyle>
            <a:lvl1pPr marL="0" indent="0">
              <a:buNone/>
              <a:defRPr>
                <a:solidFill>
                  <a:schemeClr val="tx2"/>
                </a:solidFill>
              </a:defRPr>
            </a:lvl1pPr>
          </a:lstStyle>
          <a:p>
            <a:pPr lvl="0"/>
            <a:endParaRPr lang="en-US" dirty="0"/>
          </a:p>
        </p:txBody>
      </p:sp>
      <p:cxnSp>
        <p:nvCxnSpPr>
          <p:cNvPr id="20" name="Straight Connector 19"/>
          <p:cNvCxnSpPr/>
          <p:nvPr userDrawn="1"/>
        </p:nvCxnSpPr>
        <p:spPr>
          <a:xfrm>
            <a:off x="457200" y="6559550"/>
            <a:ext cx="82296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3" hasCustomPrompt="1"/>
          </p:nvPr>
        </p:nvSpPr>
        <p:spPr>
          <a:xfrm>
            <a:off x="713791" y="5984387"/>
            <a:ext cx="2819400" cy="255270"/>
          </a:xfrm>
          <a:prstGeom prst="rect">
            <a:avLst/>
          </a:prstGeom>
        </p:spPr>
        <p:txBody>
          <a:bodyPr>
            <a:noAutofit/>
          </a:bodyPr>
          <a:lstStyle>
            <a:lvl1pPr marL="0" indent="0" algn="l">
              <a:buNone/>
              <a:defRPr sz="1200" b="0">
                <a:solidFill>
                  <a:schemeClr val="bg1"/>
                </a:solidFill>
                <a:latin typeface="+mn-lt"/>
              </a:defRPr>
            </a:lvl1pPr>
            <a:lvl2pPr marL="457200" indent="0" algn="r">
              <a:buNone/>
              <a:defRPr sz="1400">
                <a:solidFill>
                  <a:schemeClr val="bg1"/>
                </a:solidFill>
                <a:latin typeface="HelveticaNeue LT 55 Roman" pitchFamily="2" charset="0"/>
              </a:defRPr>
            </a:lvl2pPr>
            <a:lvl3pPr marL="914400" indent="0" algn="r">
              <a:buNone/>
              <a:defRPr sz="1200">
                <a:solidFill>
                  <a:schemeClr val="bg1"/>
                </a:solidFill>
                <a:latin typeface="HelveticaNeue LT 55 Roman" pitchFamily="2" charset="0"/>
              </a:defRPr>
            </a:lvl3pPr>
            <a:lvl4pPr marL="1371600" indent="0" algn="r">
              <a:buNone/>
              <a:defRPr sz="1100">
                <a:solidFill>
                  <a:schemeClr val="bg1"/>
                </a:solidFill>
                <a:latin typeface="HelveticaNeue LT 55 Roman" pitchFamily="2" charset="0"/>
              </a:defRPr>
            </a:lvl4pPr>
            <a:lvl5pPr marL="1828800" indent="0" algn="r">
              <a:buNone/>
              <a:defRPr sz="1100">
                <a:solidFill>
                  <a:schemeClr val="bg1"/>
                </a:solidFill>
                <a:latin typeface="HelveticaNeue LT 55 Roman" pitchFamily="2" charset="0"/>
              </a:defRPr>
            </a:lvl5pPr>
          </a:lstStyle>
          <a:p>
            <a:pPr lvl="0"/>
            <a:r>
              <a:rPr lang="en-US" dirty="0"/>
              <a:t>MONTH | DAY | 2013</a:t>
            </a:r>
          </a:p>
        </p:txBody>
      </p:sp>
      <p:sp>
        <p:nvSpPr>
          <p:cNvPr id="42" name="Text Placeholder 41"/>
          <p:cNvSpPr>
            <a:spLocks noGrp="1"/>
          </p:cNvSpPr>
          <p:nvPr>
            <p:ph type="body" sz="quarter" idx="18" hasCustomPrompt="1"/>
          </p:nvPr>
        </p:nvSpPr>
        <p:spPr>
          <a:xfrm flipH="1">
            <a:off x="7582281" y="2465197"/>
            <a:ext cx="1563624" cy="2258568"/>
          </a:xfrm>
          <a:prstGeom prst="rtTriangle">
            <a:avLst/>
          </a:prstGeom>
          <a:solidFill>
            <a:schemeClr val="bg1"/>
          </a:solidFill>
        </p:spPr>
        <p:txBody>
          <a:bodyPr/>
          <a:lstStyle>
            <a:lvl1pPr marL="0" indent="0">
              <a:buNone/>
              <a:defRPr>
                <a:solidFill>
                  <a:schemeClr val="bg1"/>
                </a:solidFill>
              </a:defRPr>
            </a:lvl1pPr>
          </a:lstStyle>
          <a:p>
            <a:pPr lvl="0"/>
            <a:r>
              <a:rPr lang="en-US" dirty="0"/>
              <a:t>x</a:t>
            </a:r>
          </a:p>
        </p:txBody>
      </p:sp>
      <p:sp>
        <p:nvSpPr>
          <p:cNvPr id="12" name="Rectangle 11">
            <a:extLst>
              <a:ext uri="{FF2B5EF4-FFF2-40B4-BE49-F238E27FC236}">
                <a16:creationId xmlns:a16="http://schemas.microsoft.com/office/drawing/2014/main" id="{778FE3A8-D0C7-4323-A786-E2AC6940B7E4}"/>
              </a:ext>
            </a:extLst>
          </p:cNvPr>
          <p:cNvSpPr/>
          <p:nvPr userDrawn="1"/>
        </p:nvSpPr>
        <p:spPr>
          <a:xfrm>
            <a:off x="360045" y="102233"/>
            <a:ext cx="7344032" cy="230832"/>
          </a:xfrm>
          <a:prstGeom prst="rect">
            <a:avLst/>
          </a:prstGeom>
        </p:spPr>
        <p:txBody>
          <a:bodyPr wrap="square">
            <a:spAutoFit/>
          </a:bodyPr>
          <a:lstStyle/>
          <a:p>
            <a:r>
              <a:rPr lang="en-US" sz="900" b="1">
                <a:solidFill>
                  <a:schemeClr val="accent5"/>
                </a:solidFill>
              </a:rPr>
              <a:t> </a:t>
            </a:r>
            <a:endParaRPr lang="en-US" sz="900" b="1" dirty="0">
              <a:solidFill>
                <a:schemeClr val="accent5"/>
              </a:solidFill>
            </a:endParaRPr>
          </a:p>
        </p:txBody>
      </p:sp>
    </p:spTree>
    <p:extLst>
      <p:ext uri="{BB962C8B-B14F-4D97-AF65-F5344CB8AC3E}">
        <p14:creationId xmlns:p14="http://schemas.microsoft.com/office/powerpoint/2010/main" val="41791541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a16="http://schemas.microsoft.com/office/drawing/2014/main" xmlns:a14="http://schemas.microsoft.com/office/drawing/2010/main">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6"/>
          <p:cNvSpPr>
            <a:spLocks noGrp="1"/>
          </p:cNvSpPr>
          <p:nvPr>
            <p:ph type="body" sz="quarter" idx="15" hasCustomPrompt="1"/>
          </p:nvPr>
        </p:nvSpPr>
        <p:spPr>
          <a:xfrm>
            <a:off x="458787" y="5943600"/>
            <a:ext cx="8228012" cy="581022"/>
          </a:xfrm>
        </p:spPr>
        <p:txBody>
          <a:bodyPr tIns="0" bIns="0" anchor="b">
            <a:noAutofit/>
          </a:bodyPr>
          <a:lstStyle>
            <a:lvl1pPr marL="203200" indent="-203200">
              <a:buNone/>
              <a:tabLst>
                <a:tab pos="171450" algn="r"/>
              </a:tabLst>
              <a:defRPr sz="800">
                <a:solidFill>
                  <a:schemeClr val="accent5"/>
                </a:solidFill>
                <a:latin typeface="Arial Narrow" panose="020B0606020202030204" pitchFamily="34" charset="0"/>
              </a:defRPr>
            </a:lvl1pPr>
            <a:lvl2pPr marL="344488" indent="0">
              <a:buNone/>
              <a:defRPr sz="800">
                <a:solidFill>
                  <a:srgbClr val="556168"/>
                </a:solidFill>
              </a:defRPr>
            </a:lvl2pPr>
            <a:lvl3pPr marL="690563" indent="0">
              <a:buNone/>
              <a:defRPr sz="800">
                <a:solidFill>
                  <a:srgbClr val="556168"/>
                </a:solidFill>
              </a:defRPr>
            </a:lvl3pPr>
            <a:lvl4pPr marL="1027112" indent="0">
              <a:buNone/>
              <a:defRPr sz="800">
                <a:solidFill>
                  <a:srgbClr val="556168"/>
                </a:solidFill>
              </a:defRPr>
            </a:lvl4pPr>
            <a:lvl5pPr marL="1371600" indent="0">
              <a:buNone/>
              <a:defRPr sz="800">
                <a:solidFill>
                  <a:srgbClr val="556168"/>
                </a:solidFill>
              </a:defRPr>
            </a:lvl5pPr>
          </a:lstStyle>
          <a:p>
            <a:pPr lvl="0"/>
            <a:r>
              <a:rPr lang="en-US" dirty="0"/>
              <a:t>Footnote</a:t>
            </a:r>
          </a:p>
        </p:txBody>
      </p:sp>
      <p:sp>
        <p:nvSpPr>
          <p:cNvPr id="8" name="Text Placeholder 7"/>
          <p:cNvSpPr>
            <a:spLocks noGrp="1"/>
          </p:cNvSpPr>
          <p:nvPr>
            <p:ph type="body" sz="quarter" idx="13" hasCustomPrompt="1"/>
          </p:nvPr>
        </p:nvSpPr>
        <p:spPr>
          <a:xfrm>
            <a:off x="449264" y="1188085"/>
            <a:ext cx="8239124" cy="270510"/>
          </a:xfrm>
          <a:prstGeom prst="rect">
            <a:avLst/>
          </a:prstGeom>
        </p:spPr>
        <p:txBody>
          <a:bodyPr tIns="0" bIns="0">
            <a:noAutofit/>
          </a:bodyPr>
          <a:lstStyle>
            <a:lvl1pPr marL="0" indent="0">
              <a:buNone/>
              <a:defRPr sz="1500">
                <a:solidFill>
                  <a:schemeClr val="accent2"/>
                </a:solidFill>
                <a:latin typeface="+mn-lt"/>
              </a:defRPr>
            </a:lvl1pPr>
          </a:lstStyle>
          <a:p>
            <a:pPr lvl="0"/>
            <a:r>
              <a:rPr lang="en-US" dirty="0"/>
              <a:t>Subhead</a:t>
            </a:r>
          </a:p>
        </p:txBody>
      </p:sp>
      <p:sp>
        <p:nvSpPr>
          <p:cNvPr id="15" name="Slide Number Placeholder 11"/>
          <p:cNvSpPr>
            <a:spLocks noGrp="1"/>
          </p:cNvSpPr>
          <p:nvPr>
            <p:ph type="sldNum" sz="quarter" idx="4"/>
          </p:nvPr>
        </p:nvSpPr>
        <p:spPr>
          <a:xfrm>
            <a:off x="8024326" y="6602546"/>
            <a:ext cx="662473" cy="164840"/>
          </a:xfrm>
          <a:prstGeom prst="rect">
            <a:avLst/>
          </a:prstGeom>
        </p:spPr>
        <p:txBody>
          <a:bodyPr vert="horz" lIns="0" tIns="0" rIns="0" bIns="0" rtlCol="0" anchor="ctr"/>
          <a:lstStyle>
            <a:lvl1pPr algn="r">
              <a:defRPr sz="800">
                <a:solidFill>
                  <a:schemeClr val="accent5"/>
                </a:solidFill>
              </a:defRPr>
            </a:lvl1pPr>
          </a:lstStyle>
          <a:p>
            <a:fld id="{F8D15910-2283-41D7-9BD8-68E9282E8702}" type="slidenum">
              <a:rPr lang="en-US" smtClean="0">
                <a:solidFill>
                  <a:srgbClr val="556168"/>
                </a:solidFill>
              </a:rPr>
              <a:pPr/>
              <a:t>‹#›</a:t>
            </a:fld>
            <a:endParaRPr lang="en-US" dirty="0">
              <a:solidFill>
                <a:srgbClr val="556168"/>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0336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9" name="Text Placeholder 6"/>
          <p:cNvSpPr>
            <a:spLocks noGrp="1"/>
          </p:cNvSpPr>
          <p:nvPr>
            <p:ph type="body" sz="quarter" idx="16" hasCustomPrompt="1"/>
          </p:nvPr>
        </p:nvSpPr>
        <p:spPr>
          <a:xfrm>
            <a:off x="458787" y="5943600"/>
            <a:ext cx="8217747" cy="581022"/>
          </a:xfrm>
        </p:spPr>
        <p:txBody>
          <a:bodyPr tIns="0" bIns="0" anchor="b">
            <a:noAutofit/>
          </a:bodyPr>
          <a:lstStyle>
            <a:lvl1pPr marL="203200" indent="-203200">
              <a:buNone/>
              <a:tabLst>
                <a:tab pos="171450" algn="r"/>
              </a:tabLst>
              <a:defRPr sz="800">
                <a:solidFill>
                  <a:schemeClr val="accent5"/>
                </a:solidFill>
                <a:latin typeface="Arial Narrow" panose="020B0606020202030204" pitchFamily="34" charset="0"/>
              </a:defRPr>
            </a:lvl1pPr>
            <a:lvl2pPr marL="344488" indent="0">
              <a:buNone/>
              <a:defRPr sz="800">
                <a:solidFill>
                  <a:srgbClr val="556168"/>
                </a:solidFill>
              </a:defRPr>
            </a:lvl2pPr>
            <a:lvl3pPr marL="690563" indent="0">
              <a:buNone/>
              <a:defRPr sz="800">
                <a:solidFill>
                  <a:srgbClr val="556168"/>
                </a:solidFill>
              </a:defRPr>
            </a:lvl3pPr>
            <a:lvl4pPr marL="1027112" indent="0">
              <a:buNone/>
              <a:defRPr sz="800">
                <a:solidFill>
                  <a:srgbClr val="556168"/>
                </a:solidFill>
              </a:defRPr>
            </a:lvl4pPr>
            <a:lvl5pPr marL="1371600" indent="0">
              <a:buNone/>
              <a:defRPr sz="800">
                <a:solidFill>
                  <a:srgbClr val="556168"/>
                </a:solidFill>
              </a:defRPr>
            </a:lvl5pPr>
          </a:lstStyle>
          <a:p>
            <a:pPr lvl="0"/>
            <a:r>
              <a:rPr lang="en-US" dirty="0"/>
              <a:t>Footnote</a:t>
            </a:r>
          </a:p>
        </p:txBody>
      </p:sp>
      <p:sp>
        <p:nvSpPr>
          <p:cNvPr id="3" name="Content Placeholder 2"/>
          <p:cNvSpPr>
            <a:spLocks noGrp="1"/>
          </p:cNvSpPr>
          <p:nvPr>
            <p:ph idx="1"/>
          </p:nvPr>
        </p:nvSpPr>
        <p:spPr>
          <a:xfrm>
            <a:off x="449264" y="1523585"/>
            <a:ext cx="3931920" cy="4664173"/>
          </a:xfrm>
          <a:prstGeom prst="rect">
            <a:avLst/>
          </a:prstGeom>
        </p:spPr>
        <p:txBody>
          <a:bodyPr>
            <a:normAutofit/>
          </a:bodyPr>
          <a:lstStyle>
            <a:lvl1pPr marL="201168" indent="-201168">
              <a:spcBef>
                <a:spcPts val="900"/>
              </a:spcBef>
              <a:buClr>
                <a:schemeClr val="tx2"/>
              </a:buClr>
              <a:buSzPct val="110000"/>
              <a:buFont typeface="Helvetica" panose="020B0604020202020204" pitchFamily="34" charset="0"/>
              <a:buChar char="&gt;"/>
              <a:defRPr sz="1400">
                <a:solidFill>
                  <a:schemeClr val="tx1"/>
                </a:solidFill>
                <a:latin typeface="+mn-lt"/>
              </a:defRPr>
            </a:lvl1pPr>
            <a:lvl2pPr marL="571500" indent="-228600">
              <a:spcBef>
                <a:spcPts val="300"/>
              </a:spcBef>
              <a:buClr>
                <a:schemeClr val="tx2"/>
              </a:buClr>
              <a:buFont typeface="Arial" pitchFamily="34" charset="0"/>
              <a:buChar char="–"/>
              <a:defRPr sz="1400">
                <a:solidFill>
                  <a:schemeClr val="tx1"/>
                </a:solidFill>
                <a:latin typeface="+mn-lt"/>
              </a:defRPr>
            </a:lvl2pPr>
            <a:lvl3pPr marL="857250" indent="-171450">
              <a:spcBef>
                <a:spcPts val="300"/>
              </a:spcBef>
              <a:buClr>
                <a:schemeClr val="tx2"/>
              </a:buClr>
              <a:buFont typeface="Arial" pitchFamily="34" charset="0"/>
              <a:buChar char="•"/>
              <a:defRPr sz="1400">
                <a:solidFill>
                  <a:schemeClr val="tx1"/>
                </a:solidFill>
                <a:latin typeface="+mn-lt"/>
              </a:defRPr>
            </a:lvl3pPr>
            <a:lvl4pPr marL="1200150" indent="-171450" algn="l" defTabSz="914400" rtl="0" eaLnBrk="1" latinLnBrk="0" hangingPunct="1">
              <a:spcBef>
                <a:spcPts val="300"/>
              </a:spcBef>
              <a:buClr>
                <a:schemeClr val="tx2"/>
              </a:buClr>
              <a:buFont typeface="Arial" pitchFamily="34" charset="0"/>
              <a:buChar char="­"/>
              <a:defRPr lang="en-US" sz="1400" kern="1200" dirty="0" smtClean="0">
                <a:solidFill>
                  <a:schemeClr val="tx1"/>
                </a:solidFill>
                <a:latin typeface="+mn-lt"/>
                <a:ea typeface="+mn-ea"/>
                <a:cs typeface="+mn-cs"/>
              </a:defRPr>
            </a:lvl4pPr>
            <a:lvl5pPr marL="1543050" indent="-171450" algn="l" defTabSz="914400" rtl="0" eaLnBrk="1" latinLnBrk="0" hangingPunct="1">
              <a:spcBef>
                <a:spcPts val="300"/>
              </a:spcBef>
              <a:buClr>
                <a:schemeClr val="tx2"/>
              </a:buClr>
              <a:buFont typeface="Arial" pitchFamily="34" charset="0"/>
              <a:buChar char="»"/>
              <a:tabLst/>
              <a:defRPr lang="en-US" sz="14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hasCustomPrompt="1"/>
          </p:nvPr>
        </p:nvSpPr>
        <p:spPr>
          <a:xfrm>
            <a:off x="449264" y="1188720"/>
            <a:ext cx="3931920" cy="270510"/>
          </a:xfrm>
          <a:prstGeom prst="rect">
            <a:avLst/>
          </a:prstGeom>
        </p:spPr>
        <p:txBody>
          <a:bodyPr tIns="0" bIns="0">
            <a:noAutofit/>
          </a:bodyPr>
          <a:lstStyle>
            <a:lvl1pPr marL="0" indent="0">
              <a:buNone/>
              <a:defRPr sz="1500">
                <a:solidFill>
                  <a:schemeClr val="accent2"/>
                </a:solidFill>
                <a:latin typeface="+mj-lt"/>
              </a:defRPr>
            </a:lvl1pPr>
          </a:lstStyle>
          <a:p>
            <a:pPr lvl="0"/>
            <a:r>
              <a:rPr lang="en-US" dirty="0"/>
              <a:t>Subhead</a:t>
            </a:r>
          </a:p>
        </p:txBody>
      </p:sp>
      <p:sp>
        <p:nvSpPr>
          <p:cNvPr id="13" name="Content Placeholder 2"/>
          <p:cNvSpPr>
            <a:spLocks noGrp="1"/>
          </p:cNvSpPr>
          <p:nvPr>
            <p:ph idx="14"/>
          </p:nvPr>
        </p:nvSpPr>
        <p:spPr>
          <a:xfrm>
            <a:off x="4744614" y="1523585"/>
            <a:ext cx="3931920" cy="4664173"/>
          </a:xfrm>
          <a:prstGeom prst="rect">
            <a:avLst/>
          </a:prstGeom>
        </p:spPr>
        <p:txBody>
          <a:bodyPr>
            <a:normAutofit/>
          </a:bodyPr>
          <a:lstStyle>
            <a:lvl1pPr marL="201613" indent="-201613">
              <a:spcBef>
                <a:spcPts val="900"/>
              </a:spcBef>
              <a:buClr>
                <a:schemeClr val="tx2"/>
              </a:buClr>
              <a:buSzPct val="110000"/>
              <a:buFont typeface="Helvetica" panose="020B0604020202020204" pitchFamily="34" charset="0"/>
              <a:buChar char="&gt;"/>
              <a:defRPr sz="1400">
                <a:solidFill>
                  <a:schemeClr val="tx1"/>
                </a:solidFill>
                <a:latin typeface="+mn-lt"/>
              </a:defRPr>
            </a:lvl1pPr>
            <a:lvl2pPr marL="571500" indent="-228600">
              <a:spcBef>
                <a:spcPts val="300"/>
              </a:spcBef>
              <a:buClr>
                <a:schemeClr val="tx2"/>
              </a:buClr>
              <a:buFont typeface="Arial" pitchFamily="34" charset="0"/>
              <a:buChar char="–"/>
              <a:defRPr sz="1400">
                <a:solidFill>
                  <a:schemeClr val="tx1"/>
                </a:solidFill>
                <a:latin typeface="+mn-lt"/>
              </a:defRPr>
            </a:lvl2pPr>
            <a:lvl3pPr marL="857250" indent="-171450">
              <a:spcBef>
                <a:spcPts val="300"/>
              </a:spcBef>
              <a:buClr>
                <a:schemeClr val="tx2"/>
              </a:buClr>
              <a:buFont typeface="Arial" pitchFamily="34" charset="0"/>
              <a:buChar char="•"/>
              <a:defRPr sz="1400">
                <a:solidFill>
                  <a:schemeClr val="tx1"/>
                </a:solidFill>
                <a:latin typeface="+mn-lt"/>
              </a:defRPr>
            </a:lvl3pPr>
            <a:lvl4pPr marL="1200150" indent="-171450" algn="l" defTabSz="914400" rtl="0" eaLnBrk="1" latinLnBrk="0" hangingPunct="1">
              <a:spcBef>
                <a:spcPts val="300"/>
              </a:spcBef>
              <a:buClr>
                <a:schemeClr val="tx2"/>
              </a:buClr>
              <a:buFont typeface="Arial" pitchFamily="34" charset="0"/>
              <a:buChar char="­"/>
              <a:defRPr lang="en-US" sz="1400" kern="1200" dirty="0" smtClean="0">
                <a:solidFill>
                  <a:schemeClr val="tx1"/>
                </a:solidFill>
                <a:latin typeface="+mn-lt"/>
                <a:ea typeface="+mn-ea"/>
                <a:cs typeface="+mn-cs"/>
              </a:defRPr>
            </a:lvl4pPr>
            <a:lvl5pPr marL="1543050" indent="-171450" algn="l" defTabSz="914400" rtl="0" eaLnBrk="1" latinLnBrk="0" hangingPunct="1">
              <a:spcBef>
                <a:spcPts val="300"/>
              </a:spcBef>
              <a:buClr>
                <a:schemeClr val="tx2"/>
              </a:buClr>
              <a:buFont typeface="Arial" pitchFamily="34" charset="0"/>
              <a:buChar char="»"/>
              <a:defRPr lang="en-US" sz="14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p:cNvSpPr>
            <a:spLocks noGrp="1"/>
          </p:cNvSpPr>
          <p:nvPr>
            <p:ph type="body" sz="quarter" idx="15" hasCustomPrompt="1"/>
          </p:nvPr>
        </p:nvSpPr>
        <p:spPr>
          <a:xfrm>
            <a:off x="4744614" y="1188720"/>
            <a:ext cx="3931920" cy="270510"/>
          </a:xfrm>
          <a:prstGeom prst="rect">
            <a:avLst/>
          </a:prstGeom>
        </p:spPr>
        <p:txBody>
          <a:bodyPr tIns="0" bIns="0">
            <a:noAutofit/>
          </a:bodyPr>
          <a:lstStyle>
            <a:lvl1pPr marL="0" indent="0">
              <a:buNone/>
              <a:defRPr sz="1500">
                <a:solidFill>
                  <a:schemeClr val="accent2"/>
                </a:solidFill>
                <a:latin typeface="+mj-lt"/>
              </a:defRPr>
            </a:lvl1pPr>
          </a:lstStyle>
          <a:p>
            <a:pPr lvl="0"/>
            <a:r>
              <a:rPr lang="en-US" dirty="0"/>
              <a:t>Subhead</a:t>
            </a:r>
          </a:p>
        </p:txBody>
      </p:sp>
      <p:sp>
        <p:nvSpPr>
          <p:cNvPr id="17" name="Slide Number Placeholder 11"/>
          <p:cNvSpPr>
            <a:spLocks noGrp="1"/>
          </p:cNvSpPr>
          <p:nvPr>
            <p:ph type="sldNum" sz="quarter" idx="4"/>
          </p:nvPr>
        </p:nvSpPr>
        <p:spPr>
          <a:xfrm>
            <a:off x="8024326" y="6602546"/>
            <a:ext cx="662473" cy="164840"/>
          </a:xfrm>
          <a:prstGeom prst="rect">
            <a:avLst/>
          </a:prstGeom>
        </p:spPr>
        <p:txBody>
          <a:bodyPr vert="horz" lIns="0" tIns="0" rIns="0" bIns="0" rtlCol="0" anchor="ctr"/>
          <a:lstStyle>
            <a:lvl1pPr algn="r">
              <a:defRPr sz="800">
                <a:solidFill>
                  <a:schemeClr val="accent5"/>
                </a:solidFill>
              </a:defRPr>
            </a:lvl1pPr>
          </a:lstStyle>
          <a:p>
            <a:fld id="{F8D15910-2283-41D7-9BD8-68E9282E8702}" type="slidenum">
              <a:rPr lang="en-US" smtClean="0">
                <a:solidFill>
                  <a:srgbClr val="556168"/>
                </a:solidFill>
              </a:rPr>
              <a:pPr/>
              <a:t>‹#›</a:t>
            </a:fld>
            <a:endParaRPr lang="en-US" dirty="0">
              <a:solidFill>
                <a:srgbClr val="556168"/>
              </a:solidFill>
            </a:endParaRP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85951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0" y="813816"/>
            <a:ext cx="9144000" cy="2724912"/>
          </a:xfrm>
          <a:prstGeom prst="rect">
            <a:avLst/>
          </a:prstGeom>
        </p:spPr>
        <p:txBody>
          <a:bodyPr anchor="ctr"/>
          <a:lstStyle>
            <a:lvl1pPr algn="ctr">
              <a:buNone/>
              <a:defRPr>
                <a:latin typeface="Arial" pitchFamily="34" charset="0"/>
              </a:defRPr>
            </a:lvl1pPr>
          </a:lstStyle>
          <a:p>
            <a:r>
              <a:rPr lang="en-US" dirty="0"/>
              <a:t>Add divider slide picture here</a:t>
            </a:r>
          </a:p>
        </p:txBody>
      </p:sp>
      <p:sp>
        <p:nvSpPr>
          <p:cNvPr id="2" name="Title 1"/>
          <p:cNvSpPr>
            <a:spLocks noGrp="1"/>
          </p:cNvSpPr>
          <p:nvPr>
            <p:ph type="title" hasCustomPrompt="1"/>
          </p:nvPr>
        </p:nvSpPr>
        <p:spPr>
          <a:xfrm>
            <a:off x="722628" y="3886200"/>
            <a:ext cx="6454460" cy="603250"/>
          </a:xfrm>
        </p:spPr>
        <p:txBody>
          <a:bodyPr anchor="t">
            <a:noAutofit/>
          </a:bodyPr>
          <a:lstStyle>
            <a:lvl1pPr>
              <a:lnSpc>
                <a:spcPts val="2000"/>
              </a:lnSpc>
              <a:defRPr sz="2400">
                <a:solidFill>
                  <a:schemeClr val="tx2"/>
                </a:solidFill>
              </a:defRPr>
            </a:lvl1pPr>
          </a:lstStyle>
          <a:p>
            <a:r>
              <a:rPr lang="en-US" dirty="0"/>
              <a:t>CLICK TO EDIT MASTER TITLE STYLE</a:t>
            </a:r>
          </a:p>
        </p:txBody>
      </p:sp>
      <p:sp>
        <p:nvSpPr>
          <p:cNvPr id="10" name="Slide Number Placeholder 11"/>
          <p:cNvSpPr>
            <a:spLocks noGrp="1"/>
          </p:cNvSpPr>
          <p:nvPr>
            <p:ph type="sldNum" sz="quarter" idx="4"/>
          </p:nvPr>
        </p:nvSpPr>
        <p:spPr>
          <a:xfrm>
            <a:off x="8024326" y="6602546"/>
            <a:ext cx="662473" cy="164840"/>
          </a:xfrm>
          <a:prstGeom prst="rect">
            <a:avLst/>
          </a:prstGeom>
        </p:spPr>
        <p:txBody>
          <a:bodyPr vert="horz" lIns="0" tIns="0" rIns="0" bIns="0" rtlCol="0" anchor="ctr"/>
          <a:lstStyle>
            <a:lvl1pPr algn="r">
              <a:defRPr sz="800">
                <a:solidFill>
                  <a:schemeClr val="accent5"/>
                </a:solidFill>
              </a:defRPr>
            </a:lvl1pPr>
          </a:lstStyle>
          <a:p>
            <a:fld id="{F8D15910-2283-41D7-9BD8-68E9282E8702}" type="slidenum">
              <a:rPr lang="en-US" smtClean="0"/>
              <a:pPr/>
              <a:t>‹#›</a:t>
            </a:fld>
            <a:endParaRPr lang="en-US" dirty="0"/>
          </a:p>
        </p:txBody>
      </p:sp>
      <p:cxnSp>
        <p:nvCxnSpPr>
          <p:cNvPr id="16" name="Straight Connector 15"/>
          <p:cNvCxnSpPr/>
          <p:nvPr userDrawn="1"/>
        </p:nvCxnSpPr>
        <p:spPr>
          <a:xfrm>
            <a:off x="457200" y="815975"/>
            <a:ext cx="82296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hasCustomPrompt="1"/>
          </p:nvPr>
        </p:nvSpPr>
        <p:spPr>
          <a:xfrm>
            <a:off x="722628" y="4239207"/>
            <a:ext cx="6454460" cy="533400"/>
          </a:xfrm>
        </p:spPr>
        <p:txBody>
          <a:bodyPr>
            <a:noAutofit/>
          </a:bodyPr>
          <a:lstStyle>
            <a:lvl1pPr marL="0" indent="0">
              <a:buNone/>
              <a:defRPr sz="1600"/>
            </a:lvl1pPr>
            <a:lvl2pPr marL="344488" indent="0">
              <a:buNone/>
              <a:defRPr sz="1800"/>
            </a:lvl2pPr>
            <a:lvl3pPr marL="690562" indent="0">
              <a:buNone/>
              <a:defRPr sz="1800"/>
            </a:lvl3pPr>
            <a:lvl4pPr marL="1027113" indent="0">
              <a:buNone/>
              <a:defRPr sz="1800"/>
            </a:lvl4pPr>
            <a:lvl5pPr marL="1371600" indent="0">
              <a:buNone/>
              <a:defRPr sz="1800"/>
            </a:lvl5pPr>
          </a:lstStyle>
          <a:p>
            <a:pPr lvl="0"/>
            <a:r>
              <a:rPr lang="en-US" dirty="0"/>
              <a:t>Subhead</a:t>
            </a:r>
          </a:p>
        </p:txBody>
      </p:sp>
      <p:sp>
        <p:nvSpPr>
          <p:cNvPr id="19" name="Text Placeholder 37"/>
          <p:cNvSpPr>
            <a:spLocks noGrp="1"/>
          </p:cNvSpPr>
          <p:nvPr>
            <p:ph type="body" sz="quarter" idx="16"/>
          </p:nvPr>
        </p:nvSpPr>
        <p:spPr>
          <a:xfrm>
            <a:off x="722313" y="2817813"/>
            <a:ext cx="1005840" cy="886968"/>
          </a:xfrm>
          <a:solidFill>
            <a:schemeClr val="tx2"/>
          </a:solidFill>
        </p:spPr>
        <p:txBody>
          <a:bodyPr/>
          <a:lstStyle>
            <a:lvl1pPr marL="0" indent="0">
              <a:buNone/>
              <a:defRPr>
                <a:solidFill>
                  <a:schemeClr val="tx2"/>
                </a:solidFill>
              </a:defRPr>
            </a:lvl1pPr>
          </a:lstStyle>
          <a:p>
            <a:pPr lvl="0"/>
            <a:endParaRPr lang="en-US" dirty="0"/>
          </a:p>
        </p:txBody>
      </p:sp>
      <p:sp>
        <p:nvSpPr>
          <p:cNvPr id="22" name="Text Placeholder 30"/>
          <p:cNvSpPr>
            <a:spLocks noGrp="1"/>
          </p:cNvSpPr>
          <p:nvPr>
            <p:ph type="body" sz="quarter" idx="18" hasCustomPrompt="1"/>
          </p:nvPr>
        </p:nvSpPr>
        <p:spPr>
          <a:xfrm>
            <a:off x="457200" y="813816"/>
            <a:ext cx="8229600" cy="9144"/>
          </a:xfrm>
          <a:solidFill>
            <a:schemeClr val="tx2"/>
          </a:solidFill>
        </p:spPr>
        <p:txBody>
          <a:bodyPr>
            <a:normAutofit fontScale="25000" lnSpcReduction="20000"/>
          </a:bodyPr>
          <a:lstStyle>
            <a:lvl1pPr marL="0" indent="0">
              <a:buNone/>
              <a:defRPr>
                <a:solidFill>
                  <a:schemeClr val="bg1"/>
                </a:solidFill>
              </a:defRPr>
            </a:lvl1pPr>
          </a:lstStyle>
          <a:p>
            <a:r>
              <a:rPr lang="en-US" dirty="0"/>
              <a:t>|</a:t>
            </a:r>
          </a:p>
        </p:txBody>
      </p:sp>
    </p:spTree>
    <p:extLst>
      <p:ext uri="{BB962C8B-B14F-4D97-AF65-F5344CB8AC3E}">
        <p14:creationId xmlns:p14="http://schemas.microsoft.com/office/powerpoint/2010/main" val="8617547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Blue Content Subheadings">
    <p:spTree>
      <p:nvGrpSpPr>
        <p:cNvPr id="1" name=""/>
        <p:cNvGrpSpPr/>
        <p:nvPr/>
      </p:nvGrpSpPr>
      <p:grpSpPr>
        <a:xfrm>
          <a:off x="0" y="0"/>
          <a:ext cx="0" cy="0"/>
          <a:chOff x="0" y="0"/>
          <a:chExt cx="0" cy="0"/>
        </a:xfrm>
      </p:grpSpPr>
      <p:sp>
        <p:nvSpPr>
          <p:cNvPr id="6" name="Text Placeholder 6"/>
          <p:cNvSpPr>
            <a:spLocks noGrp="1"/>
          </p:cNvSpPr>
          <p:nvPr>
            <p:ph type="body" sz="quarter" idx="15" hasCustomPrompt="1"/>
          </p:nvPr>
        </p:nvSpPr>
        <p:spPr>
          <a:xfrm>
            <a:off x="458787" y="5943600"/>
            <a:ext cx="8228012" cy="581022"/>
          </a:xfrm>
        </p:spPr>
        <p:txBody>
          <a:bodyPr tIns="0" bIns="0" anchor="b">
            <a:noAutofit/>
          </a:bodyPr>
          <a:lstStyle>
            <a:lvl1pPr marL="203200" indent="-203200">
              <a:buNone/>
              <a:tabLst>
                <a:tab pos="171450" algn="r"/>
              </a:tabLst>
              <a:defRPr sz="800">
                <a:solidFill>
                  <a:schemeClr val="accent5"/>
                </a:solidFill>
                <a:latin typeface="Arial Narrow" panose="020B0606020202030204" pitchFamily="34" charset="0"/>
              </a:defRPr>
            </a:lvl1pPr>
            <a:lvl2pPr marL="344488" indent="0">
              <a:buNone/>
              <a:defRPr sz="800">
                <a:solidFill>
                  <a:srgbClr val="556168"/>
                </a:solidFill>
              </a:defRPr>
            </a:lvl2pPr>
            <a:lvl3pPr marL="690563" indent="0">
              <a:buNone/>
              <a:defRPr sz="800">
                <a:solidFill>
                  <a:srgbClr val="556168"/>
                </a:solidFill>
              </a:defRPr>
            </a:lvl3pPr>
            <a:lvl4pPr marL="1027112" indent="0">
              <a:buNone/>
              <a:defRPr sz="800">
                <a:solidFill>
                  <a:srgbClr val="556168"/>
                </a:solidFill>
              </a:defRPr>
            </a:lvl4pPr>
            <a:lvl5pPr marL="1371600" indent="0">
              <a:buNone/>
              <a:defRPr sz="800">
                <a:solidFill>
                  <a:srgbClr val="556168"/>
                </a:solidFill>
              </a:defRPr>
            </a:lvl5pPr>
          </a:lstStyle>
          <a:p>
            <a:pPr lvl="0"/>
            <a:r>
              <a:rPr lang="en-US" dirty="0"/>
              <a:t>Footnote</a:t>
            </a:r>
          </a:p>
        </p:txBody>
      </p:sp>
      <p:sp>
        <p:nvSpPr>
          <p:cNvPr id="3" name="Content Placeholder 2"/>
          <p:cNvSpPr>
            <a:spLocks noGrp="1"/>
          </p:cNvSpPr>
          <p:nvPr>
            <p:ph idx="1" hasCustomPrompt="1"/>
          </p:nvPr>
        </p:nvSpPr>
        <p:spPr>
          <a:xfrm>
            <a:off x="449265" y="1189355"/>
            <a:ext cx="8239124" cy="5000308"/>
          </a:xfrm>
          <a:prstGeom prst="rect">
            <a:avLst/>
          </a:prstGeom>
          <a:ln>
            <a:noFill/>
          </a:ln>
        </p:spPr>
        <p:txBody>
          <a:bodyPr tIns="0" bIns="0">
            <a:normAutofit/>
          </a:bodyPr>
          <a:lstStyle>
            <a:lvl1pPr marL="0" indent="0">
              <a:spcBef>
                <a:spcPts val="1800"/>
              </a:spcBef>
              <a:spcAft>
                <a:spcPts val="300"/>
              </a:spcAft>
              <a:buClr>
                <a:schemeClr val="accent1"/>
              </a:buClr>
              <a:buSzPct val="70000"/>
              <a:buFont typeface="Wingdings" pitchFamily="2" charset="2"/>
              <a:buNone/>
              <a:defRPr sz="1500">
                <a:solidFill>
                  <a:schemeClr val="accent2"/>
                </a:solidFill>
                <a:latin typeface="+mj-lt"/>
              </a:defRPr>
            </a:lvl1pPr>
            <a:lvl2pPr marL="201168" indent="-201168">
              <a:spcBef>
                <a:spcPts val="900"/>
              </a:spcBef>
              <a:spcAft>
                <a:spcPts val="0"/>
              </a:spcAft>
              <a:buClr>
                <a:schemeClr val="tx2"/>
              </a:buClr>
              <a:buSzPct val="110000"/>
              <a:buFont typeface="Helvetica" panose="020B0604020202020204" pitchFamily="34" charset="0"/>
              <a:buChar char="&gt;"/>
              <a:defRPr sz="1400">
                <a:solidFill>
                  <a:schemeClr val="tx1"/>
                </a:solidFill>
                <a:latin typeface="+mn-lt"/>
              </a:defRPr>
            </a:lvl2pPr>
            <a:lvl3pPr marL="571500" indent="-228600">
              <a:spcBef>
                <a:spcPts val="300"/>
              </a:spcBef>
              <a:buClr>
                <a:schemeClr val="tx2"/>
              </a:buClr>
              <a:buFont typeface="Arial" pitchFamily="34" charset="0"/>
              <a:buChar char="–"/>
              <a:defRPr sz="1400">
                <a:solidFill>
                  <a:schemeClr val="tx1"/>
                </a:solidFill>
                <a:latin typeface="+mn-lt"/>
              </a:defRPr>
            </a:lvl3pPr>
            <a:lvl4pPr marL="857250" indent="-171450">
              <a:spcBef>
                <a:spcPts val="300"/>
              </a:spcBef>
              <a:buClr>
                <a:schemeClr val="tx2"/>
              </a:buClr>
              <a:buFont typeface="Arial" pitchFamily="34" charset="0"/>
              <a:buChar char="•"/>
              <a:defRPr sz="1400">
                <a:solidFill>
                  <a:schemeClr val="tx1"/>
                </a:solidFill>
                <a:latin typeface="+mn-lt"/>
              </a:defRPr>
            </a:lvl4pPr>
            <a:lvl5pPr marL="1200150" indent="-171450">
              <a:spcBef>
                <a:spcPts val="300"/>
              </a:spcBef>
              <a:buClr>
                <a:schemeClr val="tx2"/>
              </a:buClr>
              <a:buFont typeface="Arial" pitchFamily="34" charset="0"/>
              <a:buChar char="­"/>
              <a:tabLst/>
              <a:defRPr lang="en-US" sz="1400" kern="1200" dirty="0" smtClean="0">
                <a:solidFill>
                  <a:schemeClr val="tx1"/>
                </a:solidFill>
                <a:latin typeface="+mn-lt"/>
                <a:ea typeface="+mn-ea"/>
                <a:cs typeface="+mn-cs"/>
              </a:defRPr>
            </a:lvl5pPr>
            <a:lvl6pPr marL="1543050" indent="-171450">
              <a:spcBef>
                <a:spcPts val="300"/>
              </a:spcBef>
              <a:buClr>
                <a:schemeClr val="tx2"/>
              </a:buClr>
              <a:buFont typeface="Arial" pitchFamily="34" charset="0"/>
              <a:buChar char="»"/>
              <a:defRPr sz="1400">
                <a:latin typeface="+mn-lt"/>
              </a:defRPr>
            </a:lvl6pPr>
          </a:lstStyle>
          <a:p>
            <a:pPr lvl="0"/>
            <a:r>
              <a:rPr lang="en-US" dirty="0"/>
              <a:t>Subhead</a:t>
            </a:r>
          </a:p>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2" name="Slide Number Placeholder 11"/>
          <p:cNvSpPr>
            <a:spLocks noGrp="1"/>
          </p:cNvSpPr>
          <p:nvPr>
            <p:ph type="sldNum" sz="quarter" idx="4"/>
          </p:nvPr>
        </p:nvSpPr>
        <p:spPr>
          <a:xfrm>
            <a:off x="8024326" y="6602546"/>
            <a:ext cx="662473" cy="164840"/>
          </a:xfrm>
          <a:prstGeom prst="rect">
            <a:avLst/>
          </a:prstGeom>
        </p:spPr>
        <p:txBody>
          <a:bodyPr vert="horz" lIns="0" tIns="0" rIns="0" bIns="0" rtlCol="0" anchor="ctr"/>
          <a:lstStyle>
            <a:lvl1pPr algn="r">
              <a:defRPr sz="800">
                <a:solidFill>
                  <a:schemeClr val="accent5"/>
                </a:solidFill>
              </a:defRPr>
            </a:lvl1pPr>
          </a:lstStyle>
          <a:p>
            <a:fld id="{F8D15910-2283-41D7-9BD8-68E9282E8702}"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99378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hart(s) and Content">
    <p:spTree>
      <p:nvGrpSpPr>
        <p:cNvPr id="1" name=""/>
        <p:cNvGrpSpPr/>
        <p:nvPr/>
      </p:nvGrpSpPr>
      <p:grpSpPr>
        <a:xfrm>
          <a:off x="0" y="0"/>
          <a:ext cx="0" cy="0"/>
          <a:chOff x="0" y="0"/>
          <a:chExt cx="0" cy="0"/>
        </a:xfrm>
      </p:grpSpPr>
      <p:sp>
        <p:nvSpPr>
          <p:cNvPr id="7" name="Text Placeholder 6"/>
          <p:cNvSpPr>
            <a:spLocks noGrp="1"/>
          </p:cNvSpPr>
          <p:nvPr>
            <p:ph type="body" sz="quarter" idx="15" hasCustomPrompt="1"/>
          </p:nvPr>
        </p:nvSpPr>
        <p:spPr>
          <a:xfrm>
            <a:off x="458787" y="5943600"/>
            <a:ext cx="8228012" cy="581022"/>
          </a:xfrm>
        </p:spPr>
        <p:txBody>
          <a:bodyPr tIns="0" bIns="0" anchor="b">
            <a:noAutofit/>
          </a:bodyPr>
          <a:lstStyle>
            <a:lvl1pPr marL="203200" indent="-203200">
              <a:buNone/>
              <a:tabLst>
                <a:tab pos="171450" algn="r"/>
              </a:tabLst>
              <a:defRPr sz="800">
                <a:solidFill>
                  <a:schemeClr val="accent5"/>
                </a:solidFill>
                <a:latin typeface="Arial Narrow" panose="020B0606020202030204" pitchFamily="34" charset="0"/>
              </a:defRPr>
            </a:lvl1pPr>
            <a:lvl2pPr marL="344488" indent="0">
              <a:buNone/>
              <a:defRPr sz="800">
                <a:solidFill>
                  <a:srgbClr val="556168"/>
                </a:solidFill>
              </a:defRPr>
            </a:lvl2pPr>
            <a:lvl3pPr marL="690563" indent="0">
              <a:buNone/>
              <a:defRPr sz="800">
                <a:solidFill>
                  <a:srgbClr val="556168"/>
                </a:solidFill>
              </a:defRPr>
            </a:lvl3pPr>
            <a:lvl4pPr marL="1027112" indent="0">
              <a:buNone/>
              <a:defRPr sz="800">
                <a:solidFill>
                  <a:srgbClr val="556168"/>
                </a:solidFill>
              </a:defRPr>
            </a:lvl4pPr>
            <a:lvl5pPr marL="1371600" indent="0">
              <a:buNone/>
              <a:defRPr sz="800">
                <a:solidFill>
                  <a:srgbClr val="556168"/>
                </a:solidFill>
              </a:defRPr>
            </a:lvl5pPr>
          </a:lstStyle>
          <a:p>
            <a:pPr lvl="0"/>
            <a:r>
              <a:rPr lang="en-US" dirty="0"/>
              <a:t>Footnote</a:t>
            </a:r>
          </a:p>
        </p:txBody>
      </p:sp>
      <p:sp>
        <p:nvSpPr>
          <p:cNvPr id="3" name="Content Placeholder 2"/>
          <p:cNvSpPr>
            <a:spLocks noGrp="1"/>
          </p:cNvSpPr>
          <p:nvPr>
            <p:ph idx="1"/>
          </p:nvPr>
        </p:nvSpPr>
        <p:spPr>
          <a:xfrm>
            <a:off x="4829175" y="1523365"/>
            <a:ext cx="3859213" cy="4666298"/>
          </a:xfrm>
          <a:prstGeom prst="rect">
            <a:avLst/>
          </a:prstGeom>
        </p:spPr>
        <p:txBody>
          <a:bodyPr>
            <a:normAutofit/>
          </a:bodyPr>
          <a:lstStyle>
            <a:lvl1pPr marL="201168" indent="-201168" algn="l" defTabSz="914400" rtl="0" eaLnBrk="1" latinLnBrk="0" hangingPunct="1">
              <a:spcBef>
                <a:spcPts val="900"/>
              </a:spcBef>
              <a:buClr>
                <a:schemeClr val="tx2"/>
              </a:buClr>
              <a:buSzPct val="110000"/>
              <a:buFont typeface="Helvetica" panose="020B0604020202020204" pitchFamily="34" charset="0"/>
              <a:buChar char="&gt;"/>
              <a:defRPr lang="en-US" sz="1400" kern="1200" dirty="0" smtClean="0">
                <a:solidFill>
                  <a:schemeClr val="tx1"/>
                </a:solidFill>
                <a:latin typeface="+mn-lt"/>
                <a:ea typeface="+mn-ea"/>
                <a:cs typeface="+mn-cs"/>
              </a:defRPr>
            </a:lvl1pPr>
            <a:lvl2pPr marL="571500" indent="-228600" algn="l" defTabSz="914400" rtl="0" eaLnBrk="1" latinLnBrk="0" hangingPunct="1">
              <a:spcBef>
                <a:spcPts val="300"/>
              </a:spcBef>
              <a:buClr>
                <a:schemeClr val="tx2"/>
              </a:buClr>
              <a:buFont typeface="Arial" pitchFamily="34" charset="0"/>
              <a:buChar char="–"/>
              <a:defRPr lang="en-US" sz="1400" kern="1200" dirty="0" smtClean="0">
                <a:solidFill>
                  <a:schemeClr val="tx1"/>
                </a:solidFill>
                <a:latin typeface="+mn-lt"/>
                <a:ea typeface="+mn-ea"/>
                <a:cs typeface="+mn-cs"/>
              </a:defRPr>
            </a:lvl2pPr>
            <a:lvl3pPr marL="857250" indent="-171450" algn="l" defTabSz="914400" rtl="0" eaLnBrk="1" latinLnBrk="0" hangingPunct="1">
              <a:spcBef>
                <a:spcPts val="300"/>
              </a:spcBef>
              <a:buClr>
                <a:schemeClr val="tx2"/>
              </a:buClr>
              <a:buFont typeface="Arial" pitchFamily="34" charset="0"/>
              <a:buChar char="•"/>
              <a:defRPr lang="en-US" sz="1400" kern="1200" dirty="0" smtClean="0">
                <a:solidFill>
                  <a:schemeClr val="tx1"/>
                </a:solidFill>
                <a:latin typeface="+mn-lt"/>
                <a:ea typeface="+mn-ea"/>
                <a:cs typeface="+mn-cs"/>
              </a:defRPr>
            </a:lvl3pPr>
            <a:lvl4pPr marL="1200150" indent="-171450" algn="l" defTabSz="914400" rtl="0" eaLnBrk="1" latinLnBrk="0" hangingPunct="1">
              <a:spcBef>
                <a:spcPts val="300"/>
              </a:spcBef>
              <a:buClr>
                <a:schemeClr val="tx2"/>
              </a:buClr>
              <a:buFont typeface="Arial" pitchFamily="34" charset="0"/>
              <a:buChar char="­"/>
              <a:defRPr lang="en-US" sz="1400" kern="1200" dirty="0" smtClean="0">
                <a:solidFill>
                  <a:schemeClr val="tx1"/>
                </a:solidFill>
                <a:latin typeface="+mn-lt"/>
                <a:ea typeface="+mn-ea"/>
                <a:cs typeface="+mn-cs"/>
              </a:defRPr>
            </a:lvl4pPr>
            <a:lvl5pPr marL="1543050" indent="-171450" algn="l" defTabSz="914400" rtl="0" eaLnBrk="1" latinLnBrk="0" hangingPunct="1">
              <a:spcBef>
                <a:spcPts val="300"/>
              </a:spcBef>
              <a:buClr>
                <a:schemeClr val="tx2"/>
              </a:buClr>
              <a:buFont typeface="Arial" pitchFamily="34" charset="0"/>
              <a:buChar char="»"/>
              <a:defRPr lang="en-US" sz="14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hasCustomPrompt="1"/>
          </p:nvPr>
        </p:nvSpPr>
        <p:spPr>
          <a:xfrm>
            <a:off x="449265" y="1187768"/>
            <a:ext cx="8239124" cy="270510"/>
          </a:xfrm>
          <a:prstGeom prst="rect">
            <a:avLst/>
          </a:prstGeom>
        </p:spPr>
        <p:txBody>
          <a:bodyPr tIns="0" bIns="0">
            <a:noAutofit/>
          </a:bodyPr>
          <a:lstStyle>
            <a:lvl1pPr marL="0" indent="0">
              <a:buNone/>
              <a:defRPr sz="1500">
                <a:solidFill>
                  <a:schemeClr val="accent2"/>
                </a:solidFill>
                <a:latin typeface="+mj-lt"/>
              </a:defRPr>
            </a:lvl1pPr>
          </a:lstStyle>
          <a:p>
            <a:pPr lvl="0"/>
            <a:r>
              <a:rPr lang="en-US" dirty="0"/>
              <a:t>Subhead</a:t>
            </a:r>
          </a:p>
        </p:txBody>
      </p:sp>
      <p:sp>
        <p:nvSpPr>
          <p:cNvPr id="15" name="Slide Number Placeholder 11"/>
          <p:cNvSpPr>
            <a:spLocks noGrp="1"/>
          </p:cNvSpPr>
          <p:nvPr>
            <p:ph type="sldNum" sz="quarter" idx="4"/>
          </p:nvPr>
        </p:nvSpPr>
        <p:spPr>
          <a:xfrm>
            <a:off x="8024326" y="6602546"/>
            <a:ext cx="662473" cy="164840"/>
          </a:xfrm>
          <a:prstGeom prst="rect">
            <a:avLst/>
          </a:prstGeom>
        </p:spPr>
        <p:txBody>
          <a:bodyPr vert="horz" lIns="0" tIns="0" rIns="0" bIns="0" rtlCol="0" anchor="ctr"/>
          <a:lstStyle>
            <a:lvl1pPr algn="r">
              <a:defRPr sz="800">
                <a:solidFill>
                  <a:schemeClr val="accent5"/>
                </a:solidFill>
              </a:defRPr>
            </a:lvl1pPr>
          </a:lstStyle>
          <a:p>
            <a:fld id="{F8D15910-2283-41D7-9BD8-68E9282E8702}"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14204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6"/>
          <p:cNvSpPr>
            <a:spLocks noGrp="1"/>
          </p:cNvSpPr>
          <p:nvPr>
            <p:ph type="body" sz="quarter" idx="15" hasCustomPrompt="1"/>
          </p:nvPr>
        </p:nvSpPr>
        <p:spPr>
          <a:xfrm>
            <a:off x="458787" y="5943600"/>
            <a:ext cx="8228012" cy="581022"/>
          </a:xfrm>
        </p:spPr>
        <p:txBody>
          <a:bodyPr tIns="0" bIns="0" anchor="b">
            <a:noAutofit/>
          </a:bodyPr>
          <a:lstStyle>
            <a:lvl1pPr marL="203200" indent="-203200">
              <a:buNone/>
              <a:tabLst>
                <a:tab pos="171450" algn="r"/>
              </a:tabLst>
              <a:defRPr sz="800">
                <a:solidFill>
                  <a:schemeClr val="accent5"/>
                </a:solidFill>
                <a:latin typeface="Arial Narrow" panose="020B0606020202030204" pitchFamily="34" charset="0"/>
              </a:defRPr>
            </a:lvl1pPr>
            <a:lvl2pPr marL="344488" indent="0">
              <a:buNone/>
              <a:defRPr sz="800">
                <a:solidFill>
                  <a:srgbClr val="556168"/>
                </a:solidFill>
              </a:defRPr>
            </a:lvl2pPr>
            <a:lvl3pPr marL="690563" indent="0">
              <a:buNone/>
              <a:defRPr sz="800">
                <a:solidFill>
                  <a:srgbClr val="556168"/>
                </a:solidFill>
              </a:defRPr>
            </a:lvl3pPr>
            <a:lvl4pPr marL="1027112" indent="0">
              <a:buNone/>
              <a:defRPr sz="800">
                <a:solidFill>
                  <a:srgbClr val="556168"/>
                </a:solidFill>
              </a:defRPr>
            </a:lvl4pPr>
            <a:lvl5pPr marL="1371600" indent="0">
              <a:buNone/>
              <a:defRPr sz="800">
                <a:solidFill>
                  <a:srgbClr val="556168"/>
                </a:solidFill>
              </a:defRPr>
            </a:lvl5pPr>
          </a:lstStyle>
          <a:p>
            <a:pPr lvl="0"/>
            <a:r>
              <a:rPr lang="en-US" dirty="0"/>
              <a:t>Footnote</a:t>
            </a:r>
          </a:p>
        </p:txBody>
      </p:sp>
      <p:sp>
        <p:nvSpPr>
          <p:cNvPr id="8" name="Text Placeholder 7"/>
          <p:cNvSpPr>
            <a:spLocks noGrp="1"/>
          </p:cNvSpPr>
          <p:nvPr>
            <p:ph type="body" sz="quarter" idx="13" hasCustomPrompt="1"/>
          </p:nvPr>
        </p:nvSpPr>
        <p:spPr>
          <a:xfrm>
            <a:off x="449264" y="1188085"/>
            <a:ext cx="8239124" cy="270510"/>
          </a:xfrm>
          <a:prstGeom prst="rect">
            <a:avLst/>
          </a:prstGeom>
        </p:spPr>
        <p:txBody>
          <a:bodyPr tIns="0" bIns="0">
            <a:noAutofit/>
          </a:bodyPr>
          <a:lstStyle>
            <a:lvl1pPr marL="0" indent="0">
              <a:buNone/>
              <a:defRPr sz="1500">
                <a:solidFill>
                  <a:schemeClr val="accent2"/>
                </a:solidFill>
                <a:latin typeface="+mn-lt"/>
              </a:defRPr>
            </a:lvl1pPr>
          </a:lstStyle>
          <a:p>
            <a:pPr lvl="0"/>
            <a:r>
              <a:rPr lang="en-US" dirty="0"/>
              <a:t>Subhead</a:t>
            </a:r>
          </a:p>
        </p:txBody>
      </p:sp>
      <p:sp>
        <p:nvSpPr>
          <p:cNvPr id="15" name="Slide Number Placeholder 11"/>
          <p:cNvSpPr>
            <a:spLocks noGrp="1"/>
          </p:cNvSpPr>
          <p:nvPr>
            <p:ph type="sldNum" sz="quarter" idx="4"/>
          </p:nvPr>
        </p:nvSpPr>
        <p:spPr>
          <a:xfrm>
            <a:off x="8024326" y="6602546"/>
            <a:ext cx="662473" cy="164840"/>
          </a:xfrm>
          <a:prstGeom prst="rect">
            <a:avLst/>
          </a:prstGeom>
        </p:spPr>
        <p:txBody>
          <a:bodyPr vert="horz" lIns="0" tIns="0" rIns="0" bIns="0" rtlCol="0" anchor="ctr"/>
          <a:lstStyle>
            <a:lvl1pPr algn="r">
              <a:defRPr sz="800">
                <a:solidFill>
                  <a:schemeClr val="accent5"/>
                </a:solidFill>
              </a:defRPr>
            </a:lvl1pPr>
          </a:lstStyle>
          <a:p>
            <a:fld id="{F8D15910-2283-41D7-9BD8-68E9282E8702}"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35723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9" name="Slide Number Placeholder 11"/>
          <p:cNvSpPr>
            <a:spLocks noGrp="1"/>
          </p:cNvSpPr>
          <p:nvPr>
            <p:ph type="sldNum" sz="quarter" idx="4"/>
          </p:nvPr>
        </p:nvSpPr>
        <p:spPr>
          <a:xfrm>
            <a:off x="8024326" y="6602546"/>
            <a:ext cx="662473" cy="164840"/>
          </a:xfrm>
          <a:prstGeom prst="rect">
            <a:avLst/>
          </a:prstGeom>
        </p:spPr>
        <p:txBody>
          <a:bodyPr vert="horz" lIns="0" tIns="0" rIns="0" bIns="0" rtlCol="0" anchor="ctr"/>
          <a:lstStyle>
            <a:lvl1pPr algn="r">
              <a:defRPr sz="800">
                <a:solidFill>
                  <a:schemeClr val="accent5"/>
                </a:solidFill>
              </a:defRPr>
            </a:lvl1pPr>
          </a:lstStyle>
          <a:p>
            <a:fld id="{F8D15910-2283-41D7-9BD8-68E9282E8702}" type="slidenum">
              <a:rPr lang="en-US" smtClean="0"/>
              <a:pPr/>
              <a:t>‹#›</a:t>
            </a:fld>
            <a:endParaRPr lang="en-US" dirty="0"/>
          </a:p>
        </p:txBody>
      </p:sp>
      <p:sp>
        <p:nvSpPr>
          <p:cNvPr id="3" name="Title 2"/>
          <p:cNvSpPr>
            <a:spLocks noGrp="1"/>
          </p:cNvSpPr>
          <p:nvPr>
            <p:ph type="title"/>
          </p:nvPr>
        </p:nvSpPr>
        <p:spPr/>
        <p:txBody>
          <a:bodyPr/>
          <a:lstStyle/>
          <a:p>
            <a:r>
              <a:rPr lang="en-US" dirty="0"/>
              <a:t>Click to edit Master title style</a:t>
            </a:r>
          </a:p>
        </p:txBody>
      </p:sp>
      <p:sp>
        <p:nvSpPr>
          <p:cNvPr id="5" name="Text Placeholder 6"/>
          <p:cNvSpPr>
            <a:spLocks noGrp="1"/>
          </p:cNvSpPr>
          <p:nvPr>
            <p:ph type="body" sz="quarter" idx="15" hasCustomPrompt="1"/>
          </p:nvPr>
        </p:nvSpPr>
        <p:spPr>
          <a:xfrm>
            <a:off x="458787" y="5943600"/>
            <a:ext cx="8228012" cy="581022"/>
          </a:xfrm>
        </p:spPr>
        <p:txBody>
          <a:bodyPr tIns="0" bIns="0" anchor="b">
            <a:noAutofit/>
          </a:bodyPr>
          <a:lstStyle>
            <a:lvl1pPr marL="203200" indent="-203200">
              <a:buNone/>
              <a:tabLst>
                <a:tab pos="171450" algn="r"/>
              </a:tabLst>
              <a:defRPr sz="800">
                <a:solidFill>
                  <a:schemeClr val="accent5"/>
                </a:solidFill>
                <a:latin typeface="Arial Narrow" panose="020B0606020202030204" pitchFamily="34" charset="0"/>
              </a:defRPr>
            </a:lvl1pPr>
            <a:lvl2pPr marL="344488" indent="0">
              <a:buNone/>
              <a:defRPr sz="800">
                <a:solidFill>
                  <a:srgbClr val="556168"/>
                </a:solidFill>
              </a:defRPr>
            </a:lvl2pPr>
            <a:lvl3pPr marL="690563" indent="0">
              <a:buNone/>
              <a:defRPr sz="800">
                <a:solidFill>
                  <a:srgbClr val="556168"/>
                </a:solidFill>
              </a:defRPr>
            </a:lvl3pPr>
            <a:lvl4pPr marL="1027112" indent="0">
              <a:buNone/>
              <a:defRPr sz="800">
                <a:solidFill>
                  <a:srgbClr val="556168"/>
                </a:solidFill>
              </a:defRPr>
            </a:lvl4pPr>
            <a:lvl5pPr marL="1371600" indent="0">
              <a:buNone/>
              <a:defRPr sz="800">
                <a:solidFill>
                  <a:srgbClr val="556168"/>
                </a:solidFill>
              </a:defRPr>
            </a:lvl5pPr>
          </a:lstStyle>
          <a:p>
            <a:pPr lvl="0"/>
            <a:r>
              <a:rPr lang="en-US" dirty="0"/>
              <a:t>Footnote</a:t>
            </a:r>
          </a:p>
        </p:txBody>
      </p:sp>
    </p:spTree>
    <p:extLst>
      <p:ext uri="{BB962C8B-B14F-4D97-AF65-F5344CB8AC3E}">
        <p14:creationId xmlns:p14="http://schemas.microsoft.com/office/powerpoint/2010/main" val="7811601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6"/>
          <p:cNvSpPr>
            <a:spLocks noGrp="1"/>
          </p:cNvSpPr>
          <p:nvPr>
            <p:ph type="body" sz="quarter" idx="15" hasCustomPrompt="1"/>
          </p:nvPr>
        </p:nvSpPr>
        <p:spPr>
          <a:xfrm>
            <a:off x="458787" y="5943600"/>
            <a:ext cx="8220078" cy="581022"/>
          </a:xfrm>
        </p:spPr>
        <p:txBody>
          <a:bodyPr tIns="0" bIns="0" anchor="b">
            <a:noAutofit/>
          </a:bodyPr>
          <a:lstStyle>
            <a:lvl1pPr marL="203200" indent="-203200">
              <a:buNone/>
              <a:tabLst>
                <a:tab pos="171450" algn="r"/>
              </a:tabLst>
              <a:defRPr sz="800">
                <a:solidFill>
                  <a:schemeClr val="accent5"/>
                </a:solidFill>
                <a:latin typeface="Arial Narrow" panose="020B0606020202030204" pitchFamily="34" charset="0"/>
              </a:defRPr>
            </a:lvl1pPr>
            <a:lvl2pPr marL="344488" indent="0">
              <a:buNone/>
              <a:defRPr sz="800">
                <a:solidFill>
                  <a:srgbClr val="556168"/>
                </a:solidFill>
              </a:defRPr>
            </a:lvl2pPr>
            <a:lvl3pPr marL="690563" indent="0">
              <a:buNone/>
              <a:defRPr sz="800">
                <a:solidFill>
                  <a:srgbClr val="556168"/>
                </a:solidFill>
              </a:defRPr>
            </a:lvl3pPr>
            <a:lvl4pPr marL="1027112" indent="0">
              <a:buNone/>
              <a:defRPr sz="800">
                <a:solidFill>
                  <a:srgbClr val="556168"/>
                </a:solidFill>
              </a:defRPr>
            </a:lvl4pPr>
            <a:lvl5pPr marL="1371600" indent="0">
              <a:buNone/>
              <a:defRPr sz="800">
                <a:solidFill>
                  <a:srgbClr val="556168"/>
                </a:solidFill>
              </a:defRPr>
            </a:lvl5pPr>
          </a:lstStyle>
          <a:p>
            <a:pPr lvl="0"/>
            <a:r>
              <a:rPr lang="en-US" dirty="0"/>
              <a:t>Footnote</a:t>
            </a:r>
          </a:p>
        </p:txBody>
      </p:sp>
      <p:sp>
        <p:nvSpPr>
          <p:cNvPr id="3" name="Content Placeholder 2"/>
          <p:cNvSpPr>
            <a:spLocks noGrp="1"/>
          </p:cNvSpPr>
          <p:nvPr>
            <p:ph idx="1"/>
          </p:nvPr>
        </p:nvSpPr>
        <p:spPr>
          <a:xfrm>
            <a:off x="449264" y="1523365"/>
            <a:ext cx="8239124" cy="4666297"/>
          </a:xfrm>
          <a:prstGeom prst="rect">
            <a:avLst/>
          </a:prstGeom>
        </p:spPr>
        <p:txBody>
          <a:bodyPr>
            <a:normAutofit/>
          </a:bodyPr>
          <a:lstStyle>
            <a:lvl1pPr marL="201168" indent="-201168">
              <a:spcBef>
                <a:spcPts val="900"/>
              </a:spcBef>
              <a:buClr>
                <a:schemeClr val="tx2"/>
              </a:buClr>
              <a:buSzPct val="110000"/>
              <a:buFont typeface="Helvetica" panose="020B0604020202020204" pitchFamily="34" charset="0"/>
              <a:buChar char="&gt;"/>
              <a:defRPr sz="1400">
                <a:solidFill>
                  <a:schemeClr val="tx1"/>
                </a:solidFill>
                <a:latin typeface="+mn-lt"/>
              </a:defRPr>
            </a:lvl1pPr>
            <a:lvl2pPr marL="571500" indent="-228600">
              <a:spcBef>
                <a:spcPts val="300"/>
              </a:spcBef>
              <a:buClr>
                <a:schemeClr val="tx2"/>
              </a:buClr>
              <a:buFont typeface="Arial" pitchFamily="34" charset="0"/>
              <a:buChar char="–"/>
              <a:defRPr sz="1400">
                <a:solidFill>
                  <a:schemeClr val="tx1"/>
                </a:solidFill>
                <a:latin typeface="+mn-lt"/>
              </a:defRPr>
            </a:lvl2pPr>
            <a:lvl3pPr marL="857250" indent="-171450">
              <a:spcBef>
                <a:spcPts val="300"/>
              </a:spcBef>
              <a:buClr>
                <a:schemeClr val="tx2"/>
              </a:buClr>
              <a:buFont typeface="Arial" pitchFamily="34" charset="0"/>
              <a:buChar char="•"/>
              <a:defRPr sz="1400">
                <a:solidFill>
                  <a:schemeClr val="tx1"/>
                </a:solidFill>
                <a:latin typeface="+mn-lt"/>
              </a:defRPr>
            </a:lvl3pPr>
            <a:lvl4pPr marL="1200150" indent="-171450">
              <a:spcBef>
                <a:spcPts val="300"/>
              </a:spcBef>
              <a:buClr>
                <a:schemeClr val="tx2"/>
              </a:buClr>
              <a:buFont typeface="Arial" pitchFamily="34" charset="0"/>
              <a:buChar char="­"/>
              <a:defRPr sz="1400">
                <a:solidFill>
                  <a:schemeClr val="tx1"/>
                </a:solidFill>
                <a:latin typeface="+mn-lt"/>
              </a:defRPr>
            </a:lvl4pPr>
            <a:lvl5pPr marL="1543050" indent="-171450">
              <a:spcBef>
                <a:spcPts val="300"/>
              </a:spcBef>
              <a:buClr>
                <a:schemeClr val="tx2"/>
              </a:buClr>
              <a:buFont typeface="Arial" pitchFamily="34" charset="0"/>
              <a:buChar char="»"/>
              <a:defRPr sz="1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hasCustomPrompt="1"/>
          </p:nvPr>
        </p:nvSpPr>
        <p:spPr>
          <a:xfrm>
            <a:off x="449264" y="1188085"/>
            <a:ext cx="8229601" cy="270510"/>
          </a:xfrm>
          <a:prstGeom prst="rect">
            <a:avLst/>
          </a:prstGeom>
        </p:spPr>
        <p:txBody>
          <a:bodyPr tIns="0" bIns="0">
            <a:noAutofit/>
          </a:bodyPr>
          <a:lstStyle>
            <a:lvl1pPr marL="0" indent="0">
              <a:buNone/>
              <a:defRPr sz="1500">
                <a:solidFill>
                  <a:schemeClr val="accent2"/>
                </a:solidFill>
                <a:latin typeface="+mj-lt"/>
              </a:defRPr>
            </a:lvl1pPr>
          </a:lstStyle>
          <a:p>
            <a:pPr lvl="0"/>
            <a:r>
              <a:rPr lang="en-US" dirty="0"/>
              <a:t>Subhead</a:t>
            </a:r>
          </a:p>
        </p:txBody>
      </p:sp>
      <p:sp>
        <p:nvSpPr>
          <p:cNvPr id="16" name="Slide Number Placeholder 11"/>
          <p:cNvSpPr>
            <a:spLocks noGrp="1"/>
          </p:cNvSpPr>
          <p:nvPr>
            <p:ph type="sldNum" sz="quarter" idx="4"/>
          </p:nvPr>
        </p:nvSpPr>
        <p:spPr>
          <a:xfrm>
            <a:off x="8024326" y="6602546"/>
            <a:ext cx="662473" cy="164840"/>
          </a:xfrm>
          <a:prstGeom prst="rect">
            <a:avLst/>
          </a:prstGeom>
        </p:spPr>
        <p:txBody>
          <a:bodyPr vert="horz" lIns="0" tIns="0" rIns="0" bIns="0" rtlCol="0" anchor="ctr"/>
          <a:lstStyle>
            <a:lvl1pPr algn="r">
              <a:defRPr sz="800">
                <a:solidFill>
                  <a:schemeClr val="accent5"/>
                </a:solidFill>
              </a:defRPr>
            </a:lvl1pPr>
          </a:lstStyle>
          <a:p>
            <a:fld id="{F8D15910-2283-41D7-9BD8-68E9282E8702}" type="slidenum">
              <a:rPr lang="en-US" smtClean="0"/>
              <a:pPr/>
              <a:t>‹#›</a:t>
            </a:fld>
            <a:endParaRPr lang="en-US" dirty="0"/>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545547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0" y="813816"/>
            <a:ext cx="9144000" cy="2724912"/>
          </a:xfrm>
          <a:prstGeom prst="rect">
            <a:avLst/>
          </a:prstGeom>
        </p:spPr>
        <p:txBody>
          <a:bodyPr anchor="ctr"/>
          <a:lstStyle>
            <a:lvl1pPr algn="ctr">
              <a:buNone/>
              <a:defRPr>
                <a:latin typeface="Arial" pitchFamily="34" charset="0"/>
              </a:defRPr>
            </a:lvl1pPr>
          </a:lstStyle>
          <a:p>
            <a:r>
              <a:rPr lang="en-US" dirty="0"/>
              <a:t>Add divider slide picture here</a:t>
            </a:r>
          </a:p>
        </p:txBody>
      </p:sp>
      <p:sp>
        <p:nvSpPr>
          <p:cNvPr id="2" name="Title 1"/>
          <p:cNvSpPr>
            <a:spLocks noGrp="1"/>
          </p:cNvSpPr>
          <p:nvPr>
            <p:ph type="title" hasCustomPrompt="1"/>
          </p:nvPr>
        </p:nvSpPr>
        <p:spPr>
          <a:xfrm>
            <a:off x="722628" y="3886200"/>
            <a:ext cx="6454460" cy="603250"/>
          </a:xfrm>
        </p:spPr>
        <p:txBody>
          <a:bodyPr anchor="t">
            <a:noAutofit/>
          </a:bodyPr>
          <a:lstStyle>
            <a:lvl1pPr>
              <a:lnSpc>
                <a:spcPts val="2000"/>
              </a:lnSpc>
              <a:defRPr sz="2400">
                <a:solidFill>
                  <a:schemeClr val="tx2"/>
                </a:solidFill>
              </a:defRPr>
            </a:lvl1pPr>
          </a:lstStyle>
          <a:p>
            <a:r>
              <a:rPr lang="en-US" dirty="0"/>
              <a:t>CLICK TO EDIT MASTER TITLE STYLE</a:t>
            </a:r>
          </a:p>
        </p:txBody>
      </p:sp>
      <p:cxnSp>
        <p:nvCxnSpPr>
          <p:cNvPr id="16" name="Straight Connector 15"/>
          <p:cNvCxnSpPr/>
          <p:nvPr userDrawn="1"/>
        </p:nvCxnSpPr>
        <p:spPr>
          <a:xfrm>
            <a:off x="457200" y="815975"/>
            <a:ext cx="82296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hasCustomPrompt="1"/>
          </p:nvPr>
        </p:nvSpPr>
        <p:spPr>
          <a:xfrm>
            <a:off x="722628" y="4239207"/>
            <a:ext cx="6454460" cy="533400"/>
          </a:xfrm>
        </p:spPr>
        <p:txBody>
          <a:bodyPr>
            <a:noAutofit/>
          </a:bodyPr>
          <a:lstStyle>
            <a:lvl1pPr marL="0" indent="0">
              <a:buNone/>
              <a:defRPr sz="1600"/>
            </a:lvl1pPr>
            <a:lvl2pPr marL="344488" indent="0">
              <a:buNone/>
              <a:defRPr sz="1800"/>
            </a:lvl2pPr>
            <a:lvl3pPr marL="690562" indent="0">
              <a:buNone/>
              <a:defRPr sz="1800"/>
            </a:lvl3pPr>
            <a:lvl4pPr marL="1027113" indent="0">
              <a:buNone/>
              <a:defRPr sz="1800"/>
            </a:lvl4pPr>
            <a:lvl5pPr marL="1371600" indent="0">
              <a:buNone/>
              <a:defRPr sz="1800"/>
            </a:lvl5pPr>
          </a:lstStyle>
          <a:p>
            <a:pPr lvl="0"/>
            <a:r>
              <a:rPr lang="en-US" dirty="0"/>
              <a:t>Subhead</a:t>
            </a:r>
          </a:p>
        </p:txBody>
      </p:sp>
      <p:sp>
        <p:nvSpPr>
          <p:cNvPr id="19" name="Text Placeholder 37"/>
          <p:cNvSpPr>
            <a:spLocks noGrp="1"/>
          </p:cNvSpPr>
          <p:nvPr>
            <p:ph type="body" sz="quarter" idx="16"/>
          </p:nvPr>
        </p:nvSpPr>
        <p:spPr>
          <a:xfrm>
            <a:off x="722313" y="2817813"/>
            <a:ext cx="1005840" cy="886968"/>
          </a:xfrm>
          <a:solidFill>
            <a:schemeClr val="tx2"/>
          </a:solidFill>
        </p:spPr>
        <p:txBody>
          <a:bodyPr/>
          <a:lstStyle>
            <a:lvl1pPr marL="0" indent="0">
              <a:buNone/>
              <a:defRPr>
                <a:solidFill>
                  <a:schemeClr val="tx2"/>
                </a:solidFill>
              </a:defRPr>
            </a:lvl1pPr>
          </a:lstStyle>
          <a:p>
            <a:pPr lvl="0"/>
            <a:endParaRPr lang="en-US" dirty="0"/>
          </a:p>
        </p:txBody>
      </p:sp>
      <p:sp>
        <p:nvSpPr>
          <p:cNvPr id="22" name="Text Placeholder 30"/>
          <p:cNvSpPr>
            <a:spLocks noGrp="1"/>
          </p:cNvSpPr>
          <p:nvPr>
            <p:ph type="body" sz="quarter" idx="18" hasCustomPrompt="1"/>
          </p:nvPr>
        </p:nvSpPr>
        <p:spPr>
          <a:xfrm>
            <a:off x="457200" y="813816"/>
            <a:ext cx="8229600" cy="9144"/>
          </a:xfrm>
          <a:solidFill>
            <a:schemeClr val="tx2"/>
          </a:solidFill>
        </p:spPr>
        <p:txBody>
          <a:bodyPr>
            <a:normAutofit fontScale="25000" lnSpcReduction="20000"/>
          </a:bodyPr>
          <a:lstStyle>
            <a:lvl1pPr marL="0" indent="0">
              <a:buNone/>
              <a:defRPr>
                <a:solidFill>
                  <a:schemeClr val="bg1"/>
                </a:solidFill>
              </a:defRPr>
            </a:lvl1pPr>
          </a:lstStyle>
          <a:p>
            <a:r>
              <a:rPr lang="en-US" dirty="0"/>
              <a:t>|</a:t>
            </a:r>
          </a:p>
        </p:txBody>
      </p:sp>
    </p:spTree>
    <p:extLst>
      <p:ext uri="{BB962C8B-B14F-4D97-AF65-F5344CB8AC3E}">
        <p14:creationId xmlns:p14="http://schemas.microsoft.com/office/powerpoint/2010/main" val="19365848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6"/>
          <p:cNvSpPr>
            <a:spLocks noGrp="1"/>
          </p:cNvSpPr>
          <p:nvPr>
            <p:ph type="body" sz="quarter" idx="15" hasCustomPrompt="1"/>
          </p:nvPr>
        </p:nvSpPr>
        <p:spPr>
          <a:xfrm>
            <a:off x="458787" y="5943600"/>
            <a:ext cx="8220078" cy="581022"/>
          </a:xfrm>
        </p:spPr>
        <p:txBody>
          <a:bodyPr tIns="0" bIns="0" anchor="b">
            <a:noAutofit/>
          </a:bodyPr>
          <a:lstStyle>
            <a:lvl1pPr marL="203200" indent="-203200">
              <a:buNone/>
              <a:tabLst>
                <a:tab pos="171450" algn="r"/>
              </a:tabLst>
              <a:defRPr sz="800">
                <a:solidFill>
                  <a:schemeClr val="accent5"/>
                </a:solidFill>
                <a:latin typeface="Arial Narrow" panose="020B0606020202030204" pitchFamily="34" charset="0"/>
              </a:defRPr>
            </a:lvl1pPr>
            <a:lvl2pPr marL="344488" indent="0">
              <a:buNone/>
              <a:defRPr sz="800">
                <a:solidFill>
                  <a:srgbClr val="556168"/>
                </a:solidFill>
              </a:defRPr>
            </a:lvl2pPr>
            <a:lvl3pPr marL="690563" indent="0">
              <a:buNone/>
              <a:defRPr sz="800">
                <a:solidFill>
                  <a:srgbClr val="556168"/>
                </a:solidFill>
              </a:defRPr>
            </a:lvl3pPr>
            <a:lvl4pPr marL="1027112" indent="0">
              <a:buNone/>
              <a:defRPr sz="800">
                <a:solidFill>
                  <a:srgbClr val="556168"/>
                </a:solidFill>
              </a:defRPr>
            </a:lvl4pPr>
            <a:lvl5pPr marL="1371600" indent="0">
              <a:buNone/>
              <a:defRPr sz="800">
                <a:solidFill>
                  <a:srgbClr val="556168"/>
                </a:solidFill>
              </a:defRPr>
            </a:lvl5pPr>
          </a:lstStyle>
          <a:p>
            <a:pPr lvl="0"/>
            <a:r>
              <a:rPr lang="en-US" dirty="0"/>
              <a:t>Footnote</a:t>
            </a:r>
          </a:p>
        </p:txBody>
      </p:sp>
      <p:sp>
        <p:nvSpPr>
          <p:cNvPr id="3" name="Content Placeholder 2"/>
          <p:cNvSpPr>
            <a:spLocks noGrp="1"/>
          </p:cNvSpPr>
          <p:nvPr>
            <p:ph idx="1"/>
          </p:nvPr>
        </p:nvSpPr>
        <p:spPr>
          <a:xfrm>
            <a:off x="449264" y="1523365"/>
            <a:ext cx="8239124" cy="4666297"/>
          </a:xfrm>
          <a:prstGeom prst="rect">
            <a:avLst/>
          </a:prstGeom>
        </p:spPr>
        <p:txBody>
          <a:bodyPr>
            <a:normAutofit/>
          </a:bodyPr>
          <a:lstStyle>
            <a:lvl1pPr marL="201168" indent="-201168">
              <a:spcBef>
                <a:spcPts val="900"/>
              </a:spcBef>
              <a:buClr>
                <a:schemeClr val="tx2"/>
              </a:buClr>
              <a:buSzPct val="110000"/>
              <a:buFont typeface="Helvetica" panose="020B0604020202020204" pitchFamily="34" charset="0"/>
              <a:buChar char="&gt;"/>
              <a:defRPr sz="1400">
                <a:solidFill>
                  <a:schemeClr val="tx1"/>
                </a:solidFill>
                <a:latin typeface="+mn-lt"/>
              </a:defRPr>
            </a:lvl1pPr>
            <a:lvl2pPr marL="571500" indent="-228600">
              <a:spcBef>
                <a:spcPts val="300"/>
              </a:spcBef>
              <a:buClr>
                <a:schemeClr val="tx2"/>
              </a:buClr>
              <a:buFont typeface="Arial" pitchFamily="34" charset="0"/>
              <a:buChar char="–"/>
              <a:defRPr sz="1400">
                <a:solidFill>
                  <a:schemeClr val="tx1"/>
                </a:solidFill>
                <a:latin typeface="+mn-lt"/>
              </a:defRPr>
            </a:lvl2pPr>
            <a:lvl3pPr marL="857250" indent="-171450">
              <a:spcBef>
                <a:spcPts val="300"/>
              </a:spcBef>
              <a:buClr>
                <a:schemeClr val="tx2"/>
              </a:buClr>
              <a:buFont typeface="Arial" pitchFamily="34" charset="0"/>
              <a:buChar char="•"/>
              <a:defRPr sz="1400">
                <a:solidFill>
                  <a:schemeClr val="tx1"/>
                </a:solidFill>
                <a:latin typeface="+mn-lt"/>
              </a:defRPr>
            </a:lvl3pPr>
            <a:lvl4pPr marL="1200150" indent="-171450">
              <a:spcBef>
                <a:spcPts val="300"/>
              </a:spcBef>
              <a:buClr>
                <a:schemeClr val="tx2"/>
              </a:buClr>
              <a:buFont typeface="Arial" pitchFamily="34" charset="0"/>
              <a:buChar char="­"/>
              <a:defRPr sz="1400">
                <a:solidFill>
                  <a:schemeClr val="tx1"/>
                </a:solidFill>
                <a:latin typeface="+mn-lt"/>
              </a:defRPr>
            </a:lvl4pPr>
            <a:lvl5pPr marL="1543050" indent="-171450">
              <a:spcBef>
                <a:spcPts val="300"/>
              </a:spcBef>
              <a:buClr>
                <a:schemeClr val="tx2"/>
              </a:buClr>
              <a:buFont typeface="Arial" pitchFamily="34" charset="0"/>
              <a:buChar char="»"/>
              <a:defRPr sz="1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hasCustomPrompt="1"/>
          </p:nvPr>
        </p:nvSpPr>
        <p:spPr>
          <a:xfrm>
            <a:off x="449264" y="1188085"/>
            <a:ext cx="8229601" cy="270510"/>
          </a:xfrm>
          <a:prstGeom prst="rect">
            <a:avLst/>
          </a:prstGeom>
        </p:spPr>
        <p:txBody>
          <a:bodyPr tIns="0" bIns="0">
            <a:noAutofit/>
          </a:bodyPr>
          <a:lstStyle>
            <a:lvl1pPr marL="0" indent="0">
              <a:buNone/>
              <a:defRPr sz="1500">
                <a:solidFill>
                  <a:schemeClr val="accent2"/>
                </a:solidFill>
                <a:latin typeface="+mj-lt"/>
              </a:defRPr>
            </a:lvl1pPr>
          </a:lstStyle>
          <a:p>
            <a:pPr lvl="0"/>
            <a:r>
              <a:rPr lang="en-US" dirty="0"/>
              <a:t>Subhead</a:t>
            </a:r>
          </a:p>
        </p:txBody>
      </p:sp>
      <p:sp>
        <p:nvSpPr>
          <p:cNvPr id="16" name="Slide Number Placeholder 11"/>
          <p:cNvSpPr>
            <a:spLocks noGrp="1"/>
          </p:cNvSpPr>
          <p:nvPr>
            <p:ph type="sldNum" sz="quarter" idx="4"/>
          </p:nvPr>
        </p:nvSpPr>
        <p:spPr>
          <a:xfrm>
            <a:off x="8024326" y="6602546"/>
            <a:ext cx="662473" cy="164840"/>
          </a:xfrm>
          <a:prstGeom prst="rect">
            <a:avLst/>
          </a:prstGeom>
        </p:spPr>
        <p:txBody>
          <a:bodyPr vert="horz" lIns="0" tIns="0" rIns="0" bIns="0" rtlCol="0" anchor="ctr"/>
          <a:lstStyle>
            <a:lvl1pPr algn="r">
              <a:defRPr sz="800">
                <a:solidFill>
                  <a:schemeClr val="accent5"/>
                </a:solidFill>
              </a:defRPr>
            </a:lvl1pPr>
          </a:lstStyle>
          <a:p>
            <a:fld id="{F8D15910-2283-41D7-9BD8-68E9282E8702}" type="slidenum">
              <a:rPr lang="en-US" smtClean="0">
                <a:solidFill>
                  <a:srgbClr val="556168"/>
                </a:solidFill>
              </a:rPr>
              <a:pPr/>
              <a:t>‹#›</a:t>
            </a:fld>
            <a:endParaRPr lang="en-US" dirty="0">
              <a:solidFill>
                <a:srgbClr val="556168"/>
              </a:solidFill>
            </a:endParaRPr>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1600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456428" y="6638378"/>
            <a:ext cx="1298448" cy="86475"/>
          </a:xfrm>
          <a:prstGeom prst="rect">
            <a:avLst/>
          </a:prstGeom>
        </p:spPr>
      </p:pic>
      <p:sp>
        <p:nvSpPr>
          <p:cNvPr id="17" name="TextBox 16"/>
          <p:cNvSpPr txBox="1"/>
          <p:nvPr userDrawn="1"/>
        </p:nvSpPr>
        <p:spPr>
          <a:xfrm>
            <a:off x="7567124" y="6622022"/>
            <a:ext cx="753411" cy="123111"/>
          </a:xfrm>
          <a:prstGeom prst="rect">
            <a:avLst/>
          </a:prstGeom>
          <a:noFill/>
        </p:spPr>
        <p:txBody>
          <a:bodyPr wrap="none" lIns="0" tIns="0" rIns="0" bIns="0" rtlCol="0">
            <a:spAutoFit/>
          </a:bodyPr>
          <a:lstStyle/>
          <a:p>
            <a:r>
              <a:rPr lang="en-US" sz="800" dirty="0">
                <a:solidFill>
                  <a:schemeClr val="accent5"/>
                </a:solidFill>
              </a:rPr>
              <a:t>CONFIDENTIAL</a:t>
            </a:r>
          </a:p>
        </p:txBody>
      </p:sp>
      <p:pic>
        <p:nvPicPr>
          <p:cNvPr id="3" name="Picture 10" descr="HarbourVest Logo_655-187pc_RGB"/>
          <p:cNvPicPr>
            <a:picLocks noChangeArrowheads="1"/>
          </p:cNvPicPr>
          <p:nvPr userDrawn="1"/>
        </p:nvPicPr>
        <p:blipFill>
          <a:blip r:embed="rId9" cstate="print">
            <a:extLst>
              <a:ext uri="{28A0092B-C50C-407E-A947-70E740481C1C}">
                <a14:useLocalDpi xmlns:a14="http://schemas.microsoft.com/office/drawing/2010/main" val="0"/>
              </a:ext>
            </a:extLst>
          </a:blip>
          <a:srcRect t="-14354" r="-2521"/>
          <a:stretch>
            <a:fillRect/>
          </a:stretch>
        </p:blipFill>
        <p:spPr bwMode="auto">
          <a:xfrm>
            <a:off x="7207250" y="366713"/>
            <a:ext cx="151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457200" y="815975"/>
            <a:ext cx="82296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49264" y="104969"/>
            <a:ext cx="6484936" cy="714181"/>
          </a:xfrm>
          <a:prstGeom prst="rect">
            <a:avLst/>
          </a:prstGeom>
        </p:spPr>
        <p:txBody>
          <a:bodyPr vert="horz" lIns="0" tIns="45720" rIns="0" bIns="45720" rtlCol="0" anchor="b" anchorCtr="0">
            <a:normAutofit/>
          </a:bodyPr>
          <a:lstStyle/>
          <a:p>
            <a:r>
              <a:rPr lang="en-US" dirty="0"/>
              <a:t>Main Title</a:t>
            </a:r>
          </a:p>
        </p:txBody>
      </p:sp>
      <p:cxnSp>
        <p:nvCxnSpPr>
          <p:cNvPr id="6" name="Straight Connector 5"/>
          <p:cNvCxnSpPr/>
          <p:nvPr userDrawn="1"/>
        </p:nvCxnSpPr>
        <p:spPr>
          <a:xfrm>
            <a:off x="457200" y="6559550"/>
            <a:ext cx="82296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idx="1"/>
          </p:nvPr>
        </p:nvSpPr>
        <p:spPr>
          <a:xfrm>
            <a:off x="449264" y="1523999"/>
            <a:ext cx="8229600" cy="466566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4"/>
          </p:nvPr>
        </p:nvSpPr>
        <p:spPr>
          <a:xfrm>
            <a:off x="8024326" y="6602546"/>
            <a:ext cx="662473" cy="164840"/>
          </a:xfrm>
          <a:prstGeom prst="rect">
            <a:avLst/>
          </a:prstGeom>
        </p:spPr>
        <p:txBody>
          <a:bodyPr vert="horz" lIns="0" tIns="0" rIns="0" bIns="0" rtlCol="0" anchor="ctr"/>
          <a:lstStyle>
            <a:lvl1pPr algn="r">
              <a:defRPr sz="800">
                <a:solidFill>
                  <a:schemeClr val="accent5"/>
                </a:solidFill>
              </a:defRPr>
            </a:lvl1pPr>
          </a:lstStyle>
          <a:p>
            <a:fld id="{F8D15910-2283-41D7-9BD8-68E9282E8702}" type="slidenum">
              <a:rPr lang="en-US" smtClean="0"/>
              <a:pPr/>
              <a:t>‹#›</a:t>
            </a:fld>
            <a:endParaRPr lang="en-US" dirty="0"/>
          </a:p>
        </p:txBody>
      </p:sp>
      <p:sp>
        <p:nvSpPr>
          <p:cNvPr id="11" name="Rectangle 10">
            <a:extLst>
              <a:ext uri="{FF2B5EF4-FFF2-40B4-BE49-F238E27FC236}">
                <a16:creationId xmlns:a16="http://schemas.microsoft.com/office/drawing/2014/main" id="{995E755F-B449-4367-9057-244B6FEFF503}"/>
              </a:ext>
            </a:extLst>
          </p:cNvPr>
          <p:cNvSpPr/>
          <p:nvPr userDrawn="1"/>
        </p:nvSpPr>
        <p:spPr>
          <a:xfrm>
            <a:off x="360045" y="102233"/>
            <a:ext cx="7344032" cy="230832"/>
          </a:xfrm>
          <a:prstGeom prst="rect">
            <a:avLst/>
          </a:prstGeom>
        </p:spPr>
        <p:txBody>
          <a:bodyPr wrap="square">
            <a:spAutoFit/>
          </a:bodyPr>
          <a:lstStyle/>
          <a:p>
            <a:r>
              <a:rPr lang="en-US" sz="900" b="1">
                <a:solidFill>
                  <a:schemeClr val="accent5"/>
                </a:solidFill>
              </a:rPr>
              <a:t> </a:t>
            </a:r>
            <a:endParaRPr lang="en-US" sz="900" b="1" dirty="0">
              <a:solidFill>
                <a:schemeClr val="accent5"/>
              </a:solidFill>
            </a:endParaRPr>
          </a:p>
        </p:txBody>
      </p:sp>
    </p:spTree>
    <p:extLst>
      <p:ext uri="{BB962C8B-B14F-4D97-AF65-F5344CB8AC3E}">
        <p14:creationId xmlns:p14="http://schemas.microsoft.com/office/powerpoint/2010/main" val="3502224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p14:dur="100">
        <p:cut/>
      </p:transition>
    </mc:Choice>
    <mc:Fallback xmlns="" xmlns:a16="http://schemas.microsoft.com/office/drawing/2014/main" xmlns:a14="http://schemas.microsoft.com/office/drawing/2010/main">
      <p:transition>
        <p:cut/>
      </p:transition>
    </mc:Fallback>
  </mc:AlternateContent>
  <p:hf sldNum="0" hdr="0" ftr="0" dt="0"/>
  <p:txStyles>
    <p:titleStyle>
      <a:lvl1pPr algn="l" defTabSz="914400" rtl="0" eaLnBrk="1" latinLnBrk="0" hangingPunct="1">
        <a:lnSpc>
          <a:spcPct val="95000"/>
        </a:lnSpc>
        <a:spcBef>
          <a:spcPct val="0"/>
        </a:spcBef>
        <a:buNone/>
        <a:defRPr sz="2000" kern="1200">
          <a:solidFill>
            <a:schemeClr val="tx2"/>
          </a:solidFill>
          <a:latin typeface="+mj-lt"/>
          <a:ea typeface="+mj-ea"/>
          <a:cs typeface="+mj-cs"/>
        </a:defRPr>
      </a:lvl1pPr>
    </p:titleStyle>
    <p:bodyStyle>
      <a:lvl1pPr marL="200025" indent="-200025" algn="l" defTabSz="914400" rtl="0" eaLnBrk="1" latinLnBrk="0" hangingPunct="1">
        <a:spcBef>
          <a:spcPct val="20000"/>
        </a:spcBef>
        <a:buClr>
          <a:schemeClr val="tx2"/>
        </a:buClr>
        <a:buSzPct val="110000"/>
        <a:buFont typeface="Helvetica" panose="020B0604020202020204" pitchFamily="34" charset="0"/>
        <a:buChar char="&gt;"/>
        <a:defRPr lang="en-US" sz="1400" kern="1200" smtClean="0">
          <a:solidFill>
            <a:schemeClr val="tx1"/>
          </a:solidFill>
          <a:latin typeface="+mn-lt"/>
          <a:ea typeface="+mn-ea"/>
          <a:cs typeface="+mn-cs"/>
        </a:defRPr>
      </a:lvl1pPr>
      <a:lvl2pPr marL="569913" indent="-225425" algn="l" defTabSz="914400" rtl="0" eaLnBrk="1" latinLnBrk="0" hangingPunct="1">
        <a:spcBef>
          <a:spcPts val="300"/>
        </a:spcBef>
        <a:buClr>
          <a:schemeClr val="tx2"/>
        </a:buClr>
        <a:buFont typeface="Arial" pitchFamily="34" charset="0"/>
        <a:buChar char="–"/>
        <a:defRPr lang="en-US" sz="1400" kern="1200" smtClean="0">
          <a:solidFill>
            <a:schemeClr val="tx1"/>
          </a:solidFill>
          <a:latin typeface="+mn-lt"/>
          <a:ea typeface="+mn-ea"/>
          <a:cs typeface="+mn-cs"/>
        </a:defRPr>
      </a:lvl2pPr>
      <a:lvl3pPr marL="858838" indent="-168275" algn="l" defTabSz="914400" rtl="0" eaLnBrk="1" latinLnBrk="0" hangingPunct="1">
        <a:spcBef>
          <a:spcPts val="300"/>
        </a:spcBef>
        <a:buClr>
          <a:schemeClr val="tx2"/>
        </a:buClr>
        <a:buFont typeface="Arial" pitchFamily="34" charset="0"/>
        <a:buChar char="•"/>
        <a:defRPr lang="en-US" sz="1400" kern="1200" smtClean="0">
          <a:solidFill>
            <a:schemeClr val="tx1"/>
          </a:solidFill>
          <a:latin typeface="+mn-lt"/>
          <a:ea typeface="+mn-ea"/>
          <a:cs typeface="+mn-cs"/>
        </a:defRPr>
      </a:lvl3pPr>
      <a:lvl4pPr marL="1203325" indent="-176213" algn="l" defTabSz="914400" rtl="0" eaLnBrk="1" latinLnBrk="0" hangingPunct="1">
        <a:spcBef>
          <a:spcPts val="300"/>
        </a:spcBef>
        <a:buClr>
          <a:schemeClr val="tx2"/>
        </a:buClr>
        <a:buFont typeface="Arial" panose="020B0604020202020204" pitchFamily="34" charset="0"/>
        <a:buChar char="-"/>
        <a:defRPr lang="en-US" sz="1400" kern="1200" smtClean="0">
          <a:solidFill>
            <a:schemeClr val="tx1"/>
          </a:solidFill>
          <a:latin typeface="+mn-lt"/>
          <a:ea typeface="+mn-ea"/>
          <a:cs typeface="+mn-cs"/>
        </a:defRPr>
      </a:lvl4pPr>
      <a:lvl5pPr marL="1539875" indent="-168275" algn="l" defTabSz="914400" rtl="0" eaLnBrk="1" latinLnBrk="0" hangingPunct="1">
        <a:spcBef>
          <a:spcPts val="300"/>
        </a:spcBef>
        <a:buClr>
          <a:schemeClr val="tx2"/>
        </a:buClr>
        <a:buFont typeface="Arial" pitchFamily="34" charset="0"/>
        <a:buChar char="»"/>
        <a:defRPr lang="en-US" sz="14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6428" y="6638378"/>
            <a:ext cx="1298448" cy="86475"/>
          </a:xfrm>
          <a:prstGeom prst="rect">
            <a:avLst/>
          </a:prstGeom>
        </p:spPr>
      </p:pic>
      <p:sp>
        <p:nvSpPr>
          <p:cNvPr id="17" name="TextBox 16"/>
          <p:cNvSpPr txBox="1"/>
          <p:nvPr userDrawn="1"/>
        </p:nvSpPr>
        <p:spPr>
          <a:xfrm>
            <a:off x="7567124" y="6622022"/>
            <a:ext cx="753411" cy="123111"/>
          </a:xfrm>
          <a:prstGeom prst="rect">
            <a:avLst/>
          </a:prstGeom>
          <a:noFill/>
        </p:spPr>
        <p:txBody>
          <a:bodyPr wrap="none" lIns="0" tIns="0" rIns="0" bIns="0" rtlCol="0">
            <a:spAutoFit/>
          </a:bodyPr>
          <a:lstStyle/>
          <a:p>
            <a:r>
              <a:rPr lang="en-US" sz="800" dirty="0">
                <a:solidFill>
                  <a:schemeClr val="accent5"/>
                </a:solidFill>
              </a:rPr>
              <a:t>CONFIDENTIAL</a:t>
            </a:r>
          </a:p>
        </p:txBody>
      </p:sp>
      <p:pic>
        <p:nvPicPr>
          <p:cNvPr id="3" name="Picture 10" descr="HarbourVest Logo_655-187pc_RGB"/>
          <p:cNvPicPr>
            <a:picLocks noChangeArrowheads="1"/>
          </p:cNvPicPr>
          <p:nvPr userDrawn="1"/>
        </p:nvPicPr>
        <p:blipFill>
          <a:blip r:embed="rId4" cstate="print">
            <a:extLst>
              <a:ext uri="{28A0092B-C50C-407E-A947-70E740481C1C}">
                <a14:useLocalDpi xmlns:a14="http://schemas.microsoft.com/office/drawing/2010/main" val="0"/>
              </a:ext>
            </a:extLst>
          </a:blip>
          <a:srcRect t="-14354" r="-2521"/>
          <a:stretch>
            <a:fillRect/>
          </a:stretch>
        </p:blipFill>
        <p:spPr bwMode="auto">
          <a:xfrm>
            <a:off x="7207250" y="366713"/>
            <a:ext cx="151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457200" y="815975"/>
            <a:ext cx="82296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49264" y="104969"/>
            <a:ext cx="6484936" cy="714181"/>
          </a:xfrm>
          <a:prstGeom prst="rect">
            <a:avLst/>
          </a:prstGeom>
        </p:spPr>
        <p:txBody>
          <a:bodyPr vert="horz" lIns="0" tIns="45720" rIns="0" bIns="45720" rtlCol="0" anchor="b" anchorCtr="0">
            <a:normAutofit/>
          </a:bodyPr>
          <a:lstStyle/>
          <a:p>
            <a:r>
              <a:rPr lang="en-US" dirty="0"/>
              <a:t>Main Title</a:t>
            </a:r>
          </a:p>
        </p:txBody>
      </p:sp>
      <p:cxnSp>
        <p:nvCxnSpPr>
          <p:cNvPr id="6" name="Straight Connector 5"/>
          <p:cNvCxnSpPr/>
          <p:nvPr userDrawn="1"/>
        </p:nvCxnSpPr>
        <p:spPr>
          <a:xfrm>
            <a:off x="457200" y="6559550"/>
            <a:ext cx="82296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idx="1"/>
          </p:nvPr>
        </p:nvSpPr>
        <p:spPr>
          <a:xfrm>
            <a:off x="449264" y="1523999"/>
            <a:ext cx="8229600" cy="466566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4"/>
          </p:nvPr>
        </p:nvSpPr>
        <p:spPr>
          <a:xfrm>
            <a:off x="8024326" y="6602546"/>
            <a:ext cx="662473" cy="164840"/>
          </a:xfrm>
          <a:prstGeom prst="rect">
            <a:avLst/>
          </a:prstGeom>
        </p:spPr>
        <p:txBody>
          <a:bodyPr vert="horz" lIns="0" tIns="0" rIns="0" bIns="0" rtlCol="0" anchor="ctr"/>
          <a:lstStyle>
            <a:lvl1pPr algn="r">
              <a:defRPr sz="800">
                <a:solidFill>
                  <a:schemeClr val="accent5"/>
                </a:solidFill>
              </a:defRPr>
            </a:lvl1pPr>
          </a:lstStyle>
          <a:p>
            <a:fld id="{F8D15910-2283-41D7-9BD8-68E9282E8702}" type="slidenum">
              <a:rPr lang="en-US" smtClean="0"/>
              <a:pPr/>
              <a:t>‹#›</a:t>
            </a:fld>
            <a:endParaRPr lang="en-US" dirty="0"/>
          </a:p>
        </p:txBody>
      </p:sp>
      <p:sp>
        <p:nvSpPr>
          <p:cNvPr id="13" name="Rectangle 12">
            <a:extLst>
              <a:ext uri="{FF2B5EF4-FFF2-40B4-BE49-F238E27FC236}">
                <a16:creationId xmlns:a16="http://schemas.microsoft.com/office/drawing/2014/main" id="{D73407C5-AA1C-4E47-A8BB-5FD5BF8B7D04}"/>
              </a:ext>
            </a:extLst>
          </p:cNvPr>
          <p:cNvSpPr/>
          <p:nvPr userDrawn="1"/>
        </p:nvSpPr>
        <p:spPr>
          <a:xfrm>
            <a:off x="360045" y="102233"/>
            <a:ext cx="7344032" cy="230832"/>
          </a:xfrm>
          <a:prstGeom prst="rect">
            <a:avLst/>
          </a:prstGeom>
        </p:spPr>
        <p:txBody>
          <a:bodyPr wrap="square">
            <a:spAutoFit/>
          </a:bodyPr>
          <a:lstStyle/>
          <a:p>
            <a:r>
              <a:rPr lang="en-US" sz="900" b="1">
                <a:solidFill>
                  <a:schemeClr val="accent5"/>
                </a:solidFill>
              </a:rPr>
              <a:t> </a:t>
            </a:r>
            <a:endParaRPr lang="en-US" sz="900" b="1" dirty="0">
              <a:solidFill>
                <a:schemeClr val="accent5"/>
              </a:solidFill>
            </a:endParaRPr>
          </a:p>
        </p:txBody>
      </p:sp>
    </p:spTree>
    <p:extLst>
      <p:ext uri="{BB962C8B-B14F-4D97-AF65-F5344CB8AC3E}">
        <p14:creationId xmlns:p14="http://schemas.microsoft.com/office/powerpoint/2010/main" val="1706904080"/>
      </p:ext>
    </p:extLst>
  </p:cSld>
  <p:clrMap bg1="lt1" tx1="dk1" bg2="lt2" tx2="dk2" accent1="accent1" accent2="accent2" accent3="accent3" accent4="accent4" accent5="accent5" accent6="accent6" hlink="hlink" folHlink="folHlink"/>
  <p:sldLayoutIdLst>
    <p:sldLayoutId id="2147483656" r:id="rId1"/>
  </p:sldLayoutIdLst>
  <mc:AlternateContent xmlns:mc="http://schemas.openxmlformats.org/markup-compatibility/2006" xmlns:p14="http://schemas.microsoft.com/office/powerpoint/2010/main">
    <mc:Choice Requires="p14">
      <p:transition p14:dur="100">
        <p:cut/>
      </p:transition>
    </mc:Choice>
    <mc:Fallback xmlns="" xmlns:a16="http://schemas.microsoft.com/office/drawing/2014/main" xmlns:a14="http://schemas.microsoft.com/office/drawing/2010/main">
      <p:transition>
        <p:cut/>
      </p:transition>
    </mc:Fallback>
  </mc:AlternateContent>
  <p:hf sldNum="0" hdr="0" ftr="0" dt="0"/>
  <p:txStyles>
    <p:titleStyle>
      <a:lvl1pPr algn="l" defTabSz="914400" rtl="0" eaLnBrk="1" latinLnBrk="0" hangingPunct="1">
        <a:lnSpc>
          <a:spcPct val="95000"/>
        </a:lnSpc>
        <a:spcBef>
          <a:spcPct val="0"/>
        </a:spcBef>
        <a:buNone/>
        <a:defRPr sz="2000" kern="1200">
          <a:solidFill>
            <a:schemeClr val="tx2"/>
          </a:solidFill>
          <a:latin typeface="+mj-lt"/>
          <a:ea typeface="+mj-ea"/>
          <a:cs typeface="+mj-cs"/>
        </a:defRPr>
      </a:lvl1pPr>
    </p:titleStyle>
    <p:bodyStyle>
      <a:lvl1pPr marL="200025" indent="-200025" algn="l" defTabSz="914400" rtl="0" eaLnBrk="1" latinLnBrk="0" hangingPunct="1">
        <a:spcBef>
          <a:spcPct val="20000"/>
        </a:spcBef>
        <a:buClr>
          <a:schemeClr val="tx2"/>
        </a:buClr>
        <a:buSzPct val="110000"/>
        <a:buFont typeface="Helvetica" panose="020B0604020202020204" pitchFamily="34" charset="0"/>
        <a:buChar char="&gt;"/>
        <a:defRPr lang="en-US" sz="1400" kern="1200" smtClean="0">
          <a:solidFill>
            <a:schemeClr val="tx1"/>
          </a:solidFill>
          <a:latin typeface="+mn-lt"/>
          <a:ea typeface="+mn-ea"/>
          <a:cs typeface="+mn-cs"/>
        </a:defRPr>
      </a:lvl1pPr>
      <a:lvl2pPr marL="569913" indent="-225425" algn="l" defTabSz="914400" rtl="0" eaLnBrk="1" latinLnBrk="0" hangingPunct="1">
        <a:spcBef>
          <a:spcPts val="300"/>
        </a:spcBef>
        <a:buClr>
          <a:schemeClr val="tx2"/>
        </a:buClr>
        <a:buFont typeface="Arial" pitchFamily="34" charset="0"/>
        <a:buChar char="–"/>
        <a:defRPr lang="en-US" sz="1400" kern="1200" smtClean="0">
          <a:solidFill>
            <a:schemeClr val="tx1"/>
          </a:solidFill>
          <a:latin typeface="+mn-lt"/>
          <a:ea typeface="+mn-ea"/>
          <a:cs typeface="+mn-cs"/>
        </a:defRPr>
      </a:lvl2pPr>
      <a:lvl3pPr marL="858838" indent="-168275" algn="l" defTabSz="914400" rtl="0" eaLnBrk="1" latinLnBrk="0" hangingPunct="1">
        <a:spcBef>
          <a:spcPts val="300"/>
        </a:spcBef>
        <a:buClr>
          <a:schemeClr val="tx2"/>
        </a:buClr>
        <a:buFont typeface="Arial" pitchFamily="34" charset="0"/>
        <a:buChar char="•"/>
        <a:defRPr lang="en-US" sz="1400" kern="1200" smtClean="0">
          <a:solidFill>
            <a:schemeClr val="tx1"/>
          </a:solidFill>
          <a:latin typeface="+mn-lt"/>
          <a:ea typeface="+mn-ea"/>
          <a:cs typeface="+mn-cs"/>
        </a:defRPr>
      </a:lvl3pPr>
      <a:lvl4pPr marL="1203325" indent="-176213" algn="l" defTabSz="914400" rtl="0" eaLnBrk="1" latinLnBrk="0" hangingPunct="1">
        <a:spcBef>
          <a:spcPts val="300"/>
        </a:spcBef>
        <a:buClr>
          <a:schemeClr val="tx2"/>
        </a:buClr>
        <a:buFont typeface="Arial" panose="020B0604020202020204" pitchFamily="34" charset="0"/>
        <a:buChar char="-"/>
        <a:defRPr lang="en-US" sz="1400" kern="1200" smtClean="0">
          <a:solidFill>
            <a:schemeClr val="tx1"/>
          </a:solidFill>
          <a:latin typeface="+mn-lt"/>
          <a:ea typeface="+mn-ea"/>
          <a:cs typeface="+mn-cs"/>
        </a:defRPr>
      </a:lvl4pPr>
      <a:lvl5pPr marL="1539875" indent="-168275" algn="l" defTabSz="914400" rtl="0" eaLnBrk="1" latinLnBrk="0" hangingPunct="1">
        <a:spcBef>
          <a:spcPts val="300"/>
        </a:spcBef>
        <a:buClr>
          <a:schemeClr val="tx2"/>
        </a:buClr>
        <a:buFont typeface="Arial" pitchFamily="34" charset="0"/>
        <a:buChar char="»"/>
        <a:defRPr lang="en-US" sz="14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56428" y="6638378"/>
            <a:ext cx="1298448" cy="86475"/>
          </a:xfrm>
          <a:prstGeom prst="rect">
            <a:avLst/>
          </a:prstGeom>
        </p:spPr>
      </p:pic>
      <p:sp>
        <p:nvSpPr>
          <p:cNvPr id="17" name="TextBox 16"/>
          <p:cNvSpPr txBox="1"/>
          <p:nvPr userDrawn="1"/>
        </p:nvSpPr>
        <p:spPr>
          <a:xfrm>
            <a:off x="7567124" y="6622022"/>
            <a:ext cx="753411" cy="123111"/>
          </a:xfrm>
          <a:prstGeom prst="rect">
            <a:avLst/>
          </a:prstGeom>
          <a:noFill/>
        </p:spPr>
        <p:txBody>
          <a:bodyPr wrap="none" lIns="0" tIns="0" rIns="0" bIns="0" rtlCol="0">
            <a:spAutoFit/>
          </a:bodyPr>
          <a:lstStyle/>
          <a:p>
            <a:r>
              <a:rPr lang="en-US" sz="800" dirty="0">
                <a:solidFill>
                  <a:srgbClr val="556168"/>
                </a:solidFill>
              </a:rPr>
              <a:t>CONFIDENTIAL</a:t>
            </a:r>
          </a:p>
        </p:txBody>
      </p:sp>
      <p:pic>
        <p:nvPicPr>
          <p:cNvPr id="3" name="Picture 10" descr="HarbourVest Logo_655-187pc_RGB"/>
          <p:cNvPicPr>
            <a:picLocks noChangeArrowheads="1"/>
          </p:cNvPicPr>
          <p:nvPr userDrawn="1"/>
        </p:nvPicPr>
        <p:blipFill>
          <a:blip r:embed="rId7" cstate="print">
            <a:extLst>
              <a:ext uri="{28A0092B-C50C-407E-A947-70E740481C1C}">
                <a14:useLocalDpi xmlns:a14="http://schemas.microsoft.com/office/drawing/2010/main" val="0"/>
              </a:ext>
            </a:extLst>
          </a:blip>
          <a:srcRect t="-14354" r="-2521"/>
          <a:stretch>
            <a:fillRect/>
          </a:stretch>
        </p:blipFill>
        <p:spPr bwMode="auto">
          <a:xfrm>
            <a:off x="7207250" y="366713"/>
            <a:ext cx="151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457200" y="815975"/>
            <a:ext cx="82296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49264" y="104969"/>
            <a:ext cx="6484936" cy="714181"/>
          </a:xfrm>
          <a:prstGeom prst="rect">
            <a:avLst/>
          </a:prstGeom>
        </p:spPr>
        <p:txBody>
          <a:bodyPr vert="horz" lIns="0" tIns="45720" rIns="0" bIns="45720" rtlCol="0" anchor="b" anchorCtr="0">
            <a:normAutofit/>
          </a:bodyPr>
          <a:lstStyle/>
          <a:p>
            <a:r>
              <a:rPr lang="en-US" dirty="0"/>
              <a:t>Main Title</a:t>
            </a:r>
          </a:p>
        </p:txBody>
      </p:sp>
      <p:cxnSp>
        <p:nvCxnSpPr>
          <p:cNvPr id="6" name="Straight Connector 5"/>
          <p:cNvCxnSpPr/>
          <p:nvPr userDrawn="1"/>
        </p:nvCxnSpPr>
        <p:spPr>
          <a:xfrm>
            <a:off x="457200" y="6559550"/>
            <a:ext cx="82296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idx="1"/>
          </p:nvPr>
        </p:nvSpPr>
        <p:spPr>
          <a:xfrm>
            <a:off x="449264" y="1523999"/>
            <a:ext cx="8229600" cy="466566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4"/>
          </p:nvPr>
        </p:nvSpPr>
        <p:spPr>
          <a:xfrm>
            <a:off x="8024326" y="6602546"/>
            <a:ext cx="662473" cy="164840"/>
          </a:xfrm>
          <a:prstGeom prst="rect">
            <a:avLst/>
          </a:prstGeom>
        </p:spPr>
        <p:txBody>
          <a:bodyPr vert="horz" lIns="0" tIns="0" rIns="0" bIns="0" rtlCol="0" anchor="ctr"/>
          <a:lstStyle>
            <a:lvl1pPr algn="r">
              <a:defRPr sz="800">
                <a:solidFill>
                  <a:schemeClr val="accent5"/>
                </a:solidFill>
              </a:defRPr>
            </a:lvl1pPr>
          </a:lstStyle>
          <a:p>
            <a:fld id="{F8D15910-2283-41D7-9BD8-68E9282E8702}" type="slidenum">
              <a:rPr lang="en-US" smtClean="0">
                <a:solidFill>
                  <a:srgbClr val="556168"/>
                </a:solidFill>
              </a:rPr>
              <a:pPr/>
              <a:t>‹#›</a:t>
            </a:fld>
            <a:endParaRPr lang="en-US" dirty="0">
              <a:solidFill>
                <a:srgbClr val="556168"/>
              </a:solidFill>
            </a:endParaRPr>
          </a:p>
        </p:txBody>
      </p:sp>
      <p:sp>
        <p:nvSpPr>
          <p:cNvPr id="11" name="Rectangle 10">
            <a:extLst>
              <a:ext uri="{FF2B5EF4-FFF2-40B4-BE49-F238E27FC236}">
                <a16:creationId xmlns:a16="http://schemas.microsoft.com/office/drawing/2014/main" id="{CD66C12A-5260-4973-98DB-9D9C5E6B8D2B}"/>
              </a:ext>
            </a:extLst>
          </p:cNvPr>
          <p:cNvSpPr/>
          <p:nvPr userDrawn="1"/>
        </p:nvSpPr>
        <p:spPr>
          <a:xfrm>
            <a:off x="360045" y="0"/>
            <a:ext cx="7344032" cy="230832"/>
          </a:xfrm>
          <a:prstGeom prst="rect">
            <a:avLst/>
          </a:prstGeom>
        </p:spPr>
        <p:txBody>
          <a:bodyPr wrap="square">
            <a:spAutoFit/>
          </a:bodyPr>
          <a:lstStyle/>
          <a:p>
            <a:r>
              <a:rPr lang="en-US" sz="900" b="1">
                <a:solidFill>
                  <a:schemeClr val="accent5"/>
                </a:solidFill>
              </a:rPr>
              <a:t> </a:t>
            </a:r>
            <a:endParaRPr lang="en-US" sz="900" b="1" dirty="0">
              <a:solidFill>
                <a:schemeClr val="accent5"/>
              </a:solidFill>
            </a:endParaRPr>
          </a:p>
        </p:txBody>
      </p:sp>
    </p:spTree>
    <p:extLst>
      <p:ext uri="{BB962C8B-B14F-4D97-AF65-F5344CB8AC3E}">
        <p14:creationId xmlns:p14="http://schemas.microsoft.com/office/powerpoint/2010/main" val="229350969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mc:AlternateContent xmlns:mc="http://schemas.openxmlformats.org/markup-compatibility/2006" xmlns:p14="http://schemas.microsoft.com/office/powerpoint/2010/main">
    <mc:Choice Requires="p14">
      <p:transition p14:dur="100">
        <p:cut/>
      </p:transition>
    </mc:Choice>
    <mc:Fallback xmlns="" xmlns:a14="http://schemas.microsoft.com/office/drawing/2010/main" xmlns:a16="http://schemas.microsoft.com/office/drawing/2014/main">
      <p:transition>
        <p:cut/>
      </p:transition>
    </mc:Fallback>
  </mc:AlternateContent>
  <p:hf hdr="0" ftr="0" dt="0"/>
  <p:txStyles>
    <p:titleStyle>
      <a:lvl1pPr algn="l" defTabSz="914400" rtl="0" eaLnBrk="1" latinLnBrk="0" hangingPunct="1">
        <a:lnSpc>
          <a:spcPct val="95000"/>
        </a:lnSpc>
        <a:spcBef>
          <a:spcPct val="0"/>
        </a:spcBef>
        <a:buNone/>
        <a:defRPr sz="2000" kern="1200">
          <a:solidFill>
            <a:schemeClr val="tx2"/>
          </a:solidFill>
          <a:latin typeface="+mj-lt"/>
          <a:ea typeface="+mj-ea"/>
          <a:cs typeface="+mj-cs"/>
        </a:defRPr>
      </a:lvl1pPr>
    </p:titleStyle>
    <p:bodyStyle>
      <a:lvl1pPr marL="200025" indent="-200025" algn="l" defTabSz="914400" rtl="0" eaLnBrk="1" latinLnBrk="0" hangingPunct="1">
        <a:spcBef>
          <a:spcPct val="20000"/>
        </a:spcBef>
        <a:buClr>
          <a:schemeClr val="tx2"/>
        </a:buClr>
        <a:buSzPct val="110000"/>
        <a:buFont typeface="Helvetica" panose="020B0604020202020204" pitchFamily="34" charset="0"/>
        <a:buChar char="&gt;"/>
        <a:defRPr lang="en-US" sz="1400" kern="1200" smtClean="0">
          <a:solidFill>
            <a:schemeClr val="tx1"/>
          </a:solidFill>
          <a:latin typeface="+mn-lt"/>
          <a:ea typeface="+mn-ea"/>
          <a:cs typeface="+mn-cs"/>
        </a:defRPr>
      </a:lvl1pPr>
      <a:lvl2pPr marL="569913" indent="-225425" algn="l" defTabSz="914400" rtl="0" eaLnBrk="1" latinLnBrk="0" hangingPunct="1">
        <a:spcBef>
          <a:spcPts val="300"/>
        </a:spcBef>
        <a:buClr>
          <a:schemeClr val="tx2"/>
        </a:buClr>
        <a:buFont typeface="Arial" pitchFamily="34" charset="0"/>
        <a:buChar char="–"/>
        <a:defRPr lang="en-US" sz="1400" kern="1200" smtClean="0">
          <a:solidFill>
            <a:schemeClr val="tx1"/>
          </a:solidFill>
          <a:latin typeface="+mn-lt"/>
          <a:ea typeface="+mn-ea"/>
          <a:cs typeface="+mn-cs"/>
        </a:defRPr>
      </a:lvl2pPr>
      <a:lvl3pPr marL="858838" indent="-168275" algn="l" defTabSz="914400" rtl="0" eaLnBrk="1" latinLnBrk="0" hangingPunct="1">
        <a:spcBef>
          <a:spcPts val="300"/>
        </a:spcBef>
        <a:buClr>
          <a:schemeClr val="tx2"/>
        </a:buClr>
        <a:buFont typeface="Arial" pitchFamily="34" charset="0"/>
        <a:buChar char="•"/>
        <a:defRPr lang="en-US" sz="1400" kern="1200" smtClean="0">
          <a:solidFill>
            <a:schemeClr val="tx1"/>
          </a:solidFill>
          <a:latin typeface="+mn-lt"/>
          <a:ea typeface="+mn-ea"/>
          <a:cs typeface="+mn-cs"/>
        </a:defRPr>
      </a:lvl3pPr>
      <a:lvl4pPr marL="1203325" indent="-176213" algn="l" defTabSz="914400" rtl="0" eaLnBrk="1" latinLnBrk="0" hangingPunct="1">
        <a:spcBef>
          <a:spcPts val="300"/>
        </a:spcBef>
        <a:buClr>
          <a:schemeClr val="tx2"/>
        </a:buClr>
        <a:buFont typeface="Arial" panose="020B0604020202020204" pitchFamily="34" charset="0"/>
        <a:buChar char="-"/>
        <a:defRPr lang="en-US" sz="1400" kern="1200" smtClean="0">
          <a:solidFill>
            <a:schemeClr val="tx1"/>
          </a:solidFill>
          <a:latin typeface="+mn-lt"/>
          <a:ea typeface="+mn-ea"/>
          <a:cs typeface="+mn-cs"/>
        </a:defRPr>
      </a:lvl4pPr>
      <a:lvl5pPr marL="1539875" indent="-168275" algn="l" defTabSz="914400" rtl="0" eaLnBrk="1" latinLnBrk="0" hangingPunct="1">
        <a:spcBef>
          <a:spcPts val="300"/>
        </a:spcBef>
        <a:buClr>
          <a:schemeClr val="tx2"/>
        </a:buClr>
        <a:buFont typeface="Arial" pitchFamily="34" charset="0"/>
        <a:buChar char="»"/>
        <a:defRPr lang="en-US" sz="14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42.bin"/><Relationship Id="rId13" Type="http://schemas.openxmlformats.org/officeDocument/2006/relationships/hyperlink" Target="http://www.endo.com/" TargetMode="External"/><Relationship Id="rId18" Type="http://schemas.openxmlformats.org/officeDocument/2006/relationships/image" Target="../media/image51.bin"/><Relationship Id="rId26" Type="http://schemas.openxmlformats.org/officeDocument/2006/relationships/image" Target="../media/image59.png"/><Relationship Id="rId3" Type="http://schemas.openxmlformats.org/officeDocument/2006/relationships/notesSlide" Target="../notesSlides/notesSlide10.xml"/><Relationship Id="rId21" Type="http://schemas.openxmlformats.org/officeDocument/2006/relationships/image" Target="../media/image54.bin"/><Relationship Id="rId7" Type="http://schemas.openxmlformats.org/officeDocument/2006/relationships/image" Target="../media/image41.bin"/><Relationship Id="rId12" Type="http://schemas.openxmlformats.org/officeDocument/2006/relationships/image" Target="../media/image46.bin"/><Relationship Id="rId17" Type="http://schemas.openxmlformats.org/officeDocument/2006/relationships/image" Target="../media/image50.bin"/><Relationship Id="rId25" Type="http://schemas.openxmlformats.org/officeDocument/2006/relationships/image" Target="../media/image58.png"/><Relationship Id="rId2" Type="http://schemas.openxmlformats.org/officeDocument/2006/relationships/slideLayout" Target="../slideLayouts/slideLayout10.xml"/><Relationship Id="rId16" Type="http://schemas.openxmlformats.org/officeDocument/2006/relationships/image" Target="../media/image49.bin"/><Relationship Id="rId20" Type="http://schemas.openxmlformats.org/officeDocument/2006/relationships/image" Target="../media/image53.bin"/><Relationship Id="rId29" Type="http://schemas.openxmlformats.org/officeDocument/2006/relationships/image" Target="../media/image62.png"/><Relationship Id="rId1" Type="http://schemas.openxmlformats.org/officeDocument/2006/relationships/tags" Target="../tags/tag7.xml"/><Relationship Id="rId6" Type="http://schemas.openxmlformats.org/officeDocument/2006/relationships/image" Target="../media/image40.bin"/><Relationship Id="rId11" Type="http://schemas.openxmlformats.org/officeDocument/2006/relationships/image" Target="../media/image45.bin"/><Relationship Id="rId24" Type="http://schemas.openxmlformats.org/officeDocument/2006/relationships/image" Target="../media/image57.png"/><Relationship Id="rId5" Type="http://schemas.openxmlformats.org/officeDocument/2006/relationships/image" Target="../media/image39.bin"/><Relationship Id="rId15" Type="http://schemas.openxmlformats.org/officeDocument/2006/relationships/image" Target="../media/image48.bin"/><Relationship Id="rId23" Type="http://schemas.openxmlformats.org/officeDocument/2006/relationships/image" Target="../media/image56.png"/><Relationship Id="rId28" Type="http://schemas.openxmlformats.org/officeDocument/2006/relationships/image" Target="../media/image61.jpeg"/><Relationship Id="rId10" Type="http://schemas.openxmlformats.org/officeDocument/2006/relationships/image" Target="../media/image44.bin"/><Relationship Id="rId19" Type="http://schemas.openxmlformats.org/officeDocument/2006/relationships/image" Target="../media/image52.bin"/><Relationship Id="rId4" Type="http://schemas.openxmlformats.org/officeDocument/2006/relationships/image" Target="../media/image38.bin"/><Relationship Id="rId9" Type="http://schemas.openxmlformats.org/officeDocument/2006/relationships/image" Target="../media/image43.bin"/><Relationship Id="rId14" Type="http://schemas.openxmlformats.org/officeDocument/2006/relationships/image" Target="../media/image47.bin"/><Relationship Id="rId22" Type="http://schemas.openxmlformats.org/officeDocument/2006/relationships/image" Target="../media/image55.bin"/><Relationship Id="rId27"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66.bin"/><Relationship Id="rId3" Type="http://schemas.openxmlformats.org/officeDocument/2006/relationships/notesSlide" Target="../notesSlides/notesSlide13.xml"/><Relationship Id="rId7" Type="http://schemas.openxmlformats.org/officeDocument/2006/relationships/image" Target="../media/image65.pn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4.bin"/><Relationship Id="rId5" Type="http://schemas.openxmlformats.org/officeDocument/2006/relationships/image" Target="../media/image63.png"/><Relationship Id="rId10" Type="http://schemas.openxmlformats.org/officeDocument/2006/relationships/image" Target="../media/image68.bin"/><Relationship Id="rId4" Type="http://schemas.openxmlformats.org/officeDocument/2006/relationships/chart" Target="../charts/chart9.xml"/><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0.jpg"/></Relationships>
</file>

<file path=ppt/slides/_rels/slide2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4.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8.bin"/><Relationship Id="rId13" Type="http://schemas.openxmlformats.org/officeDocument/2006/relationships/image" Target="../media/image13.bin"/><Relationship Id="rId18" Type="http://schemas.openxmlformats.org/officeDocument/2006/relationships/image" Target="../media/image17.bin"/><Relationship Id="rId26" Type="http://schemas.openxmlformats.org/officeDocument/2006/relationships/image" Target="../media/image25.png"/><Relationship Id="rId3" Type="http://schemas.openxmlformats.org/officeDocument/2006/relationships/notesSlide" Target="../notesSlides/notesSlide9.xml"/><Relationship Id="rId21" Type="http://schemas.openxmlformats.org/officeDocument/2006/relationships/image" Target="../media/image20.bin"/><Relationship Id="rId34" Type="http://schemas.openxmlformats.org/officeDocument/2006/relationships/image" Target="../media/image33.bin"/><Relationship Id="rId7" Type="http://schemas.openxmlformats.org/officeDocument/2006/relationships/image" Target="../media/image7.bin"/><Relationship Id="rId12" Type="http://schemas.openxmlformats.org/officeDocument/2006/relationships/image" Target="../media/image12.bin"/><Relationship Id="rId17" Type="http://schemas.openxmlformats.org/officeDocument/2006/relationships/image" Target="../media/image16.bin"/><Relationship Id="rId25" Type="http://schemas.openxmlformats.org/officeDocument/2006/relationships/image" Target="../media/image24.bin"/><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slideLayout" Target="../slideLayouts/slideLayout10.xml"/><Relationship Id="rId16" Type="http://schemas.openxmlformats.org/officeDocument/2006/relationships/image" Target="../media/image15.bin"/><Relationship Id="rId20" Type="http://schemas.openxmlformats.org/officeDocument/2006/relationships/image" Target="../media/image19.bin"/><Relationship Id="rId29" Type="http://schemas.openxmlformats.org/officeDocument/2006/relationships/image" Target="../media/image28.png"/><Relationship Id="rId1" Type="http://schemas.openxmlformats.org/officeDocument/2006/relationships/tags" Target="../tags/tag6.xml"/><Relationship Id="rId6" Type="http://schemas.openxmlformats.org/officeDocument/2006/relationships/image" Target="../media/image6.bin"/><Relationship Id="rId11" Type="http://schemas.openxmlformats.org/officeDocument/2006/relationships/image" Target="../media/image11.bin"/><Relationship Id="rId24" Type="http://schemas.openxmlformats.org/officeDocument/2006/relationships/image" Target="../media/image23.bin"/><Relationship Id="rId32" Type="http://schemas.openxmlformats.org/officeDocument/2006/relationships/image" Target="../media/image31.png"/><Relationship Id="rId37" Type="http://schemas.openxmlformats.org/officeDocument/2006/relationships/image" Target="../media/image36.png"/><Relationship Id="rId5" Type="http://schemas.openxmlformats.org/officeDocument/2006/relationships/image" Target="../media/image5.bin"/><Relationship Id="rId15" Type="http://schemas.openxmlformats.org/officeDocument/2006/relationships/hyperlink" Target="http://www.juniper.net/us/en/" TargetMode="External"/><Relationship Id="rId23" Type="http://schemas.openxmlformats.org/officeDocument/2006/relationships/image" Target="../media/image22.bin"/><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10.bin"/><Relationship Id="rId19" Type="http://schemas.openxmlformats.org/officeDocument/2006/relationships/image" Target="../media/image18.bin"/><Relationship Id="rId31" Type="http://schemas.openxmlformats.org/officeDocument/2006/relationships/image" Target="../media/image30.png"/><Relationship Id="rId4" Type="http://schemas.openxmlformats.org/officeDocument/2006/relationships/image" Target="../media/image4.bin"/><Relationship Id="rId9" Type="http://schemas.openxmlformats.org/officeDocument/2006/relationships/image" Target="../media/image9.bin"/><Relationship Id="rId14" Type="http://schemas.openxmlformats.org/officeDocument/2006/relationships/image" Target="../media/image14.bin"/><Relationship Id="rId22" Type="http://schemas.openxmlformats.org/officeDocument/2006/relationships/image" Target="../media/image21.bin"/><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369" b="369"/>
          <a:stretch>
            <a:fillRect/>
          </a:stretch>
        </p:blipFill>
        <p:spPr/>
      </p:pic>
      <p:sp>
        <p:nvSpPr>
          <p:cNvPr id="4587526" name="Rectangle 6"/>
          <p:cNvSpPr>
            <a:spLocks noGrp="1" noChangeArrowheads="1"/>
          </p:cNvSpPr>
          <p:nvPr>
            <p:ph type="ctrTitle"/>
          </p:nvPr>
        </p:nvSpPr>
        <p:spPr/>
        <p:txBody>
          <a:bodyPr>
            <a:normAutofit fontScale="90000"/>
          </a:bodyPr>
          <a:lstStyle/>
          <a:p>
            <a:r>
              <a:rPr lang="en-US"/>
              <a:t>Why Private Equity?        </a:t>
            </a:r>
            <a:br>
              <a:rPr lang="en-US"/>
            </a:br>
            <a:r>
              <a:rPr lang="en-US" sz="1600"/>
              <a:t>Fran Peters, CFA, CAIA</a:t>
            </a:r>
            <a:endParaRPr lang="en-US" sz="1600" dirty="0"/>
          </a:p>
        </p:txBody>
      </p:sp>
      <p:sp>
        <p:nvSpPr>
          <p:cNvPr id="12" name="Text Placeholder 11"/>
          <p:cNvSpPr>
            <a:spLocks noGrp="1"/>
          </p:cNvSpPr>
          <p:nvPr>
            <p:ph type="body" sz="quarter" idx="16"/>
          </p:nvPr>
        </p:nvSpPr>
        <p:spPr/>
        <p:txBody>
          <a:bodyPr/>
          <a:lstStyle/>
          <a:p>
            <a:endParaRPr lang="en-US"/>
          </a:p>
        </p:txBody>
      </p:sp>
      <p:sp>
        <p:nvSpPr>
          <p:cNvPr id="5" name="Text Placeholder 4"/>
          <p:cNvSpPr>
            <a:spLocks noGrp="1"/>
          </p:cNvSpPr>
          <p:nvPr>
            <p:ph type="body" sz="quarter" idx="13"/>
          </p:nvPr>
        </p:nvSpPr>
        <p:spPr/>
        <p:txBody>
          <a:bodyPr/>
          <a:lstStyle/>
          <a:p>
            <a:r>
              <a:rPr lang="en-US"/>
              <a:t>October I 2020 </a:t>
            </a:r>
            <a:endParaRPr lang="en-US" dirty="0"/>
          </a:p>
        </p:txBody>
      </p:sp>
      <p:sp>
        <p:nvSpPr>
          <p:cNvPr id="13" name="Text Placeholder 12"/>
          <p:cNvSpPr>
            <a:spLocks noGrp="1"/>
          </p:cNvSpPr>
          <p:nvPr>
            <p:ph type="body" sz="quarter" idx="18"/>
          </p:nvPr>
        </p:nvSpPr>
        <p:spPr/>
        <p:txBody>
          <a:bodyPr/>
          <a:lstStyle/>
          <a:p>
            <a:endParaRPr lang="en-US"/>
          </a:p>
        </p:txBody>
      </p:sp>
    </p:spTree>
    <p:custDataLst>
      <p:tags r:id="rId1"/>
    </p:custDataLst>
    <p:extLst>
      <p:ext uri="{BB962C8B-B14F-4D97-AF65-F5344CB8AC3E}">
        <p14:creationId xmlns:p14="http://schemas.microsoft.com/office/powerpoint/2010/main" val="38700423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a14="http://schemas.microsoft.com/office/drawing/2010/main">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7511918-CDCE-4E2F-9F5D-7FD429875303}" type="slidenum">
              <a:rPr lang="en-US" smtClean="0"/>
              <a:pPr/>
              <a:t>10</a:t>
            </a:fld>
            <a:endParaRPr lang="en-US" dirty="0"/>
          </a:p>
        </p:txBody>
      </p:sp>
      <p:sp>
        <p:nvSpPr>
          <p:cNvPr id="31" name="Rectangle 30">
            <a:extLst>
              <a:ext uri="{FF2B5EF4-FFF2-40B4-BE49-F238E27FC236}">
                <a16:creationId xmlns:a16="http://schemas.microsoft.com/office/drawing/2014/main" id="{4C80D439-2FB2-4585-818F-BDB4A3D9C462}"/>
              </a:ext>
            </a:extLst>
          </p:cNvPr>
          <p:cNvSpPr/>
          <p:nvPr/>
        </p:nvSpPr>
        <p:spPr>
          <a:xfrm>
            <a:off x="449263" y="916182"/>
            <a:ext cx="8235950" cy="533221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9">
            <a:extLst>
              <a:ext uri="{FF2B5EF4-FFF2-40B4-BE49-F238E27FC236}">
                <a16:creationId xmlns:a16="http://schemas.microsoft.com/office/drawing/2014/main" id="{55BB4284-E11C-4242-B44F-135F27F37438}"/>
              </a:ext>
            </a:extLst>
          </p:cNvPr>
          <p:cNvSpPr>
            <a:spLocks noGrp="1"/>
          </p:cNvSpPr>
          <p:nvPr>
            <p:ph type="body" sz="quarter" idx="15"/>
          </p:nvPr>
        </p:nvSpPr>
        <p:spPr>
          <a:xfrm>
            <a:off x="458787" y="5943600"/>
            <a:ext cx="8228012" cy="581022"/>
          </a:xfrm>
        </p:spPr>
        <p:txBody>
          <a:bodyPr/>
          <a:lstStyle/>
          <a:p>
            <a:pPr marL="0" indent="0"/>
            <a:r>
              <a:rPr lang="en-US" dirty="0"/>
              <a:t>For illustrative purposes only. The deal summary, general partner, and/or companies shown above are intended for illustrative purposes only. While this may or may not be an actual investment or relationship in a </a:t>
            </a:r>
            <a:r>
              <a:rPr lang="en-US" dirty="0" err="1"/>
              <a:t>HarbourVest</a:t>
            </a:r>
            <a:r>
              <a:rPr lang="en-US" dirty="0"/>
              <a:t> portfolio, there is no guarantee it will be in a future portfolio.</a:t>
            </a:r>
          </a:p>
        </p:txBody>
      </p:sp>
      <p:sp>
        <p:nvSpPr>
          <p:cNvPr id="33" name="Rectangle 38">
            <a:extLst>
              <a:ext uri="{FF2B5EF4-FFF2-40B4-BE49-F238E27FC236}">
                <a16:creationId xmlns:a16="http://schemas.microsoft.com/office/drawing/2014/main" id="{C01EAD5D-609B-44F9-8BAB-07B89D1A7FA6}"/>
              </a:ext>
            </a:extLst>
          </p:cNvPr>
          <p:cNvSpPr>
            <a:spLocks noGrp="1" noChangeArrowheads="1"/>
          </p:cNvSpPr>
          <p:nvPr>
            <p:ph type="title"/>
          </p:nvPr>
        </p:nvSpPr>
        <p:spPr>
          <a:xfrm>
            <a:off x="449263" y="104969"/>
            <a:ext cx="6369801" cy="714181"/>
          </a:xfrm>
        </p:spPr>
        <p:txBody>
          <a:bodyPr/>
          <a:lstStyle/>
          <a:p>
            <a:r>
              <a:rPr lang="en-US" dirty="0"/>
              <a:t>Buyout managers financed large and well-known companies</a:t>
            </a:r>
          </a:p>
        </p:txBody>
      </p:sp>
      <p:sp>
        <p:nvSpPr>
          <p:cNvPr id="34" name="AutoShape 2" descr="data:image/jpeg;base64,/9j/4AAQSkZJRgABAQAAAQABAAD/2wCEAAkGBxMSERUSEhQWExUVGBcYGBYXFhQWGBsYGhUXFhgVFRcaHCggGh0lHBcWIjEhJSk3Li4uFyAzODMtNygtLisBCgoKDg0OGxAQGywmICY0LDQ4MDQ0NC8sMC8sLSwsLCwsMC0sLCwsLDQsNCwsLCw3LzQsLCwwLCw0LSwsLCwsLP/AABEIAIEBhQMBEQACEQEDEQH/xAAcAAEAAgMBAQEAAAAAAAAAAAAABQYDBAcCAQj/xABCEAABAwEFBAgDBwIEBgMAAAABAAIDEQQFEiExBkFRcQcTIjJhgZGxcqHBIzM0c7LR8FKzNUKDwhRigpPh8RUWJP/EABsBAQACAwEBAAAAAAAAAAAAAAAEBQECAwYH/8QAOBEAAgEDAQUFBwQCAgIDAAAAAAECAwQRMQUSIUFxMlFhgbETIjORocHwBhQ00XLhQvEjwhVDYv/aAAwDAQACEQMRAD8A7igCAIAgCAIAgCAIAgCAIAgCAIAgCAIAgCAIAgCAIAgCAIAgCAIAgCAIAgCAIAgCAIAgCAIAgCAIAgCAIAgCAIAgCA8veACTkBmVrOcYRcpPCRlJt4RAuvV7pGEVbHiA55itT9F5OW2K1a4ptJxpbyXXjzf29ScreMYNavBYF64gBAEAQBAEAQBAEAQBAEAQBAEAQBAEAQBAEAQBAEAQBAEAQBAEAQBAEAQBAEAQBAEAQBAEAQBAEAQGtJbo2vwOdQ+OnqodS/t6dX2M5Yl4/wB6HRUpuO8kfLyjLoi1upoPVwr8lrtGlOrbSpw1eF82s/QzRkozTZH3vGMMcLB2qig4ChFT7+RVRtelHco2dHtZWPBcVl+vkzvbyeZVJaE0F6UhhAEAQBAEAQBAEAQBAEAQBAEAQBAEAQBAEAQBAEAQBAEAQBAEAQBAEAQBAEAQBAEAQBAEAQBAEAQENNZmvtLmvGTmAt+WnoV5ytaU6+0ZQrLhKHDyxp46kyNRxopx5MyWOV0bMDs3CTA2u8ZGvIA1Xazq1Laj7GfGSnux8VwafRLj04GtSKnLeWmMskmRNBJAAJ1O88yrmNKEZOaSy9XzfmRnJtYZ7XQwEB8BWE0+KB9WQQ1svk1Iibipq6hI8qbvFeavNuyTlG1jvY1lqvpy8SZTtVjM35G5dErnx4nmpJNMgMhlu5FWWya1WvbqrVeW2/DguBxrxjGe7E3VZnEIAgCAIAgCAIAgCAIAgCAIAgCAIAgCAIAgCAIAgCAIAgCAIAgCAIAgCAIAgCAIAgMck7W95zW8yB7rlUr0qXxJJdWkbKMnojxJC1+F1c2mrXD5jxBXOpRp13GonxXFNfXyejMqTjlEdPK50ziwYuqFGj/mdlU/P0VNWrVKt5OVKO97NYS//UufTGc9CRGMY00pPGfRGtbopGBtZXGRxya0kD3+ih31G6oxi5V5OpJrEVwXr9kdaUoSziKwuZPQsIaATUgCp4nivVUoOEFGTy0te8gSeXlGG8pMMTyOB+eX1UbaNV07WpJa4f14G9GOZpERYy+DqzWsclKjgT/Pdees/wBxYeyk3mnUxw7m/wAz48fBkupu1d5c0TVraSwhuRIpXhXIn0Xp7mE50pRhwb4dM8M+RCg0pJsjLwcyGLqmd52VN5rqSqO/lQsrR2tLtS4Y5vOrf504EqkpVKm/LREhdsJZE1p1Az5k1p81bbOoOhawpy1S+r4sj1pb020bKmnMIAgCAIAgCAIAgCAIAgCAIAgCAIAgCAIAgCAIAgCAIAgCAIAgCAIAgCAIAgCAIAgIy/bIHR4wO03Py3j6qj27ZKtQdRL3o+nNfck21TdljkzHdtmDWiVjyG4aubqKgZ/Nc9m2tOlSVzSm1FrLjquC4/X8wbVpuUtyS4957uJhMbn73uJr/PGq6bDhJ28qr1m2/wA88mLlrfUe42YLC1rsZJe/+p1MuQGQU2js+nTqutJuU+98uiWEjlKq3HdXBGw2ZpJaCKjUVzHkpcasJScE1larmc3FpZwebTEHsc07xRa3FFVqUqb5rBmEt2SZGzPDIWMkFXNIwtGZcWnKngR7qmrThQtKdK4XvRawlq3F8MeDWvXGpJinKo5Q0f3NuyRPJxyHPc0aNH1KsLWlXk/a3D48orSP9vx+RxqSivdh8+8zMszAcQa0HjQV9VIha0IS34wSffhZNXOTWGzMu5oEAQBAEAQBAEAQBAEAQBAEAQBAEAQBAEAQBAEAQBAEAQBAEAQBAEAQBAEAQBAEAQBAEBG3nG2OGTCKYqZbsyAaDdkqbaUKdrZVfZrGeXLjhPC5cCRRbnUW9yMYhcIGFsnVgNBOQ356671yjRqRsacoVfZpRTfBc+PU23ouq0454mK6LXM45jGz+o0FOXHko+yb2+rT95b0O94Xy7/FfU3r06UVw4MwixmSSYglr2u7Pz/YKMrCV1c3EoyanF8Pr+Z5G/tVCEE1wZvQ3nSAPf3sxTSpCtKW1dyxVet2uKx3tfnHuOEqGau7HQwWaCT74txyO0BNA0bslHtre5/lyhvVJaJvCivz6eOTec4fDTwl9TILzexwbMzCDo4afVdVtWtQqKF5T3U/+S0+/r5GvsIyWabySoNdFepprKIp9WQEAQBAEAQBAEAQBAEAQBAEAQBAEAQBAEAQBAEAQBAEAQBAEAQBAEAQBAEAQBAEAQHwrD04Agp7ZaOtDCWxk6ZZHhnQryte+2irpUW4wzp3Pu44f/fcTo0qO5vcWe73MggpJhqXDu14E51XXa7uI2OK+N5yWnm+Zi33HV93TBvGwMe1uKpAAyqaacFaz2fRuIQ9plpJcMvGnccFVlBvBtsYAKAUA3BT4QjCKjFYSOTbbyzW/wCFwy9Y05OFHg/JwUL9q6dy68HwksSXTRrx+3jr09pmG4+WhFQME85IH2bCTTjU/U58gqGhCO0b5tL/AMcOPVt/d8eiwSpN0qXi/wA+hLWqCQ5skLPAta4fuFf3VvcTeaNXd8MJr68URYSgu1HJqtunEcUrzJ4aD+clBjsZ1Jqd1Uc8ctF+fI6O4wsQWCSY0AUAoBoFdRiopRisJEdvPFn0lbGCpWnpEsYcGx45i4gDC0tFSaavplyBUV3lPOFxMZLcpRk4ltXftrNpnidPJgZLI1rWuwDCHHCCG0rlTVU1etU32s8zVnWtmZC6x2ZxzJhiJ/7bVa0XmnHPcjZEmugCAIAgCAIAgCAIAgCAIDHaSQxxGRoaHxouVdyVKTi8PD9DaGN5ZKtBbHukZic49pu/LUbl4Khf3FW5p782/ejz4arloWkqUIweFyZbV9CKkIAgCAIAgCAIAgPEp7JprQ+y0qNqDxrhmY6lTbbZHObie45jKuWvAZL59DaFzVrQ35t8V4LXuXAtnSgovCLcSvobeFllQR7r5jqA2riSBkKDPmqh7ctd9Qg3Jt44Lv64JCtZ4y+BIq4I5ULVbJCSC9xoSNaD0C+dXd/dSqSjKo+Da7vTBbwpQSTSLbGagcgvocHmKZUvU17Y5wphrTfQVUa5lUTW5/f54d5vTUXnJsRk0FdaCvNSYZ3VvamjxngelsYCA8ySBoqSAPFaTqRgsyeEZSb0MFssbZRR3kRqOSjXljRu4btRaaNao3p1ZU3lEffUJbAAXF1HDM60oRnxVPtqjKFioylvYkuL10a495ItpJ1W0scDJO2R0bXCQMZgBNAcWlV3rxuatCNSFVQhupvhx0z+aGsXCMmnHLyY7iZI4Y3PcW6AE1r45rhsKFzUj7apUbjyT458eOfpz+u104L3UuJnv204I6DV+Xlv/bzUrbl37C23Y6y4eXP+vM521PennuMlzWbBEOLu0fPQei7bHtf29rFPV8X5/wCjFxPfm/A+XrfEFmbinkbGNwJq4/C0ZnyCsZ1IwWZM4FVtHSdZQaMjmeONGNHlV1fUKK76nyTMZJS4dt7LaniNpdHIdGyACvg1wJBPhWq60rqFR4Woyb201+RWSLFLio8lgwiuZaTn6LerVjTjmRlnCrukDJY3O0Y9jjTWjXAmnkFSQeJJs0Oz3JttZ7VMIYmy4iCalrQAAKkk4uQ5kK4p3UKkt2OTbJyja38dafzX+6q6/wAWXU1Z0GxbcWWy2SzRkulkbDEHNjAOE9W3JziQAfDUcFPjdU4QitXhG2TLd3SVZZHBsjZIa/5nYS3/AKiDUc6UWYXtNvD4DJdQa5hTDJC3/tTZrHlK8l5FRGwYn04kaDzIXGrXhT1MZIGHpPspNHRzNHGjD6gPr6Lgr6n3MZLddl5RWiMSQvD2HeNx4OBzB8CpcJxmsxZk1L+2js9jw9e4guqWtDXOJpStKCg1Gp3rSpWhT7QNCw7cWSSB07nGJrXlmF9MZNARha0muR3cFzjdU3HefAxkjR0nWTFTq58P9WFnrTHWnzXP99Tzoxkt13W+OeNssTg9jtCPYg5g+BUuE1JZRkxXrfEFmbinkbGNwJ7R+FozPkFidSMFmTBVbR0nWUGjI5njjRjR5VdX1Ciu+p8kzGSTuHbiy2p4jaXRyHRsgAxHg1wJBPhWq60rqFR4WoyWG0dx3I+y6Vvhy6M3j2kU6ynts+JvuF81tGlcQb716ouJ9llhnvyNpoAXeIyHzXsa/wCoLWnLdjmXTT6lfG0m9eBlsV7MkOHNp4HfyK72W2Le6luLKl3Pn0NKlvOCzyN9WxwNG13pHGaEkngM/Xcqy72vbW0t2Ty+5fmDtTt5zWUYI79jJzDm+NAfYqJT/UVrJ4kpLxx/TbOjtJrTBJxvDgCDUHeFdwnGcVKLymRmmnhnie0NYKucBz+g3rnXuaVCO9Vkkvz5mYwlJ4iiPkv6MaBx8aAe5VPU/UdrF4ipPy/tkhWk3rgy2W943mmbSdAd/IqTabatriW4m0+5/mDSpbTgsm7L3TyPsrOp2WcVqUyHvN5j3XzK3+NHqvUuZaMtd5WpsbO1XtVApxovoW0LynbUsz55S64KqjTc5cCq2d4a9pOgIJ8jVfPrapGnWhOWiafyZazWYtIs9kvRkjsLQ6uuYFPde8tNrULqp7OnnOun+yrqUJQWWVi0993xO9yvCXfx59X6lpDsosMl8RsAGbiAK0004r2VXblrQShxk13f3/RXK2nJ50PtmvqN5oQWk8aU9Vm129bVpqDzFvv0+Ynazis6kmrsjBAEBpXxEXQuA1FD6Gp+Srdr0ZVbOcY66/J5O1vLdqLJGWaF7YhLFITQVLDmMtQAqS2t7inaxubWo3hcYviuGqX5nxJM5Rc9ya8zevI9ZZi4bw13sT8qq02k/wBzs1zS1Sl6N/Q40fcrY8jHYYRNAwOJoMiBvocq+VFysaMb2xpxm3hcGlzw+GefczNWTp1W0SkbA0AAUA0CvIQjCKjFYSIzbbyyAvD7W0tZuFB/ud+3kvJX7/ebThQ5LC+7/ryJ9L/x0XL88Cwr15XnPtuNipbTamzWen2gwyYnUDS0ZP40IyoBqPEqBc2znNSiYaPtm6LocH2k8jn8WhjW+hBPzRWEccWxg5pa4nQyvZXtRPc3EMu0xxGIcMxVV0k4ya7jU7hfV0xWyzt68E4R1go4t7WA8OZV3UpxqR942OIXZEHyxMdo98bTuyc4A/IqkgsySfgancLj2Xs1ke58DCHOGEkuc7KtaCpyzA9FdU6EKbzFG2Dju1v460/mv91U1/iy6mrLXsx0dNmhZNPK4CRoe1kdAQ1wqC5zgc6HQDLipNGzUo70nqZwVLaa6xZbVLAHFwYW0JpUhzGuFab+1TyUWtT9nNxMM6nct7dTc7LQ7tGOE0B3lpLGA8yGhWdOpu0FJ9xtyOU2KCS2WprHOrJM/tPOeubnU8ADl4UVXFOrPD1ZqX3aTo+s8VkkkhLxJEwvq52IODRVwIpQGgNKUzU6taQjTbjqjbBW+je9XQ21kdexP2HDdioSx3OuXJxUe0qONTHJmEWbphjHVWd28PePItBP6QpN+vdizLKXsns0+3SOa1wY1gBe4ipoSaBrd5yO9Q6FB1WYRubcbLNsJiwPc9sgd3gKgtw8NxxfJb3NBUsYeoaLT0PynqZ2bg9pHNzaH9IUmwfuteJlDbnYqW02lk1np9oMMmJ1A0tGT+NCMqAajxKXNtKc1KIaPtm6LocH2k8jn8WBjW15EE/NFYRxxbGDmlsidDK9gPaie5uIZZscRiHDMVVdJOMmu41P0EyTFCHHVzK+raq7q/CfR+h1h2kVCNtSANSQPVfMacHUmoLVtL5ly3hZJ6O4G4e044vClP8AyvW0/wBNUtz35ve8NCA7x54LgQcZLXA7wR8ivK0m6dZNapr6MnPii1XtaTHESNTkOZ3+lV7/AGrdu2tpTjq+C6v8yVdCnvzwyuXdZetkDScsyTvovF7NtP3lxuSfDV9/5ksa1T2cMokL2uprGY2VFKVBNdcqq32vsejQoe1pZWMZ568CPQuJSluyPmzloOIxnQio5jX+eCx+nLqSnKg9Gsrrz+f2F5BYUjYvi7HSODmanI1PoVN2xsmpc1I1KWujzp4P7fI529dQi1I+R3A2nacSfCgHzqtKf6aoqPvzbfhhL7mXeSzwRB2iPA9zf6SRXkdV5W4pOhWlTz2X6E6Et6KZbo3ViBO9oPqF9Hpzc6Ck+a+xUNYnjxKhD3m8x7r5vb/Gj1XqW8tGWy8bM17Di/ygkZ0zovoV/aUrik/aLOMtdcFVRqShLgVWysDnsadC5oPIkBfP7SnGpXhCWjaXzZazbUW0WqyWBkZJYKV8SV9Btdn0LVt0ljPmVNStKa94qlp77vid7lfPrv48+r9S2h2UTNluEFoL3Gp3Npl5nVeltf05BwUq0nl93+08kOd208RRD2qHA9zdaEheau6HsK0qXcyZCW9FMt1kdWNhOpa0/IL6Payc6EJPVpehUTWJNGZdzQIAgNVtmDC5zBqCSz/KT4cCoUbWNBynSWv/AB5N/Z/TwOjqOWFL5nqDA+IBvdLaeVKUW1H2Ne2Sh2GseWmPsJb0Z8dSL2fkLXPiOoNfMZH6eiodgVHSqVLWWqeflwf2JV0t6KmicJXqSCV24u3O554OPmT/AO147Yea17Os+5vzb/7LC592moliXsSvOa7e7bSxzOs1mdgwZPkABcXEVwtrkAK5nWvCmddc3UlLcgYbK1d91XlbG9YwzSNNe2+YgGmtMTs8+CjwhWqcVn5mOJX7XG5rntf3mlwdnXtAkHPfnXNR5LDaZg/QbR/+cfl/7Ff/APE3OCXH+Ig/Ni/W1UVLtx6o0R+h1fm5wPa38dafzX+6o6/xZdTRnZ9lPwNl/Ii/ttVxR+HHojZHJ+kf/Ep/9P8AtMVVd/Ffl6GHqWW2V/8ArracGV5f8SFJl/EXl6jkc+u6KV8rWwYutJOHAcLq0JNDUUyqoEFJyxHUwTz7kvYggttJBFCDKSCDqCC/MLu6Vw+/5/7M8T1ceyttZaoHus72tbNE5x7OTRI0uOvCqUreopptc0MFq6YPuIPzD+gqVf8AZXUSNDod+8tPwxe8i52GsvIIz9Melm5y+0a2v9I+Zlnrod7lp+KP9LksNJBGPb3baWOZ1msxwYKB8lAXYiK4W1yAAOZ1rwpni5upRluQMNlZu+6rytjesYZpGmvbfMQDQ0NMTs8+HBR4QrVFlZ+Y4lftkbmue1/ea5zXZ17QJBz35g5qPJNNpmD9Cwj7Aflj9KvKnwn0fodYdpFVsnfZ8TfcL5vZ/wAin/lH1Rbz7LLovppTFJPe8/qvmEvjef3LpaE9tJ9234voV639SZ/bx/y+zIFn2n0ISyse40jrWm40NP5ReVtKdxUni3zvY5PHAnTcUveNl9jtBFCHkcC6v1U+djtOcd2Sk14v/ZyVSiuKwbF02KRkrXOaQM6nL+kqXsnZ11Qu4znBpce7uf3NK9WEqbSZsXzejmu6tmRGp+gUzbO2KlGfsKPB839kc7e3UlvSI6GGeXMYiOJdQfMqmoUNo3a34uTXe3hfVkiUqVPg8GpMwhxDtQSDvzVbWhOFSUZ6p8ep2i01lFuh+6HwD9K+kUli3j/ivQp5dt9Sow95vMe6+cW/xo9V6lvLRlytPcd8J9l9Lr/Cl0foU8O0io2H72P42/qC+c2H8ql/lH1Rb1ew+jLkvpZTFKtPfd8Tvcr5jd/Hn1fqXUOyi5Q90ch7L6XS7C6Ippasqd6ffP8AiK+ebW/mVOpbUPhotFh+6Z8LfYL3tl/Gp/4x9EVdTtvqzOpJoEBqXlI9rD1Yq72HGm9QNpVbinQbt45l6eOOfQ60YwcvffAi7HLEKF8kmPeDi14UFVR2lazi1KrVn7Tmnva92Fn5EqpGo+EYrBs9Z1MmLPqpDXMUwu403V/mimur+yr+0/8AqqeW7J+HJP8ANOPLd9rHH/JfVGC9GGKVs7c2mlaeh9Qoe06crS7jewXuvGfT6r6nSg1Upum9SXlfWMkZjCSPRekqTToucdMN/QhxXvYZDbMjN/Jv1XmP0yveqPp9ybe6In160gHBdsLO5lutAdqZHOHJxxtPoQqOumqssmjLxszt3ZYbFHHJiEkTcOBrCcVNC13dz8SM6qbRu6caaT1Rsmc0ts3WSSPpTG5zqcMTiafNV0nltmp3a5LyZa7I2SM1qzCRva8NoWnkfoVd06iqQyjc4VYpTFIx5Gcb2uI0NWuBp8lSRe7JPuNDtl07ZWS0ythic4vcCQCxzdBUgk5VpXTgrmFzTm8Jm2Tke1v460/mv91VV/iy6mrOz7KfgbL+RF/barij8OPRGyOT9I/+JT/6f9piqrv4r8vQw9S/7N3eLRczICadZE9oPA43YT5Gh8lPow37dR70Z5HK7PJLYrUHFuGWB+bT4ajkRv4Gqq05U5+KNTp8XSVYyzE4StdvZgqa+Dq4T6qyV7TxnibZMOz3SALTa+pdH1cbxSIk1djFTR9MhUaU0I1NcsUrvfqbuOAyYemD7iD8w/oKxf8AZXUxI0Oh37y0/DF7yLnYay8gjP0x6WbnL7Rra/0j5mWeuh3uWn4o/wBLksNJBFL2xs7mW60B2pkc4cnHE0+hCh3Caqyyasu+zG3VlhsUccuJskTcOBrCcVNC13dz8SM6qbRu4RppPVG2Tmlum6ySR9KY3PdTWmJxNK+arpPebZqd2uK9GWmyNkjNexhcN7XBvaaeX7FW/tFOg2u5+h0hqiCsnfZ8TfcL53Z/yKf+UfVFxPssui+mlMUk97z+q+YS+N5/culoWq9bN1kZaNRmOY3e699tS0dzbShHXVdV/ehV0Km5NNlbsNpMUmKnEEeG9eJsLuVlcb7Xg1+cyxq01UjgnHX5FSvaJ4UXq5fqC0UcrLfdj8RBVpUyfbsvTrXOaRQ6jl4+Kzsza6vJyg1h6rp/f5yFa39mk0Qt8MImfXea+RC8xtmEo3s888P6E23eaaJK7b1jZEGuqC2uVCa51yV3s3bNtRtVCo8OPLGvQjVrecp5XMhbRJie52mIk+pqvLXFRVa06i5tv5vJNgt2KRarBMJIhThQjgaL6DYXELi2i492H4PBVVYuE3kqbTQjwPsvnkG6dRNrR+hbPii3MtDZY3FhrkRwzpp819Gp3NO7oylReVxXngqHB05JSKlBJhc139JB9DVfO7ep7KtGb5NP5MtpLei0WqzXlHI7C0kmldCF9AttqW1zP2dOWX0KqdCcFllWtPfd8TvcrwN38efV+paw7KLlD3RyHsvpdLsLoimlqyp3p98/4ivnm1v5lTqW1D4aLRYfumfC32C97Zfxqf8AjH0RV1O2+rM6kmgQBAfKLGFqDxPCHtLXCoK51qMK1N05rKZtGTi8oiGTGE9VMMUZya6lcuB/mS89TrzsH+2u1vUnpLXh3P8AOHisEtxVX36fB9xJQRNEeFpq2hpnXI7gVd0KMI0Nym8xw8c+D5Z7u4jSk3PMtSJ2ZPaePAfIn915z9MvE6i6fcl3miJ9euIBB7R7LWe20MoLXgUEjCA6mtDUEEcxyXGrQhU11MYK5H0WwYu1PKW8AGA+tD7KOrCHexgkb16PrLLGxkYMBjyxNzLm1qQ+veOtDurwyXSdpTkklwGCy3fYY4I2xRNDWMFAB7niScyd9VIhBQW6tDJAX3sJZLS8yEPie7NxjIAceJaQRXxGq4VLSnN50ZjB8uLYSzWWVszXSPe2uEucKCoLTk0CuROvFKdrCm95ZyMHq3bB2OaR8r2vxPcXOo8gVOtAkrWnJtsYLBYbK2KNkTK4Y2tY2pqaNFBU78gpEYqKwjJB3tsXZbTM6aUPL3UrR5AyaGjLkAuE7anOW8zGCZuuwMs8TYY64GCgqanUnXzXaEFCO6jJo39szZrZTrmdoZB7TheBwrvHgahaVKEKnaQwVsdF1nr99NTh9nX1w/RRv2EO9mMFluPZqzWT7mOjjq9xxPPhiOg8BQKTToQp9lGcHu/rhhtjWtmDiGHEMLi3OlNyzUpRqLEhgxXBszBYy8wBwLwA7E4u7taUrzKxSowp9kxg9X/s7BbMHXhxwYsOFxb3qVrTkEq0Y1O0Zwfbg2egsYeIA4B5BOJxdpUCleaUqMafZGDFtHstZ7bQygte0UEjCA4DWhqCCPAjeaarFWhCprqYwVuPotgr2p5SOADAfWh9lHVhDvYwSN69H1lljYyMGAx5Ym5lwrUh9e8daHdXhkuk7SnJJLgMFksN3xwxNhjbhY0UAHzJO8nMk8Su6pxUNxaGVwMLLmiBBANQQdeCq4bEtISUop5XHXuJDuajWCQVuRyO/wDhYq1ofVU//wAHZ729h56skfuqhIq4I5pWy7I5DUih4jI+fFVt3sq2unvTWH3rg/8AZ2p15w4I1W3Aze5x9P2UCP6btk+MpP5f0dXeT7kSNmsrIxRgp7nmVcW1pRt47tKOPX5kedSU3mTMdtsLJR2hmNCNVyvdn0btYqLiua1M06sqehoDZ9le+6nkqlfpqhnjOWPL+iR+8l3Gee5o3NDR2SN4zPnxUuvsK2qU1CK3cc+fn3/boc43M1LL4m9Z4GsaGtFAP5UqzoUIUKap01hI4yk5PLNO1XRG84s2k603+RVdd7Etribm8pvu5+p2p3M4LBnsNibECGkmuealWNhTs4OFNt57/wARzq1XUeWYLVc8bzizaTrh/YqLdbEtbiTm0033c/U6QuZxWD7Y7pZG7EMRI4ny3LNnsa3tZ+0jlvxf9YMVLic1hnl9zREkkHPPVYnsOznJyaeX4syrmolgkGigpwVslhYRHZozXTG5xcQanM5qrrbGta03Umnl+J3jcTisI3YmBoDRoAAPJWVOmqcFCOiWPkcW8vLPS3MBAEAQBAeZIw4UcARwOa0qU41I7s1leJlNp5Rrw2FrDVhc3wBy9DVRaNhSoPNLMfDPD5PJ0lVlJe9xIi7R1dqc3jiA/UPkF53Zq/b7UnSfPeX/ALL6Eut79BS6FhXryvCAIAgCAIAgCAIAgCAIAgCAIAgCAIAgCAIAgCAIAgCAIAgCAIAgCAIAgCAIAgCAIAgCAIAgCAIAgCAIDXtFka4tdo5pBBGvI8Qotezp1ZxqPhKOj59OhvGo4prkzYUo0CAIAgCAIAgCAIAgCAIAgCAIAgCAIAgCAIAgCAIAgCAIAgCAIAgCAIAgCAIAgCAIAgCAIAgCAIAgCAIAgCAIAgCAIAgCAIAgCAIAgCAIAgCAIAgCAIAgCAIAgCAIAgCAIAgCAIAgCAIAgCAIAgCAIAgCAIAgCAIAgCAIAgCAIAgCAIAgCAIAgCAIAgCAIAgCAIAgCAIAgCAIAgCAIAgCAIAgCAIAgCAIAgCAIAgCA//Z">
            <a:extLst>
              <a:ext uri="{FF2B5EF4-FFF2-40B4-BE49-F238E27FC236}">
                <a16:creationId xmlns:a16="http://schemas.microsoft.com/office/drawing/2014/main" id="{38CB717D-3FE9-4DC5-8BD7-3D4A3C3301A8}"/>
              </a:ext>
            </a:extLst>
          </p:cNvPr>
          <p:cNvSpPr>
            <a:spLocks noChangeAspect="1" noChangeArrowheads="1"/>
          </p:cNvSpPr>
          <p:nvPr/>
        </p:nvSpPr>
        <p:spPr bwMode="auto">
          <a:xfrm>
            <a:off x="-225425" y="-16663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AutoShape 4" descr="data:image/jpeg;base64,/9j/4AAQSkZJRgABAQAAAQABAAD/2wCEAAkGBxMSERUSEhQWExUVGBcYGBYXFhQWGBsYGhUXFhgVFRcaHCggGh0lHBcWIjEhJSk3Li4uFyAzODMtNygtLisBCgoKDg0OGxAQGywmICY0LDQ4MDQ0NC8sMC8sLSwsLCwsMC0sLCwsLDQsNCwsLCw3LzQsLCwwLCw0LSwsLCwsLP/AABEIAIEBhQMBEQACEQEDEQH/xAAcAAEAAgMBAQEAAAAAAAAAAAAABQYDBAcCAQj/xABCEAABAwEFBAgDBwIEBgMAAAABAAIDEQQFEiExBkFRcQcTIjJhgZGxcqHBIzM0c7LR8FKzNUKDwhRigpPh8RUWJP/EABsBAQACAwEBAAAAAAAAAAAAAAAEBQECAwYH/8QAOBEAAgEDAQUFBwQCAgIDAAAAAAECAwQRMQUSIUFxMlFhgbETIjORocHwBhQ00XLhQvEjwhVDYv/aAAwDAQACEQMRAD8A7igCAIAgCAIAgCAIAgCAIAgCAIAgCAIAgCAIAgCAIAgCAIAgCAIAgCAIAgCAIAgCAIAgCAIAgCAIAgCAIAgCAIAgCA8veACTkBmVrOcYRcpPCRlJt4RAuvV7pGEVbHiA55itT9F5OW2K1a4ptJxpbyXXjzf29ScreMYNavBYF64gBAEAQBAEAQBAEAQBAEAQBAEAQBAEAQBAEAQBAEAQBAEAQBAEAQBAEAQBAEAQBAEAQBAEAQBAEAQGtJbo2vwOdQ+OnqodS/t6dX2M5Yl4/wB6HRUpuO8kfLyjLoi1upoPVwr8lrtGlOrbSpw1eF82s/QzRkozTZH3vGMMcLB2qig4ChFT7+RVRtelHco2dHtZWPBcVl+vkzvbyeZVJaE0F6UhhAEAQBAEAQBAEAQBAEAQBAEAQBAEAQBAEAQBAEAQBAEAQBAEAQBAEAQBAEAQBAEAQBAEAQBAEAQENNZmvtLmvGTmAt+WnoV5ytaU6+0ZQrLhKHDyxp46kyNRxopx5MyWOV0bMDs3CTA2u8ZGvIA1Xazq1Laj7GfGSnux8VwafRLj04GtSKnLeWmMskmRNBJAAJ1O88yrmNKEZOaSy9XzfmRnJtYZ7XQwEB8BWE0+KB9WQQ1svk1Iibipq6hI8qbvFeavNuyTlG1jvY1lqvpy8SZTtVjM35G5dErnx4nmpJNMgMhlu5FWWya1WvbqrVeW2/DguBxrxjGe7E3VZnEIAgCAIAgCAIAgCAIAgCAIAgCAIAgCAIAgCAIAgCAIAgCAIAgCAIAgCAIAgCAIAgMck7W95zW8yB7rlUr0qXxJJdWkbKMnojxJC1+F1c2mrXD5jxBXOpRp13GonxXFNfXyejMqTjlEdPK50ziwYuqFGj/mdlU/P0VNWrVKt5OVKO97NYS//UufTGc9CRGMY00pPGfRGtbopGBtZXGRxya0kD3+ih31G6oxi5V5OpJrEVwXr9kdaUoSziKwuZPQsIaATUgCp4nivVUoOEFGTy0te8gSeXlGG8pMMTyOB+eX1UbaNV07WpJa4f14G9GOZpERYy+DqzWsclKjgT/Pdees/wBxYeyk3mnUxw7m/wAz48fBkupu1d5c0TVraSwhuRIpXhXIn0Xp7mE50pRhwb4dM8M+RCg0pJsjLwcyGLqmd52VN5rqSqO/lQsrR2tLtS4Y5vOrf504EqkpVKm/LREhdsJZE1p1Az5k1p81bbOoOhawpy1S+r4sj1pb020bKmnMIAgCAIAgCAIAgCAIAgCAIAgCAIAgCAIAgCAIAgCAIAgCAIAgCAIAgCAIAgCAIAgIy/bIHR4wO03Py3j6qj27ZKtQdRL3o+nNfck21TdljkzHdtmDWiVjyG4aubqKgZ/Nc9m2tOlSVzSm1FrLjquC4/X8wbVpuUtyS4957uJhMbn73uJr/PGq6bDhJ28qr1m2/wA88mLlrfUe42YLC1rsZJe/+p1MuQGQU2js+nTqutJuU+98uiWEjlKq3HdXBGw2ZpJaCKjUVzHkpcasJScE1larmc3FpZwebTEHsc07xRa3FFVqUqb5rBmEt2SZGzPDIWMkFXNIwtGZcWnKngR7qmrThQtKdK4XvRawlq3F8MeDWvXGpJinKo5Q0f3NuyRPJxyHPc0aNH1KsLWlXk/a3D48orSP9vx+RxqSivdh8+8zMszAcQa0HjQV9VIha0IS34wSffhZNXOTWGzMu5oEAQBAEAQBAEAQBAEAQBAEAQBAEAQBAEAQBAEAQBAEAQBAEAQBAEAQBAEAQBAEAQBAEBG3nG2OGTCKYqZbsyAaDdkqbaUKdrZVfZrGeXLjhPC5cCRRbnUW9yMYhcIGFsnVgNBOQ356671yjRqRsacoVfZpRTfBc+PU23ouq0454mK6LXM45jGz+o0FOXHko+yb2+rT95b0O94Xy7/FfU3r06UVw4MwixmSSYglr2u7Pz/YKMrCV1c3EoyanF8Pr+Z5G/tVCEE1wZvQ3nSAPf3sxTSpCtKW1dyxVet2uKx3tfnHuOEqGau7HQwWaCT74txyO0BNA0bslHtre5/lyhvVJaJvCivz6eOTec4fDTwl9TILzexwbMzCDo4afVdVtWtQqKF5T3U/+S0+/r5GvsIyWabySoNdFepprKIp9WQEAQBAEAQBAEAQBAEAQBAEAQBAEAQBAEAQBAEAQBAEAQBAEAQBAEAQBAEAQBAEAQHwrD04Agp7ZaOtDCWxk6ZZHhnQryte+2irpUW4wzp3Pu44f/fcTo0qO5vcWe73MggpJhqXDu14E51XXa7uI2OK+N5yWnm+Zi33HV93TBvGwMe1uKpAAyqaacFaz2fRuIQ9plpJcMvGnccFVlBvBtsYAKAUA3BT4QjCKjFYSOTbbyzW/wCFwy9Y05OFHg/JwUL9q6dy68HwksSXTRrx+3jr09pmG4+WhFQME85IH2bCTTjU/U58gqGhCO0b5tL/AMcOPVt/d8eiwSpN0qXi/wA+hLWqCQ5skLPAta4fuFf3VvcTeaNXd8MJr68URYSgu1HJqtunEcUrzJ4aD+clBjsZ1Jqd1Uc8ctF+fI6O4wsQWCSY0AUAoBoFdRiopRisJEdvPFn0lbGCpWnpEsYcGx45i4gDC0tFSaavplyBUV3lPOFxMZLcpRk4ltXftrNpnidPJgZLI1rWuwDCHHCCG0rlTVU1etU32s8zVnWtmZC6x2ZxzJhiJ/7bVa0XmnHPcjZEmugCAIAgCAIAgCAIAgCAIDHaSQxxGRoaHxouVdyVKTi8PD9DaGN5ZKtBbHukZic49pu/LUbl4Khf3FW5p782/ejz4arloWkqUIweFyZbV9CKkIAgCAIAgCAIAgPEp7JprQ+y0qNqDxrhmY6lTbbZHObie45jKuWvAZL59DaFzVrQ35t8V4LXuXAtnSgovCLcSvobeFllQR7r5jqA2riSBkKDPmqh7ctd9Qg3Jt44Lv64JCtZ4y+BIq4I5ULVbJCSC9xoSNaD0C+dXd/dSqSjKo+Da7vTBbwpQSTSLbGagcgvocHmKZUvU17Y5wphrTfQVUa5lUTW5/f54d5vTUXnJsRk0FdaCvNSYZ3VvamjxngelsYCA8ySBoqSAPFaTqRgsyeEZSb0MFssbZRR3kRqOSjXljRu4btRaaNao3p1ZU3lEffUJbAAXF1HDM60oRnxVPtqjKFioylvYkuL10a495ItpJ1W0scDJO2R0bXCQMZgBNAcWlV3rxuatCNSFVQhupvhx0z+aGsXCMmnHLyY7iZI4Y3PcW6AE1r45rhsKFzUj7apUbjyT458eOfpz+u104L3UuJnv204I6DV+Xlv/bzUrbl37C23Y6y4eXP+vM521PennuMlzWbBEOLu0fPQei7bHtf29rFPV8X5/wCjFxPfm/A+XrfEFmbinkbGNwJq4/C0ZnyCsZ1IwWZM4FVtHSdZQaMjmeONGNHlV1fUKK76nyTMZJS4dt7LaniNpdHIdGyACvg1wJBPhWq60rqFR4Woyb201+RWSLFLio8lgwiuZaTn6LerVjTjmRlnCrukDJY3O0Y9jjTWjXAmnkFSQeJJs0Oz3JttZ7VMIYmy4iCalrQAAKkk4uQ5kK4p3UKkt2OTbJyja38dafzX+6q6/wAWXU1Z0GxbcWWy2SzRkulkbDEHNjAOE9W3JziQAfDUcFPjdU4QitXhG2TLd3SVZZHBsjZIa/5nYS3/AKiDUc6UWYXtNvD4DJdQa5hTDJC3/tTZrHlK8l5FRGwYn04kaDzIXGrXhT1MZIGHpPspNHRzNHGjD6gPr6Lgr6n3MZLddl5RWiMSQvD2HeNx4OBzB8CpcJxmsxZk1L+2js9jw9e4guqWtDXOJpStKCg1Gp3rSpWhT7QNCw7cWSSB07nGJrXlmF9MZNARha0muR3cFzjdU3HefAxkjR0nWTFTq58P9WFnrTHWnzXP99Tzoxkt13W+OeNssTg9jtCPYg5g+BUuE1JZRkxXrfEFmbinkbGNwJ7R+FozPkFidSMFmTBVbR0nWUGjI5njjRjR5VdX1Ciu+p8kzGSTuHbiy2p4jaXRyHRsgAxHg1wJBPhWq60rqFR4WoyWG0dx3I+y6Vvhy6M3j2kU6ynts+JvuF81tGlcQb716ouJ9llhnvyNpoAXeIyHzXsa/wCoLWnLdjmXTT6lfG0m9eBlsV7MkOHNp4HfyK72W2Le6luLKl3Pn0NKlvOCzyN9WxwNG13pHGaEkngM/Xcqy72vbW0t2Ty+5fmDtTt5zWUYI79jJzDm+NAfYqJT/UVrJ4kpLxx/TbOjtJrTBJxvDgCDUHeFdwnGcVKLymRmmnhnie0NYKucBz+g3rnXuaVCO9Vkkvz5mYwlJ4iiPkv6MaBx8aAe5VPU/UdrF4ipPy/tkhWk3rgy2W943mmbSdAd/IqTabatriW4m0+5/mDSpbTgsm7L3TyPsrOp2WcVqUyHvN5j3XzK3+NHqvUuZaMtd5WpsbO1XtVApxovoW0LynbUsz55S64KqjTc5cCq2d4a9pOgIJ8jVfPrapGnWhOWiafyZazWYtIs9kvRkjsLQ6uuYFPde8tNrULqp7OnnOun+yrqUJQWWVi0993xO9yvCXfx59X6lpDsosMl8RsAGbiAK0004r2VXblrQShxk13f3/RXK2nJ50PtmvqN5oQWk8aU9Vm129bVpqDzFvv0+Ynazis6kmrsjBAEBpXxEXQuA1FD6Gp+Srdr0ZVbOcY66/J5O1vLdqLJGWaF7YhLFITQVLDmMtQAqS2t7inaxubWo3hcYviuGqX5nxJM5Rc9ya8zevI9ZZi4bw13sT8qq02k/wBzs1zS1Sl6N/Q40fcrY8jHYYRNAwOJoMiBvocq+VFysaMb2xpxm3hcGlzw+GefczNWTp1W0SkbA0AAUA0CvIQjCKjFYSIzbbyyAvD7W0tZuFB/ud+3kvJX7/ebThQ5LC+7/ryJ9L/x0XL88Cwr15XnPtuNipbTamzWen2gwyYnUDS0ZP40IyoBqPEqBc2znNSiYaPtm6LocH2k8jn8WhjW+hBPzRWEccWxg5pa4nQyvZXtRPc3EMu0xxGIcMxVV0k4ya7jU7hfV0xWyzt68E4R1go4t7WA8OZV3UpxqR942OIXZEHyxMdo98bTuyc4A/IqkgsySfgancLj2Xs1ke58DCHOGEkuc7KtaCpyzA9FdU6EKbzFG2Dju1v460/mv91U1/iy6mrLXsx0dNmhZNPK4CRoe1kdAQ1wqC5zgc6HQDLipNGzUo70nqZwVLaa6xZbVLAHFwYW0JpUhzGuFab+1TyUWtT9nNxMM6nct7dTc7LQ7tGOE0B3lpLGA8yGhWdOpu0FJ9xtyOU2KCS2WprHOrJM/tPOeubnU8ADl4UVXFOrPD1ZqX3aTo+s8VkkkhLxJEwvq52IODRVwIpQGgNKUzU6taQjTbjqjbBW+je9XQ21kdexP2HDdioSx3OuXJxUe0qONTHJmEWbphjHVWd28PePItBP6QpN+vdizLKXsns0+3SOa1wY1gBe4ipoSaBrd5yO9Q6FB1WYRubcbLNsJiwPc9sgd3gKgtw8NxxfJb3NBUsYeoaLT0PynqZ2bg9pHNzaH9IUmwfuteJlDbnYqW02lk1np9oMMmJ1A0tGT+NCMqAajxKXNtKc1KIaPtm6LocH2k8jn8WBjW15EE/NFYRxxbGDmlsidDK9gPaie5uIZZscRiHDMVVdJOMmu41P0EyTFCHHVzK+raq7q/CfR+h1h2kVCNtSANSQPVfMacHUmoLVtL5ly3hZJ6O4G4e044vClP8AyvW0/wBNUtz35ve8NCA7x54LgQcZLXA7wR8ivK0m6dZNapr6MnPii1XtaTHESNTkOZ3+lV7/AGrdu2tpTjq+C6v8yVdCnvzwyuXdZetkDScsyTvovF7NtP3lxuSfDV9/5ksa1T2cMokL2uprGY2VFKVBNdcqq32vsejQoe1pZWMZ568CPQuJSluyPmzloOIxnQio5jX+eCx+nLqSnKg9Gsrrz+f2F5BYUjYvi7HSODmanI1PoVN2xsmpc1I1KWujzp4P7fI529dQi1I+R3A2nacSfCgHzqtKf6aoqPvzbfhhL7mXeSzwRB2iPA9zf6SRXkdV5W4pOhWlTz2X6E6Et6KZbo3ViBO9oPqF9Hpzc6Ck+a+xUNYnjxKhD3m8x7r5vb/Gj1XqW8tGWy8bM17Di/ygkZ0zovoV/aUrik/aLOMtdcFVRqShLgVWysDnsadC5oPIkBfP7SnGpXhCWjaXzZazbUW0WqyWBkZJYKV8SV9Btdn0LVt0ljPmVNStKa94qlp77vid7lfPrv48+r9S2h2UTNluEFoL3Gp3Npl5nVeltf05BwUq0nl93+08kOd208RRD2qHA9zdaEheau6HsK0qXcyZCW9FMt1kdWNhOpa0/IL6Payc6EJPVpehUTWJNGZdzQIAgNVtmDC5zBqCSz/KT4cCoUbWNBynSWv/AB5N/Z/TwOjqOWFL5nqDA+IBvdLaeVKUW1H2Ne2Sh2GseWmPsJb0Z8dSL2fkLXPiOoNfMZH6eiodgVHSqVLWWqeflwf2JV0t6KmicJXqSCV24u3O554OPmT/AO147Yea17Os+5vzb/7LC592moliXsSvOa7e7bSxzOs1mdgwZPkABcXEVwtrkAK5nWvCmddc3UlLcgYbK1d91XlbG9YwzSNNe2+YgGmtMTs8+CjwhWqcVn5mOJX7XG5rntf3mlwdnXtAkHPfnXNR5LDaZg/QbR/+cfl/7Ff/APE3OCXH+Ig/Ni/W1UVLtx6o0R+h1fm5wPa38dafzX+6o6/xZdTRnZ9lPwNl/Ii/ttVxR+HHojZHJ+kf/Ep/9P8AtMVVd/Ffl6GHqWW2V/8ArracGV5f8SFJl/EXl6jkc+u6KV8rWwYutJOHAcLq0JNDUUyqoEFJyxHUwTz7kvYggttJBFCDKSCDqCC/MLu6Vw+/5/7M8T1ceyttZaoHus72tbNE5x7OTRI0uOvCqUreopptc0MFq6YPuIPzD+gqVf8AZXUSNDod+8tPwxe8i52GsvIIz9Melm5y+0a2v9I+Zlnrod7lp+KP9LksNJBGPb3baWOZ1msxwYKB8lAXYiK4W1yAAOZ1rwpni5upRluQMNlZu+6rytjesYZpGmvbfMQDQ0NMTs8+HBR4QrVFlZ+Y4lftkbmue1/ea5zXZ17QJBz35g5qPJNNpmD9Cwj7Aflj9KvKnwn0fodYdpFVsnfZ8TfcL5vZ/wAin/lH1Rbz7LLovppTFJPe8/qvmEvjef3LpaE9tJ9234voV639SZ/bx/y+zIFn2n0ISyse40jrWm40NP5ReVtKdxUni3zvY5PHAnTcUveNl9jtBFCHkcC6v1U+djtOcd2Sk14v/ZyVSiuKwbF02KRkrXOaQM6nL+kqXsnZ11Qu4znBpce7uf3NK9WEqbSZsXzejmu6tmRGp+gUzbO2KlGfsKPB839kc7e3UlvSI6GGeXMYiOJdQfMqmoUNo3a34uTXe3hfVkiUqVPg8GpMwhxDtQSDvzVbWhOFSUZ6p8ep2i01lFuh+6HwD9K+kUli3j/ivQp5dt9Sow95vMe6+cW/xo9V6lvLRlytPcd8J9l9Lr/Cl0foU8O0io2H72P42/qC+c2H8ql/lH1Rb1ew+jLkvpZTFKtPfd8Tvcr5jd/Hn1fqXUOyi5Q90ch7L6XS7C6Ippasqd6ffP8AiK+ebW/mVOpbUPhotFh+6Z8LfYL3tl/Gp/4x9EVdTtvqzOpJoEBqXlI9rD1Yq72HGm9QNpVbinQbt45l6eOOfQ60YwcvffAi7HLEKF8kmPeDi14UFVR2lazi1KrVn7Tmnva92Fn5EqpGo+EYrBs9Z1MmLPqpDXMUwu403V/mimur+yr+0/8AqqeW7J+HJP8ANOPLd9rHH/JfVGC9GGKVs7c2mlaeh9Qoe06crS7jewXuvGfT6r6nSg1Upum9SXlfWMkZjCSPRekqTToucdMN/QhxXvYZDbMjN/Jv1XmP0yveqPp9ybe6In160gHBdsLO5lutAdqZHOHJxxtPoQqOumqssmjLxszt3ZYbFHHJiEkTcOBrCcVNC13dz8SM6qbRu6caaT1Rsmc0ts3WSSPpTG5zqcMTiafNV0nltmp3a5LyZa7I2SM1qzCRva8NoWnkfoVd06iqQyjc4VYpTFIx5Gcb2uI0NWuBp8lSRe7JPuNDtl07ZWS0ythic4vcCQCxzdBUgk5VpXTgrmFzTm8Jm2Tke1v460/mv91VV/iy6mrOz7KfgbL+RF/barij8OPRGyOT9I/+JT/6f9piqrv4r8vQw9S/7N3eLRczICadZE9oPA43YT5Gh8lPow37dR70Z5HK7PJLYrUHFuGWB+bT4ajkRv4Gqq05U5+KNTp8XSVYyzE4StdvZgqa+Dq4T6qyV7TxnibZMOz3SALTa+pdH1cbxSIk1djFTR9MhUaU0I1NcsUrvfqbuOAyYemD7iD8w/oKxf8AZXUxI0Oh37y0/DF7yLnYay8gjP0x6WbnL7Rra/0j5mWeuh3uWn4o/wBLksNJBFL2xs7mW60B2pkc4cnHE0+hCh3Caqyyasu+zG3VlhsUccuJskTcOBrCcVNC13dz8SM6qbRu4RppPVG2Tmlum6ySR9KY3PdTWmJxNK+arpPebZqd2uK9GWmyNkjNexhcN7XBvaaeX7FW/tFOg2u5+h0hqiCsnfZ8TfcL53Z/yKf+UfVFxPssui+mlMUk97z+q+YS+N5/culoWq9bN1kZaNRmOY3e699tS0dzbShHXVdV/ehV0Km5NNlbsNpMUmKnEEeG9eJsLuVlcb7Xg1+cyxq01UjgnHX5FSvaJ4UXq5fqC0UcrLfdj8RBVpUyfbsvTrXOaRQ6jl4+Kzsza6vJyg1h6rp/f5yFa39mk0Qt8MImfXea+RC8xtmEo3s888P6E23eaaJK7b1jZEGuqC2uVCa51yV3s3bNtRtVCo8OPLGvQjVrecp5XMhbRJie52mIk+pqvLXFRVa06i5tv5vJNgt2KRarBMJIhThQjgaL6DYXELi2i492H4PBVVYuE3kqbTQjwPsvnkG6dRNrR+hbPii3MtDZY3FhrkRwzpp819Gp3NO7oylReVxXngqHB05JSKlBJhc139JB9DVfO7ep7KtGb5NP5MtpLei0WqzXlHI7C0kmldCF9AttqW1zP2dOWX0KqdCcFllWtPfd8TvcrwN38efV+paw7KLlD3RyHsvpdLsLoimlqyp3p98/4ivnm1v5lTqW1D4aLRYfumfC32C97Zfxqf8AjH0RV1O2+rM6kmgQBAfKLGFqDxPCHtLXCoK51qMK1N05rKZtGTi8oiGTGE9VMMUZya6lcuB/mS89TrzsH+2u1vUnpLXh3P8AOHisEtxVX36fB9xJQRNEeFpq2hpnXI7gVd0KMI0Nym8xw8c+D5Z7u4jSk3PMtSJ2ZPaePAfIn915z9MvE6i6fcl3miJ9euIBB7R7LWe20MoLXgUEjCA6mtDUEEcxyXGrQhU11MYK5H0WwYu1PKW8AGA+tD7KOrCHexgkb16PrLLGxkYMBjyxNzLm1qQ+veOtDurwyXSdpTkklwGCy3fYY4I2xRNDWMFAB7niScyd9VIhBQW6tDJAX3sJZLS8yEPie7NxjIAceJaQRXxGq4VLSnN50ZjB8uLYSzWWVszXSPe2uEucKCoLTk0CuROvFKdrCm95ZyMHq3bB2OaR8r2vxPcXOo8gVOtAkrWnJtsYLBYbK2KNkTK4Y2tY2pqaNFBU78gpEYqKwjJB3tsXZbTM6aUPL3UrR5AyaGjLkAuE7anOW8zGCZuuwMs8TYY64GCgqanUnXzXaEFCO6jJo39szZrZTrmdoZB7TheBwrvHgahaVKEKnaQwVsdF1nr99NTh9nX1w/RRv2EO9mMFluPZqzWT7mOjjq9xxPPhiOg8BQKTToQp9lGcHu/rhhtjWtmDiGHEMLi3OlNyzUpRqLEhgxXBszBYy8wBwLwA7E4u7taUrzKxSowp9kxg9X/s7BbMHXhxwYsOFxb3qVrTkEq0Y1O0Zwfbg2egsYeIA4B5BOJxdpUCleaUqMafZGDFtHstZ7bQygte0UEjCA4DWhqCCPAjeaarFWhCprqYwVuPotgr2p5SOADAfWh9lHVhDvYwSN69H1lljYyMGAx5Ym5lwrUh9e8daHdXhkuk7SnJJLgMFksN3xwxNhjbhY0UAHzJO8nMk8Su6pxUNxaGVwMLLmiBBANQQdeCq4bEtISUop5XHXuJDuajWCQVuRyO/wDhYq1ofVU//wAHZ729h56skfuqhIq4I5pWy7I5DUih4jI+fFVt3sq2unvTWH3rg/8AZ2p15w4I1W3Aze5x9P2UCP6btk+MpP5f0dXeT7kSNmsrIxRgp7nmVcW1pRt47tKOPX5kedSU3mTMdtsLJR2hmNCNVyvdn0btYqLiua1M06sqehoDZ9le+6nkqlfpqhnjOWPL+iR+8l3Gee5o3NDR2SN4zPnxUuvsK2qU1CK3cc+fn3/boc43M1LL4m9Z4GsaGtFAP5UqzoUIUKap01hI4yk5PLNO1XRG84s2k603+RVdd7Etribm8pvu5+p2p3M4LBnsNibECGkmuealWNhTs4OFNt57/wARzq1XUeWYLVc8bzizaTrh/YqLdbEtbiTm0033c/U6QuZxWD7Y7pZG7EMRI4ny3LNnsa3tZ+0jlvxf9YMVLic1hnl9zREkkHPPVYnsOznJyaeX4syrmolgkGigpwVslhYRHZozXTG5xcQanM5qrrbGta03Umnl+J3jcTisI3YmBoDRoAAPJWVOmqcFCOiWPkcW8vLPS3MBAEAQBAeZIw4UcARwOa0qU41I7s1leJlNp5Rrw2FrDVhc3wBy9DVRaNhSoPNLMfDPD5PJ0lVlJe9xIi7R1dqc3jiA/UPkF53Zq/b7UnSfPeX/ALL6Eut79BS6FhXryvCAIAgCAIAgCAIAgCAIAgCAIAgCAIAgCAIAgCAIAgCAIAgCAIAgCAIAgCAIAgCAIAgCAIAgCAIAgCAIDXtFka4tdo5pBBGvI8Qotezp1ZxqPhKOj59OhvGo4prkzYUo0CAIAgCAIAgCAIAgCAIAgCAIAgCAIAgCAIAgCAIAgCAIAgCAIAgCAIAgCAIAgCAIAgCAIAgCAIAgCAIAgCAIAgCAIAgCAIAgCAIAgCAIAgCAIAgCAIAgCAIAgCAIAgCAIAgCAIAgCAIAgCAIAgCAIAgCAIAgCAIAgCAIAgCAIAgCAIAgCAIAgCAIAgCAIAgCAIAgCAIAgCAIAgCAIAgCAIAgCAIAgCAIAgCAIAgCA//Z">
            <a:extLst>
              <a:ext uri="{FF2B5EF4-FFF2-40B4-BE49-F238E27FC236}">
                <a16:creationId xmlns:a16="http://schemas.microsoft.com/office/drawing/2014/main" id="{54227078-40A1-43D1-98C2-D1C06BC2528A}"/>
              </a:ext>
            </a:extLst>
          </p:cNvPr>
          <p:cNvSpPr>
            <a:spLocks noChangeAspect="1" noChangeArrowheads="1"/>
          </p:cNvSpPr>
          <p:nvPr/>
        </p:nvSpPr>
        <p:spPr bwMode="auto">
          <a:xfrm>
            <a:off x="-73025" y="-1423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E314F921-9003-4235-A233-679B582B2513}"/>
              </a:ext>
            </a:extLst>
          </p:cNvPr>
          <p:cNvSpPr/>
          <p:nvPr/>
        </p:nvSpPr>
        <p:spPr>
          <a:xfrm>
            <a:off x="805264" y="1066800"/>
            <a:ext cx="1855743" cy="496706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CE55B4C-FFA2-4281-9BF5-A598B8329123}"/>
              </a:ext>
            </a:extLst>
          </p:cNvPr>
          <p:cNvSpPr/>
          <p:nvPr/>
        </p:nvSpPr>
        <p:spPr>
          <a:xfrm>
            <a:off x="2716257" y="1066800"/>
            <a:ext cx="1855743" cy="496706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CF35130-862E-43FE-A54E-D9AB7E5A02D9}"/>
              </a:ext>
            </a:extLst>
          </p:cNvPr>
          <p:cNvSpPr/>
          <p:nvPr/>
        </p:nvSpPr>
        <p:spPr>
          <a:xfrm>
            <a:off x="4627251" y="1066800"/>
            <a:ext cx="1855743" cy="496706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B6D5CFDA-FD54-4D9A-9BB0-FE88CA9216F0}"/>
              </a:ext>
            </a:extLst>
          </p:cNvPr>
          <p:cNvSpPr/>
          <p:nvPr/>
        </p:nvSpPr>
        <p:spPr>
          <a:xfrm>
            <a:off x="6538244" y="1066800"/>
            <a:ext cx="1855743" cy="496706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2816952-C564-47DC-8249-709407E23854}"/>
              </a:ext>
            </a:extLst>
          </p:cNvPr>
          <p:cNvSpPr/>
          <p:nvPr/>
        </p:nvSpPr>
        <p:spPr>
          <a:xfrm>
            <a:off x="2716257" y="1066800"/>
            <a:ext cx="1855743"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E6951E24-8514-414F-91DC-A968C21A38D1}"/>
              </a:ext>
            </a:extLst>
          </p:cNvPr>
          <p:cNvSpPr/>
          <p:nvPr/>
        </p:nvSpPr>
        <p:spPr>
          <a:xfrm>
            <a:off x="4627250" y="1066800"/>
            <a:ext cx="1855743"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3A44CABA-DF01-4B6B-ACA9-DFCC0B1D4352}"/>
              </a:ext>
            </a:extLst>
          </p:cNvPr>
          <p:cNvSpPr/>
          <p:nvPr/>
        </p:nvSpPr>
        <p:spPr>
          <a:xfrm>
            <a:off x="6527969" y="1066800"/>
            <a:ext cx="1855743"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35D7401-2FC5-45BD-807F-07B79DB439D8}"/>
              </a:ext>
            </a:extLst>
          </p:cNvPr>
          <p:cNvSpPr/>
          <p:nvPr/>
        </p:nvSpPr>
        <p:spPr>
          <a:xfrm>
            <a:off x="805264" y="1066800"/>
            <a:ext cx="1855743"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B2ADD3A3-E530-4913-9C3B-31A29CD9F0FB}"/>
              </a:ext>
            </a:extLst>
          </p:cNvPr>
          <p:cNvSpPr/>
          <p:nvPr/>
        </p:nvSpPr>
        <p:spPr>
          <a:xfrm>
            <a:off x="1388556" y="1109763"/>
            <a:ext cx="753731" cy="338554"/>
          </a:xfrm>
          <a:prstGeom prst="rect">
            <a:avLst/>
          </a:prstGeom>
        </p:spPr>
        <p:txBody>
          <a:bodyPr wrap="none">
            <a:spAutoFit/>
          </a:bodyPr>
          <a:lstStyle/>
          <a:p>
            <a:pPr lvl="0" algn="ctr" fontAlgn="base">
              <a:spcBef>
                <a:spcPct val="30000"/>
              </a:spcBef>
              <a:spcAft>
                <a:spcPct val="0"/>
              </a:spcAft>
              <a:buClr>
                <a:srgbClr val="A50021"/>
              </a:buClr>
            </a:pPr>
            <a:r>
              <a:rPr lang="en-US" sz="1600" b="1" dirty="0">
                <a:solidFill>
                  <a:schemeClr val="bg1"/>
                </a:solidFill>
              </a:rPr>
              <a:t>1980s</a:t>
            </a:r>
          </a:p>
        </p:txBody>
      </p:sp>
      <p:sp>
        <p:nvSpPr>
          <p:cNvPr id="45" name="Rectangle 44">
            <a:extLst>
              <a:ext uri="{FF2B5EF4-FFF2-40B4-BE49-F238E27FC236}">
                <a16:creationId xmlns:a16="http://schemas.microsoft.com/office/drawing/2014/main" id="{E7A43E4B-B917-4D9C-A90F-DAD440C0B24D}"/>
              </a:ext>
            </a:extLst>
          </p:cNvPr>
          <p:cNvSpPr/>
          <p:nvPr/>
        </p:nvSpPr>
        <p:spPr>
          <a:xfrm>
            <a:off x="3330371" y="1109763"/>
            <a:ext cx="753731" cy="338554"/>
          </a:xfrm>
          <a:prstGeom prst="rect">
            <a:avLst/>
          </a:prstGeom>
        </p:spPr>
        <p:txBody>
          <a:bodyPr wrap="none">
            <a:spAutoFit/>
          </a:bodyPr>
          <a:lstStyle/>
          <a:p>
            <a:pPr lvl="0" algn="ctr" fontAlgn="base">
              <a:spcBef>
                <a:spcPct val="30000"/>
              </a:spcBef>
              <a:spcAft>
                <a:spcPct val="0"/>
              </a:spcAft>
              <a:buClr>
                <a:srgbClr val="A50021"/>
              </a:buClr>
            </a:pPr>
            <a:r>
              <a:rPr lang="en-US" sz="1600" b="1" dirty="0">
                <a:solidFill>
                  <a:schemeClr val="bg1"/>
                </a:solidFill>
              </a:rPr>
              <a:t>1990s</a:t>
            </a:r>
          </a:p>
        </p:txBody>
      </p:sp>
      <p:sp>
        <p:nvSpPr>
          <p:cNvPr id="46" name="Rectangle 45">
            <a:extLst>
              <a:ext uri="{FF2B5EF4-FFF2-40B4-BE49-F238E27FC236}">
                <a16:creationId xmlns:a16="http://schemas.microsoft.com/office/drawing/2014/main" id="{091285F8-73F1-4833-8198-C9F0DCF6F378}"/>
              </a:ext>
            </a:extLst>
          </p:cNvPr>
          <p:cNvSpPr/>
          <p:nvPr/>
        </p:nvSpPr>
        <p:spPr>
          <a:xfrm>
            <a:off x="5241364" y="1109763"/>
            <a:ext cx="753732" cy="338554"/>
          </a:xfrm>
          <a:prstGeom prst="rect">
            <a:avLst/>
          </a:prstGeom>
        </p:spPr>
        <p:txBody>
          <a:bodyPr wrap="none">
            <a:spAutoFit/>
          </a:bodyPr>
          <a:lstStyle/>
          <a:p>
            <a:pPr lvl="0" algn="ctr" fontAlgn="base">
              <a:spcBef>
                <a:spcPct val="30000"/>
              </a:spcBef>
              <a:spcAft>
                <a:spcPct val="0"/>
              </a:spcAft>
              <a:buClr>
                <a:srgbClr val="A50021"/>
              </a:buClr>
            </a:pPr>
            <a:r>
              <a:rPr lang="en-US" sz="1600" b="1" dirty="0">
                <a:solidFill>
                  <a:schemeClr val="bg1"/>
                </a:solidFill>
              </a:rPr>
              <a:t>2000s</a:t>
            </a:r>
          </a:p>
        </p:txBody>
      </p:sp>
      <p:sp>
        <p:nvSpPr>
          <p:cNvPr id="47" name="Rectangle 46">
            <a:extLst>
              <a:ext uri="{FF2B5EF4-FFF2-40B4-BE49-F238E27FC236}">
                <a16:creationId xmlns:a16="http://schemas.microsoft.com/office/drawing/2014/main" id="{D395B72F-A055-4821-BEF4-7AE39477B865}"/>
              </a:ext>
            </a:extLst>
          </p:cNvPr>
          <p:cNvSpPr/>
          <p:nvPr/>
        </p:nvSpPr>
        <p:spPr>
          <a:xfrm>
            <a:off x="7100986" y="1109763"/>
            <a:ext cx="753732" cy="338554"/>
          </a:xfrm>
          <a:prstGeom prst="rect">
            <a:avLst/>
          </a:prstGeom>
        </p:spPr>
        <p:txBody>
          <a:bodyPr wrap="none">
            <a:spAutoFit/>
          </a:bodyPr>
          <a:lstStyle/>
          <a:p>
            <a:pPr lvl="0" algn="ctr" fontAlgn="base">
              <a:spcBef>
                <a:spcPct val="30000"/>
              </a:spcBef>
              <a:spcAft>
                <a:spcPct val="0"/>
              </a:spcAft>
              <a:buClr>
                <a:srgbClr val="A50021"/>
              </a:buClr>
            </a:pPr>
            <a:r>
              <a:rPr lang="en-US" sz="1600" b="1" dirty="0">
                <a:solidFill>
                  <a:schemeClr val="bg1"/>
                </a:solidFill>
              </a:rPr>
              <a:t>2010s</a:t>
            </a:r>
          </a:p>
        </p:txBody>
      </p:sp>
      <p:pic>
        <p:nvPicPr>
          <p:cNvPr id="48" name="Picture 39" descr="gillette">
            <a:extLst>
              <a:ext uri="{FF2B5EF4-FFF2-40B4-BE49-F238E27FC236}">
                <a16:creationId xmlns:a16="http://schemas.microsoft.com/office/drawing/2014/main" id="{03352708-E4B4-40E8-8DEF-DCB2E66C1DF5}"/>
              </a:ext>
            </a:extLst>
          </p:cNvPr>
          <p:cNvPicPr>
            <a:picLocks noChangeAspect="1" noChangeArrowheads="1"/>
          </p:cNvPicPr>
          <p:nvPr/>
        </p:nvPicPr>
        <p:blipFill>
          <a:blip r:embed="rId4" cstate="print"/>
          <a:srcRect/>
          <a:stretch>
            <a:fillRect/>
          </a:stretch>
        </p:blipFill>
        <p:spPr bwMode="auto">
          <a:xfrm>
            <a:off x="1396988" y="2850669"/>
            <a:ext cx="934654" cy="385866"/>
          </a:xfrm>
          <a:prstGeom prst="rect">
            <a:avLst/>
          </a:prstGeom>
          <a:noFill/>
          <a:ln w="9525">
            <a:noFill/>
            <a:miter lim="800000"/>
            <a:headEnd/>
            <a:tailEnd/>
          </a:ln>
        </p:spPr>
      </p:pic>
      <p:pic>
        <p:nvPicPr>
          <p:cNvPr id="49" name="Picture 41" descr="brusscompany">
            <a:extLst>
              <a:ext uri="{FF2B5EF4-FFF2-40B4-BE49-F238E27FC236}">
                <a16:creationId xmlns:a16="http://schemas.microsoft.com/office/drawing/2014/main" id="{0E3EC94C-DB3E-4B51-ABB7-12BAEC9A3008}"/>
              </a:ext>
            </a:extLst>
          </p:cNvPr>
          <p:cNvPicPr>
            <a:picLocks noChangeAspect="1" noChangeArrowheads="1"/>
          </p:cNvPicPr>
          <p:nvPr/>
        </p:nvPicPr>
        <p:blipFill>
          <a:blip r:embed="rId5" cstate="print"/>
          <a:srcRect/>
          <a:stretch>
            <a:fillRect/>
          </a:stretch>
        </p:blipFill>
        <p:spPr bwMode="auto">
          <a:xfrm>
            <a:off x="1037511" y="5422673"/>
            <a:ext cx="1455820" cy="429033"/>
          </a:xfrm>
          <a:prstGeom prst="rect">
            <a:avLst/>
          </a:prstGeom>
          <a:noFill/>
          <a:ln w="9525">
            <a:noFill/>
            <a:miter lim="800000"/>
            <a:headEnd/>
            <a:tailEnd/>
          </a:ln>
        </p:spPr>
      </p:pic>
      <p:pic>
        <p:nvPicPr>
          <p:cNvPr id="50" name="Picture 42" descr="us food service">
            <a:extLst>
              <a:ext uri="{FF2B5EF4-FFF2-40B4-BE49-F238E27FC236}">
                <a16:creationId xmlns:a16="http://schemas.microsoft.com/office/drawing/2014/main" id="{6458413F-6643-4C4D-AF4E-63BF6832A1C1}"/>
              </a:ext>
            </a:extLst>
          </p:cNvPr>
          <p:cNvPicPr>
            <a:picLocks noChangeAspect="1" noChangeArrowheads="1"/>
          </p:cNvPicPr>
          <p:nvPr/>
        </p:nvPicPr>
        <p:blipFill>
          <a:blip r:embed="rId6" cstate="print"/>
          <a:srcRect/>
          <a:stretch>
            <a:fillRect/>
          </a:stretch>
        </p:blipFill>
        <p:spPr bwMode="auto">
          <a:xfrm>
            <a:off x="1612843" y="3466753"/>
            <a:ext cx="836202" cy="554708"/>
          </a:xfrm>
          <a:prstGeom prst="rect">
            <a:avLst/>
          </a:prstGeom>
          <a:noFill/>
          <a:ln w="9525">
            <a:noFill/>
            <a:miter lim="800000"/>
            <a:headEnd/>
            <a:tailEnd/>
          </a:ln>
        </p:spPr>
      </p:pic>
      <p:pic>
        <p:nvPicPr>
          <p:cNvPr id="51" name="Picture 43" descr="jensen">
            <a:extLst>
              <a:ext uri="{FF2B5EF4-FFF2-40B4-BE49-F238E27FC236}">
                <a16:creationId xmlns:a16="http://schemas.microsoft.com/office/drawing/2014/main" id="{851ED8C6-42FA-473F-BF49-BF3716B71BA3}"/>
              </a:ext>
            </a:extLst>
          </p:cNvPr>
          <p:cNvPicPr>
            <a:picLocks noChangeAspect="1" noChangeArrowheads="1"/>
          </p:cNvPicPr>
          <p:nvPr/>
        </p:nvPicPr>
        <p:blipFill>
          <a:blip r:embed="rId7" cstate="print"/>
          <a:srcRect/>
          <a:stretch>
            <a:fillRect/>
          </a:stretch>
        </p:blipFill>
        <p:spPr bwMode="auto">
          <a:xfrm>
            <a:off x="904969" y="4129174"/>
            <a:ext cx="1125975" cy="430520"/>
          </a:xfrm>
          <a:prstGeom prst="rect">
            <a:avLst/>
          </a:prstGeom>
          <a:noFill/>
          <a:ln w="9525">
            <a:noFill/>
            <a:miter lim="800000"/>
            <a:headEnd/>
            <a:tailEnd/>
          </a:ln>
        </p:spPr>
      </p:pic>
      <p:pic>
        <p:nvPicPr>
          <p:cNvPr id="52" name="Picture 49" descr="Owens-Illinois-logo-DCE1941ED3-seeklogo">
            <a:extLst>
              <a:ext uri="{FF2B5EF4-FFF2-40B4-BE49-F238E27FC236}">
                <a16:creationId xmlns:a16="http://schemas.microsoft.com/office/drawing/2014/main" id="{7ECE9962-8CC7-405E-BBB0-4AD7231CACAB}"/>
              </a:ext>
            </a:extLst>
          </p:cNvPr>
          <p:cNvPicPr>
            <a:picLocks noChangeAspect="1" noChangeArrowheads="1"/>
          </p:cNvPicPr>
          <p:nvPr/>
        </p:nvPicPr>
        <p:blipFill>
          <a:blip r:embed="rId8" cstate="print"/>
          <a:srcRect/>
          <a:stretch>
            <a:fillRect/>
          </a:stretch>
        </p:blipFill>
        <p:spPr bwMode="auto">
          <a:xfrm>
            <a:off x="1239759" y="1852839"/>
            <a:ext cx="728572" cy="728572"/>
          </a:xfrm>
          <a:prstGeom prst="rect">
            <a:avLst/>
          </a:prstGeom>
          <a:noFill/>
          <a:ln w="9525">
            <a:noFill/>
            <a:miter lim="800000"/>
            <a:headEnd/>
            <a:tailEnd/>
          </a:ln>
        </p:spPr>
      </p:pic>
      <p:pic>
        <p:nvPicPr>
          <p:cNvPr id="53" name="Picture 51">
            <a:extLst>
              <a:ext uri="{FF2B5EF4-FFF2-40B4-BE49-F238E27FC236}">
                <a16:creationId xmlns:a16="http://schemas.microsoft.com/office/drawing/2014/main" id="{4563361D-1781-48A2-BE28-343A707403BE}"/>
              </a:ext>
            </a:extLst>
          </p:cNvP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84765" y="4518076"/>
            <a:ext cx="769968" cy="769968"/>
          </a:xfrm>
          <a:prstGeom prst="rect">
            <a:avLst/>
          </a:prstGeom>
          <a:noFill/>
          <a:ln w="12700" algn="ctr">
            <a:noFill/>
            <a:miter lim="800000"/>
            <a:headEnd/>
            <a:tailEnd/>
          </a:ln>
        </p:spPr>
      </p:pic>
      <p:pic>
        <p:nvPicPr>
          <p:cNvPr id="54" name="Picture 40" descr="dominos">
            <a:extLst>
              <a:ext uri="{FF2B5EF4-FFF2-40B4-BE49-F238E27FC236}">
                <a16:creationId xmlns:a16="http://schemas.microsoft.com/office/drawing/2014/main" id="{BD0472D8-34F2-49D4-BE36-8B9A24792425}"/>
              </a:ext>
            </a:extLst>
          </p:cNvPr>
          <p:cNvPicPr>
            <a:picLocks noChangeAspect="1" noChangeArrowheads="1"/>
          </p:cNvPicPr>
          <p:nvPr/>
        </p:nvPicPr>
        <p:blipFill>
          <a:blip r:embed="rId10" cstate="print"/>
          <a:srcRect/>
          <a:stretch>
            <a:fillRect/>
          </a:stretch>
        </p:blipFill>
        <p:spPr bwMode="auto">
          <a:xfrm>
            <a:off x="2933993" y="4683780"/>
            <a:ext cx="754428" cy="754428"/>
          </a:xfrm>
          <a:prstGeom prst="rect">
            <a:avLst/>
          </a:prstGeom>
          <a:noFill/>
          <a:ln w="9525">
            <a:noFill/>
            <a:miter lim="800000"/>
            <a:headEnd/>
            <a:tailEnd/>
          </a:ln>
        </p:spPr>
      </p:pic>
      <p:pic>
        <p:nvPicPr>
          <p:cNvPr id="55" name="Picture 44" descr="premcor">
            <a:extLst>
              <a:ext uri="{FF2B5EF4-FFF2-40B4-BE49-F238E27FC236}">
                <a16:creationId xmlns:a16="http://schemas.microsoft.com/office/drawing/2014/main" id="{0047BD33-AEEB-4FE6-8DBE-22504681DDEF}"/>
              </a:ext>
            </a:extLst>
          </p:cNvPr>
          <p:cNvPicPr>
            <a:picLocks noChangeAspect="1" noChangeArrowheads="1"/>
          </p:cNvPicPr>
          <p:nvPr/>
        </p:nvPicPr>
        <p:blipFill>
          <a:blip r:embed="rId11" cstate="print"/>
          <a:srcRect/>
          <a:stretch>
            <a:fillRect/>
          </a:stretch>
        </p:blipFill>
        <p:spPr bwMode="auto">
          <a:xfrm>
            <a:off x="3492554" y="3186075"/>
            <a:ext cx="768005" cy="408003"/>
          </a:xfrm>
          <a:prstGeom prst="rect">
            <a:avLst/>
          </a:prstGeom>
          <a:noFill/>
          <a:ln w="9525">
            <a:noFill/>
            <a:miter lim="800000"/>
            <a:headEnd/>
            <a:tailEnd/>
          </a:ln>
        </p:spPr>
      </p:pic>
      <p:pic>
        <p:nvPicPr>
          <p:cNvPr id="56" name="Picture 52" descr="logo_fleet">
            <a:extLst>
              <a:ext uri="{FF2B5EF4-FFF2-40B4-BE49-F238E27FC236}">
                <a16:creationId xmlns:a16="http://schemas.microsoft.com/office/drawing/2014/main" id="{C6DC8F32-B45C-4833-B22C-F678AD3B5905}"/>
              </a:ext>
            </a:extLst>
          </p:cNvPr>
          <p:cNvPicPr>
            <a:picLocks noChangeAspect="1" noChangeArrowheads="1"/>
          </p:cNvPicPr>
          <p:nvPr/>
        </p:nvPicPr>
        <p:blipFill>
          <a:blip r:embed="rId12" cstate="print"/>
          <a:srcRect/>
          <a:stretch>
            <a:fillRect/>
          </a:stretch>
        </p:blipFill>
        <p:spPr bwMode="auto">
          <a:xfrm>
            <a:off x="2994608" y="1709058"/>
            <a:ext cx="915105" cy="317291"/>
          </a:xfrm>
          <a:prstGeom prst="rect">
            <a:avLst/>
          </a:prstGeom>
          <a:noFill/>
          <a:ln w="9525">
            <a:noFill/>
            <a:miter lim="800000"/>
            <a:headEnd/>
            <a:tailEnd/>
          </a:ln>
        </p:spPr>
      </p:pic>
      <p:pic>
        <p:nvPicPr>
          <p:cNvPr id="57" name="Picture 53" descr="endo_logo">
            <a:hlinkClick r:id="rId13"/>
            <a:extLst>
              <a:ext uri="{FF2B5EF4-FFF2-40B4-BE49-F238E27FC236}">
                <a16:creationId xmlns:a16="http://schemas.microsoft.com/office/drawing/2014/main" id="{E6783912-BFAE-49E5-82CD-A33C76CCDAA6}"/>
              </a:ext>
            </a:extLst>
          </p:cNvPr>
          <p:cNvPicPr>
            <a:picLocks noChangeAspect="1" noChangeArrowheads="1" noCrop="1"/>
          </p:cNvPicPr>
          <p:nvPr/>
        </p:nvPicPr>
        <p:blipFill>
          <a:blip r:embed="rId14" cstate="print"/>
          <a:srcRect/>
          <a:stretch>
            <a:fillRect/>
          </a:stretch>
        </p:blipFill>
        <p:spPr bwMode="auto">
          <a:xfrm>
            <a:off x="3044898" y="4066813"/>
            <a:ext cx="1324676" cy="476056"/>
          </a:xfrm>
          <a:prstGeom prst="rect">
            <a:avLst/>
          </a:prstGeom>
          <a:noFill/>
          <a:ln w="9525">
            <a:noFill/>
            <a:miter lim="800000"/>
            <a:headEnd/>
            <a:tailEnd/>
          </a:ln>
        </p:spPr>
      </p:pic>
      <p:pic>
        <p:nvPicPr>
          <p:cNvPr id="58" name="Picture 54" descr="Amdocs-logo-B39105F927-seeklogo">
            <a:extLst>
              <a:ext uri="{FF2B5EF4-FFF2-40B4-BE49-F238E27FC236}">
                <a16:creationId xmlns:a16="http://schemas.microsoft.com/office/drawing/2014/main" id="{B36DC4E9-CA33-49A0-B0FF-7B8B9DBC3FFD}"/>
              </a:ext>
            </a:extLst>
          </p:cNvPr>
          <p:cNvPicPr>
            <a:picLocks noChangeAspect="1" noChangeArrowheads="1"/>
          </p:cNvPicPr>
          <p:nvPr/>
        </p:nvPicPr>
        <p:blipFill rotWithShape="1">
          <a:blip r:embed="rId15" cstate="print"/>
          <a:srcRect t="40623" b="38244"/>
          <a:stretch/>
        </p:blipFill>
        <p:spPr bwMode="auto">
          <a:xfrm>
            <a:off x="3434058" y="5471727"/>
            <a:ext cx="960390" cy="202615"/>
          </a:xfrm>
          <a:prstGeom prst="rect">
            <a:avLst/>
          </a:prstGeom>
          <a:noFill/>
          <a:ln w="9525">
            <a:noFill/>
            <a:miter lim="800000"/>
            <a:headEnd/>
            <a:tailEnd/>
          </a:ln>
        </p:spPr>
      </p:pic>
      <p:pic>
        <p:nvPicPr>
          <p:cNvPr id="59" name="Picture 55" descr="amphenol">
            <a:extLst>
              <a:ext uri="{FF2B5EF4-FFF2-40B4-BE49-F238E27FC236}">
                <a16:creationId xmlns:a16="http://schemas.microsoft.com/office/drawing/2014/main" id="{DA99077F-B316-4226-9D4F-951C61B3D2D9}"/>
              </a:ext>
            </a:extLst>
          </p:cNvPr>
          <p:cNvPicPr>
            <a:picLocks noChangeAspect="1" noChangeArrowheads="1"/>
          </p:cNvPicPr>
          <p:nvPr/>
        </p:nvPicPr>
        <p:blipFill>
          <a:blip r:embed="rId16" cstate="print"/>
          <a:srcRect l="4800" t="32001" r="4800" b="32001"/>
          <a:stretch>
            <a:fillRect/>
          </a:stretch>
        </p:blipFill>
        <p:spPr bwMode="auto">
          <a:xfrm>
            <a:off x="3211522" y="2102751"/>
            <a:ext cx="1304546" cy="388717"/>
          </a:xfrm>
          <a:prstGeom prst="rect">
            <a:avLst/>
          </a:prstGeom>
          <a:noFill/>
          <a:ln w="9525">
            <a:noFill/>
            <a:miter lim="800000"/>
            <a:headEnd/>
            <a:tailEnd/>
          </a:ln>
        </p:spPr>
      </p:pic>
      <p:pic>
        <p:nvPicPr>
          <p:cNvPr id="60" name="Picture 59" descr="snapple-logo">
            <a:extLst>
              <a:ext uri="{FF2B5EF4-FFF2-40B4-BE49-F238E27FC236}">
                <a16:creationId xmlns:a16="http://schemas.microsoft.com/office/drawing/2014/main" id="{E9FC0033-0D2C-48F9-857E-7EBD868D1C77}"/>
              </a:ext>
            </a:extLst>
          </p:cNvPr>
          <p:cNvPicPr>
            <a:picLocks noChangeAspect="1" noChangeArrowheads="1"/>
          </p:cNvPicPr>
          <p:nvPr/>
        </p:nvPicPr>
        <p:blipFill>
          <a:blip r:embed="rId17" cstate="print"/>
          <a:srcRect/>
          <a:stretch>
            <a:fillRect/>
          </a:stretch>
        </p:blipFill>
        <p:spPr bwMode="auto">
          <a:xfrm>
            <a:off x="2872264" y="2618482"/>
            <a:ext cx="890833" cy="477535"/>
          </a:xfrm>
          <a:prstGeom prst="rect">
            <a:avLst/>
          </a:prstGeom>
          <a:noFill/>
          <a:ln w="9525">
            <a:noFill/>
            <a:miter lim="800000"/>
            <a:headEnd/>
            <a:tailEnd/>
          </a:ln>
        </p:spPr>
      </p:pic>
      <p:pic>
        <p:nvPicPr>
          <p:cNvPr id="61" name="Picture 48">
            <a:extLst>
              <a:ext uri="{FF2B5EF4-FFF2-40B4-BE49-F238E27FC236}">
                <a16:creationId xmlns:a16="http://schemas.microsoft.com/office/drawing/2014/main" id="{7F110A20-56DB-4E5A-A4D9-D2633C811E3C}"/>
              </a:ext>
            </a:extLst>
          </p:cNvPr>
          <p:cNvPicPr>
            <a:picLocks noChangeAspect="1" noChangeArrowheads="1"/>
          </p:cNvPicPr>
          <p:nvPr/>
        </p:nvPicPr>
        <p:blipFill>
          <a:blip r:embed="rId18" cstate="print"/>
          <a:srcRect/>
          <a:stretch>
            <a:fillRect/>
          </a:stretch>
        </p:blipFill>
        <p:spPr bwMode="auto">
          <a:xfrm>
            <a:off x="5201721" y="5334387"/>
            <a:ext cx="942648" cy="326825"/>
          </a:xfrm>
          <a:prstGeom prst="rect">
            <a:avLst/>
          </a:prstGeom>
          <a:noFill/>
          <a:ln w="9525" algn="ctr">
            <a:noFill/>
            <a:miter lim="800000"/>
            <a:headEnd/>
            <a:tailEnd/>
          </a:ln>
        </p:spPr>
      </p:pic>
      <p:pic>
        <p:nvPicPr>
          <p:cNvPr id="62" name="Picture 56" descr="intelsat-logo-bg">
            <a:extLst>
              <a:ext uri="{FF2B5EF4-FFF2-40B4-BE49-F238E27FC236}">
                <a16:creationId xmlns:a16="http://schemas.microsoft.com/office/drawing/2014/main" id="{810D711F-E515-46EF-A8A1-3C2B6B756549}"/>
              </a:ext>
            </a:extLst>
          </p:cNvPr>
          <p:cNvPicPr>
            <a:picLocks noChangeAspect="1" noChangeArrowheads="1"/>
          </p:cNvPicPr>
          <p:nvPr/>
        </p:nvPicPr>
        <p:blipFill>
          <a:blip r:embed="rId19" cstate="print"/>
          <a:srcRect t="27000" b="27000"/>
          <a:stretch>
            <a:fillRect/>
          </a:stretch>
        </p:blipFill>
        <p:spPr bwMode="auto">
          <a:xfrm>
            <a:off x="4744610" y="2086221"/>
            <a:ext cx="993507" cy="365666"/>
          </a:xfrm>
          <a:prstGeom prst="rect">
            <a:avLst/>
          </a:prstGeom>
          <a:noFill/>
          <a:ln w="9525">
            <a:noFill/>
            <a:miter lim="800000"/>
            <a:headEnd/>
            <a:tailEnd/>
          </a:ln>
        </p:spPr>
      </p:pic>
      <p:pic>
        <p:nvPicPr>
          <p:cNvPr id="63" name="Picture 57" descr="shoppers-drug-mart-kitsilano">
            <a:extLst>
              <a:ext uri="{FF2B5EF4-FFF2-40B4-BE49-F238E27FC236}">
                <a16:creationId xmlns:a16="http://schemas.microsoft.com/office/drawing/2014/main" id="{3F5D9CE3-D6F9-4E42-AF6F-9B1878A4FEA0}"/>
              </a:ext>
            </a:extLst>
          </p:cNvPr>
          <p:cNvPicPr>
            <a:picLocks noChangeAspect="1" noChangeArrowheads="1"/>
          </p:cNvPicPr>
          <p:nvPr/>
        </p:nvPicPr>
        <p:blipFill>
          <a:blip r:embed="rId20" cstate="print"/>
          <a:srcRect t="33600" b="33600"/>
          <a:stretch>
            <a:fillRect/>
          </a:stretch>
        </p:blipFill>
        <p:spPr bwMode="auto">
          <a:xfrm>
            <a:off x="5161676" y="3920499"/>
            <a:ext cx="1295786" cy="425450"/>
          </a:xfrm>
          <a:prstGeom prst="rect">
            <a:avLst/>
          </a:prstGeom>
          <a:noFill/>
          <a:ln w="9525">
            <a:noFill/>
            <a:miter lim="800000"/>
            <a:headEnd/>
            <a:tailEnd/>
          </a:ln>
        </p:spPr>
      </p:pic>
      <p:pic>
        <p:nvPicPr>
          <p:cNvPr id="64" name="Picture 58" descr="verifone">
            <a:extLst>
              <a:ext uri="{FF2B5EF4-FFF2-40B4-BE49-F238E27FC236}">
                <a16:creationId xmlns:a16="http://schemas.microsoft.com/office/drawing/2014/main" id="{161996FC-F1F1-43D3-865E-A8B6F98A4E5D}"/>
              </a:ext>
            </a:extLst>
          </p:cNvPr>
          <p:cNvPicPr>
            <a:picLocks noChangeAspect="1" noChangeArrowheads="1"/>
          </p:cNvPicPr>
          <p:nvPr/>
        </p:nvPicPr>
        <p:blipFill>
          <a:blip r:embed="rId21" cstate="print"/>
          <a:srcRect t="32001" b="32001"/>
          <a:stretch>
            <a:fillRect/>
          </a:stretch>
        </p:blipFill>
        <p:spPr bwMode="auto">
          <a:xfrm>
            <a:off x="5109342" y="4498229"/>
            <a:ext cx="1059955" cy="381584"/>
          </a:xfrm>
          <a:prstGeom prst="rect">
            <a:avLst/>
          </a:prstGeom>
          <a:noFill/>
          <a:ln w="9525">
            <a:noFill/>
            <a:miter lim="800000"/>
            <a:headEnd/>
            <a:tailEnd/>
          </a:ln>
        </p:spPr>
      </p:pic>
      <p:pic>
        <p:nvPicPr>
          <p:cNvPr id="65" name="Picture 61" descr="2094_logo_HERTZ">
            <a:extLst>
              <a:ext uri="{FF2B5EF4-FFF2-40B4-BE49-F238E27FC236}">
                <a16:creationId xmlns:a16="http://schemas.microsoft.com/office/drawing/2014/main" id="{42133902-FDEE-4788-B80C-86DF900E5BAF}"/>
              </a:ext>
            </a:extLst>
          </p:cNvPr>
          <p:cNvPicPr>
            <a:picLocks noChangeAspect="1" noChangeArrowheads="1"/>
          </p:cNvPicPr>
          <p:nvPr/>
        </p:nvPicPr>
        <p:blipFill>
          <a:blip r:embed="rId22" cstate="print"/>
          <a:srcRect/>
          <a:stretch>
            <a:fillRect/>
          </a:stretch>
        </p:blipFill>
        <p:spPr bwMode="auto">
          <a:xfrm>
            <a:off x="5310259" y="1618629"/>
            <a:ext cx="893558" cy="267776"/>
          </a:xfrm>
          <a:prstGeom prst="rect">
            <a:avLst/>
          </a:prstGeom>
          <a:noFill/>
          <a:ln w="9525">
            <a:noFill/>
            <a:miter lim="800000"/>
            <a:headEnd/>
            <a:tailEnd/>
          </a:ln>
        </p:spPr>
      </p:pic>
      <p:pic>
        <p:nvPicPr>
          <p:cNvPr id="66" name="Picture 65">
            <a:extLst>
              <a:ext uri="{FF2B5EF4-FFF2-40B4-BE49-F238E27FC236}">
                <a16:creationId xmlns:a16="http://schemas.microsoft.com/office/drawing/2014/main" id="{5CCDEE79-B1D5-46A1-9AE5-CD14762AF05E}"/>
              </a:ext>
            </a:extLst>
          </p:cNvPr>
          <p:cNvPicPr>
            <a:picLocks noChangeAspect="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0184" y="3169002"/>
            <a:ext cx="982984" cy="546102"/>
          </a:xfrm>
          <a:prstGeom prst="rect">
            <a:avLst/>
          </a:prstGeom>
        </p:spPr>
      </p:pic>
      <p:pic>
        <p:nvPicPr>
          <p:cNvPr id="67" name="Picture 66">
            <a:extLst>
              <a:ext uri="{FF2B5EF4-FFF2-40B4-BE49-F238E27FC236}">
                <a16:creationId xmlns:a16="http://schemas.microsoft.com/office/drawing/2014/main" id="{FE894B7E-AB04-4194-9120-ED9E27DB1944}"/>
              </a:ext>
            </a:extLst>
          </p:cNvPr>
          <p:cNvPicPr>
            <a:picLocks noChangeAspect="1"/>
          </p:cNvPicPr>
          <p:nvPr/>
        </p:nvPicPr>
        <p:blipFill>
          <a:blip r:embed="rId24"/>
          <a:stretch>
            <a:fillRect/>
          </a:stretch>
        </p:blipFill>
        <p:spPr>
          <a:xfrm>
            <a:off x="6948660" y="2652759"/>
            <a:ext cx="1008578" cy="200115"/>
          </a:xfrm>
          <a:prstGeom prst="rect">
            <a:avLst/>
          </a:prstGeom>
        </p:spPr>
      </p:pic>
      <p:pic>
        <p:nvPicPr>
          <p:cNvPr id="68" name="Picture 67">
            <a:extLst>
              <a:ext uri="{FF2B5EF4-FFF2-40B4-BE49-F238E27FC236}">
                <a16:creationId xmlns:a16="http://schemas.microsoft.com/office/drawing/2014/main" id="{531B9870-98CF-4C24-830D-2721B75CE665}"/>
              </a:ext>
            </a:extLst>
          </p:cNvPr>
          <p:cNvPicPr>
            <a:picLocks noChangeAspect="1"/>
          </p:cNvPicPr>
          <p:nvPr/>
        </p:nvPicPr>
        <p:blipFill>
          <a:blip r:embed="rId25"/>
          <a:stretch>
            <a:fillRect/>
          </a:stretch>
        </p:blipFill>
        <p:spPr>
          <a:xfrm>
            <a:off x="7172273" y="3173919"/>
            <a:ext cx="561353" cy="569607"/>
          </a:xfrm>
          <a:prstGeom prst="rect">
            <a:avLst/>
          </a:prstGeom>
        </p:spPr>
      </p:pic>
      <p:pic>
        <p:nvPicPr>
          <p:cNvPr id="69" name="Picture 68">
            <a:extLst>
              <a:ext uri="{FF2B5EF4-FFF2-40B4-BE49-F238E27FC236}">
                <a16:creationId xmlns:a16="http://schemas.microsoft.com/office/drawing/2014/main" id="{BFCE5356-83A4-4C6A-9B5F-EF9E06D22ADD}"/>
              </a:ext>
            </a:extLst>
          </p:cNvPr>
          <p:cNvPicPr>
            <a:picLocks noChangeAspect="1"/>
          </p:cNvPicPr>
          <p:nvPr/>
        </p:nvPicPr>
        <p:blipFill>
          <a:blip r:embed="rId26"/>
          <a:stretch>
            <a:fillRect/>
          </a:stretch>
        </p:blipFill>
        <p:spPr>
          <a:xfrm>
            <a:off x="6948660" y="5076911"/>
            <a:ext cx="1046538" cy="258627"/>
          </a:xfrm>
          <a:prstGeom prst="rect">
            <a:avLst/>
          </a:prstGeom>
        </p:spPr>
      </p:pic>
      <p:pic>
        <p:nvPicPr>
          <p:cNvPr id="70" name="Picture 69">
            <a:extLst>
              <a:ext uri="{FF2B5EF4-FFF2-40B4-BE49-F238E27FC236}">
                <a16:creationId xmlns:a16="http://schemas.microsoft.com/office/drawing/2014/main" id="{DEDCA384-B135-482D-8798-48F8709DD669}"/>
              </a:ext>
            </a:extLst>
          </p:cNvPr>
          <p:cNvPicPr>
            <a:picLocks noChangeAspect="1"/>
          </p:cNvPicPr>
          <p:nvPr/>
        </p:nvPicPr>
        <p:blipFill>
          <a:blip r:embed="rId27"/>
          <a:stretch>
            <a:fillRect/>
          </a:stretch>
        </p:blipFill>
        <p:spPr>
          <a:xfrm>
            <a:off x="6785438" y="1973733"/>
            <a:ext cx="1335025" cy="331169"/>
          </a:xfrm>
          <a:prstGeom prst="rect">
            <a:avLst/>
          </a:prstGeom>
        </p:spPr>
      </p:pic>
      <p:pic>
        <p:nvPicPr>
          <p:cNvPr id="71" name="Picture 6" descr="https://www.marketbeat.com/logos/solarwinds-inc-logo.JPG">
            <a:extLst>
              <a:ext uri="{FF2B5EF4-FFF2-40B4-BE49-F238E27FC236}">
                <a16:creationId xmlns:a16="http://schemas.microsoft.com/office/drawing/2014/main" id="{E275A9D1-A6DC-4E50-878E-29D723E58F90}"/>
              </a:ext>
            </a:extLst>
          </p:cNvPr>
          <p:cNvPicPr>
            <a:picLocks noChangeAspect="1" noChangeArrowheads="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1307" y="4205603"/>
            <a:ext cx="1298698" cy="33343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a:extLst>
              <a:ext uri="{FF2B5EF4-FFF2-40B4-BE49-F238E27FC236}">
                <a16:creationId xmlns:a16="http://schemas.microsoft.com/office/drawing/2014/main" id="{908C1886-AD65-4872-9369-58DBB153256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264033" y="2727548"/>
            <a:ext cx="982985" cy="208315"/>
          </a:xfrm>
          <a:prstGeom prst="rect">
            <a:avLst/>
          </a:prstGeom>
        </p:spPr>
      </p:pic>
    </p:spTree>
    <p:custDataLst>
      <p:tags r:id="rId1"/>
    </p:custDataLst>
    <p:extLst>
      <p:ext uri="{BB962C8B-B14F-4D97-AF65-F5344CB8AC3E}">
        <p14:creationId xmlns:p14="http://schemas.microsoft.com/office/powerpoint/2010/main" val="1877765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a14="http://schemas.microsoft.com/office/drawing/2010/main" xmlns:a16="http://schemas.microsoft.com/office/drawing/2014/main">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12F4F14-EC09-004D-85BF-F038D5DD75ED}" type="slidenum">
              <a:rPr lang="en-US" smtClean="0"/>
              <a:pPr/>
              <a:t>11</a:t>
            </a:fld>
            <a:endParaRPr lang="en-US"/>
          </a:p>
        </p:txBody>
      </p:sp>
      <p:sp>
        <p:nvSpPr>
          <p:cNvPr id="18" name="Title 4">
            <a:extLst>
              <a:ext uri="{FF2B5EF4-FFF2-40B4-BE49-F238E27FC236}">
                <a16:creationId xmlns:a16="http://schemas.microsoft.com/office/drawing/2014/main" id="{3E52570A-6ACC-4556-B894-9AC77C3FB80D}"/>
              </a:ext>
            </a:extLst>
          </p:cNvPr>
          <p:cNvSpPr>
            <a:spLocks noGrp="1"/>
          </p:cNvSpPr>
          <p:nvPr>
            <p:ph type="title"/>
          </p:nvPr>
        </p:nvSpPr>
        <p:spPr>
          <a:xfrm>
            <a:off x="449264" y="104969"/>
            <a:ext cx="6637336" cy="714181"/>
          </a:xfrm>
        </p:spPr>
        <p:txBody>
          <a:bodyPr/>
          <a:lstStyle/>
          <a:p>
            <a:r>
              <a:rPr lang="en-US"/>
              <a:t>Importance of staying invested, regardless of conditions</a:t>
            </a:r>
            <a:endParaRPr lang="en-GB"/>
          </a:p>
        </p:txBody>
      </p:sp>
      <p:sp>
        <p:nvSpPr>
          <p:cNvPr id="14" name="Rectangle 13">
            <a:extLst>
              <a:ext uri="{FF2B5EF4-FFF2-40B4-BE49-F238E27FC236}">
                <a16:creationId xmlns:a16="http://schemas.microsoft.com/office/drawing/2014/main" id="{0B6904B3-8FDE-4F43-9C9F-6331B09AEC8C}"/>
              </a:ext>
            </a:extLst>
          </p:cNvPr>
          <p:cNvSpPr/>
          <p:nvPr/>
        </p:nvSpPr>
        <p:spPr>
          <a:xfrm>
            <a:off x="449264" y="1405558"/>
            <a:ext cx="8237535" cy="4376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 Placeholder 1">
            <a:extLst>
              <a:ext uri="{FF2B5EF4-FFF2-40B4-BE49-F238E27FC236}">
                <a16:creationId xmlns:a16="http://schemas.microsoft.com/office/drawing/2014/main" id="{3A4A100A-F1F6-4FA8-8109-039B0249BE55}"/>
              </a:ext>
            </a:extLst>
          </p:cNvPr>
          <p:cNvSpPr>
            <a:spLocks noGrp="1"/>
          </p:cNvSpPr>
          <p:nvPr>
            <p:ph type="body" sz="quarter" idx="15"/>
          </p:nvPr>
        </p:nvSpPr>
        <p:spPr>
          <a:xfrm>
            <a:off x="458787" y="5943600"/>
            <a:ext cx="8228012" cy="581022"/>
          </a:xfrm>
        </p:spPr>
        <p:txBody>
          <a:bodyPr/>
          <a:lstStyle/>
          <a:p>
            <a:pPr marL="0" indent="0"/>
            <a:r>
              <a:rPr lang="en-US" dirty="0"/>
              <a:t>As of December 31, 2019. Includes all primary partnership commitment gross returns for all HarbourVest funds and accounts between 1992 – 2014. Past performance is no guarantee of future returns </a:t>
            </a:r>
            <a:r>
              <a:rPr lang="en-US" altLang="en-US" dirty="0"/>
              <a:t> </a:t>
            </a:r>
          </a:p>
          <a:p>
            <a:pPr marL="0" indent="0"/>
            <a:r>
              <a:rPr lang="en-US" altLang="en-US" dirty="0"/>
              <a:t>Source: </a:t>
            </a:r>
            <a:r>
              <a:rPr lang="en-US" altLang="en-US" dirty="0" err="1"/>
              <a:t>Burgiss</a:t>
            </a:r>
            <a:r>
              <a:rPr lang="en-US" altLang="en-US" dirty="0"/>
              <a:t>. The Private Equity (All Funds) return is a pooled fund IRR based on the combined cash flows of all global PE funds in the benchmark. Public market comparison (MSCI ACWI) is based on the PME+ methodology of buying and selling the index with the same timing of cash flows as the Private Equity (All Funds) return. The securities comprising the public market indices have substantially different characteristics than the private equity benchmarks, and the comparison is provided for illustrative purposes only. This industry data reflects the fees, carried interest, and other expenses of the funds included in the benchmark. Please note returns would be reduced by fees, carried interest, and other expenses borne by investors in a HarbourVest fund / account. See ‘Additional Important Information’ at the end of the presentation, including important disclosures related to Gross Performance Returns, Public Market Comparison, Fees and Expenses, and Private Equity Index Data. Past performance is not a reliable indicator of future results.</a:t>
            </a:r>
            <a:endParaRPr lang="en-US" dirty="0"/>
          </a:p>
        </p:txBody>
      </p:sp>
      <p:sp>
        <p:nvSpPr>
          <p:cNvPr id="16" name="Text Placeholder 2">
            <a:extLst>
              <a:ext uri="{FF2B5EF4-FFF2-40B4-BE49-F238E27FC236}">
                <a16:creationId xmlns:a16="http://schemas.microsoft.com/office/drawing/2014/main" id="{31376B7E-83E2-452B-8A47-29ED071D5DB4}"/>
              </a:ext>
            </a:extLst>
          </p:cNvPr>
          <p:cNvSpPr>
            <a:spLocks noGrp="1"/>
          </p:cNvSpPr>
          <p:nvPr>
            <p:ph type="body" sz="quarter" idx="13"/>
          </p:nvPr>
        </p:nvSpPr>
        <p:spPr>
          <a:xfrm>
            <a:off x="449265" y="860697"/>
            <a:ext cx="8228012" cy="544861"/>
          </a:xfrm>
        </p:spPr>
        <p:txBody>
          <a:bodyPr/>
          <a:lstStyle/>
          <a:p>
            <a:r>
              <a:rPr lang="en-US" dirty="0">
                <a:latin typeface="+mj-lt"/>
              </a:rPr>
              <a:t>The cost of missing good vintages outweighs the cost of being invested during low-performing vintages</a:t>
            </a:r>
          </a:p>
          <a:p>
            <a:pPr algn="ctr"/>
            <a:endParaRPr lang="en-US" sz="1600" b="1" dirty="0">
              <a:solidFill>
                <a:schemeClr val="accent1"/>
              </a:solidFill>
            </a:endParaRPr>
          </a:p>
        </p:txBody>
      </p:sp>
      <p:sp>
        <p:nvSpPr>
          <p:cNvPr id="19" name="Text Placeholder 12">
            <a:extLst>
              <a:ext uri="{FF2B5EF4-FFF2-40B4-BE49-F238E27FC236}">
                <a16:creationId xmlns:a16="http://schemas.microsoft.com/office/drawing/2014/main" id="{238F2A00-859C-4DC8-8D44-C264930BBB33}"/>
              </a:ext>
            </a:extLst>
          </p:cNvPr>
          <p:cNvSpPr txBox="1">
            <a:spLocks/>
          </p:cNvSpPr>
          <p:nvPr/>
        </p:nvSpPr>
        <p:spPr>
          <a:xfrm>
            <a:off x="3048462" y="1508516"/>
            <a:ext cx="3048662" cy="286789"/>
          </a:xfrm>
          <a:prstGeom prst="rect">
            <a:avLst/>
          </a:prstGeom>
        </p:spPr>
        <p:txBody>
          <a:bodyPr vert="horz" lIns="0" tIns="0" rIns="0" bIns="0" rtlCol="0">
            <a:noAutofit/>
          </a:bodyPr>
          <a:lstStyle>
            <a:lvl1pPr marL="0" indent="0" algn="l" defTabSz="914400" rtl="0" eaLnBrk="1" latinLnBrk="0" hangingPunct="1">
              <a:spcBef>
                <a:spcPct val="20000"/>
              </a:spcBef>
              <a:buClr>
                <a:schemeClr val="tx2"/>
              </a:buClr>
              <a:buSzPct val="110000"/>
              <a:buFont typeface="Helvetica" panose="020B0604020202020204" pitchFamily="34" charset="0"/>
              <a:buNone/>
              <a:defRPr lang="en-US" sz="1500" kern="1200">
                <a:solidFill>
                  <a:schemeClr val="accent2"/>
                </a:solidFill>
                <a:latin typeface="+mn-lt"/>
                <a:ea typeface="+mn-ea"/>
                <a:cs typeface="+mn-cs"/>
              </a:defRPr>
            </a:lvl1pPr>
            <a:lvl2pPr marL="569913" indent="-225425" algn="l" defTabSz="914400" rtl="0" eaLnBrk="1" latinLnBrk="0" hangingPunct="1">
              <a:spcBef>
                <a:spcPts val="300"/>
              </a:spcBef>
              <a:buClr>
                <a:schemeClr val="tx2"/>
              </a:buClr>
              <a:buFont typeface="Arial" pitchFamily="34" charset="0"/>
              <a:buChar char="–"/>
              <a:defRPr lang="en-US" sz="1400" kern="1200" smtClean="0">
                <a:solidFill>
                  <a:schemeClr val="tx1"/>
                </a:solidFill>
                <a:latin typeface="+mn-lt"/>
                <a:ea typeface="+mn-ea"/>
                <a:cs typeface="+mn-cs"/>
              </a:defRPr>
            </a:lvl2pPr>
            <a:lvl3pPr marL="858838" indent="-168275" algn="l" defTabSz="914400" rtl="0" eaLnBrk="1" latinLnBrk="0" hangingPunct="1">
              <a:spcBef>
                <a:spcPts val="300"/>
              </a:spcBef>
              <a:buClr>
                <a:schemeClr val="tx2"/>
              </a:buClr>
              <a:buFont typeface="Arial" pitchFamily="34" charset="0"/>
              <a:buChar char="•"/>
              <a:defRPr lang="en-US" sz="1400" kern="1200" smtClean="0">
                <a:solidFill>
                  <a:schemeClr val="tx1"/>
                </a:solidFill>
                <a:latin typeface="+mn-lt"/>
                <a:ea typeface="+mn-ea"/>
                <a:cs typeface="+mn-cs"/>
              </a:defRPr>
            </a:lvl3pPr>
            <a:lvl4pPr marL="1203325" indent="-176213" algn="l" defTabSz="914400" rtl="0" eaLnBrk="1" latinLnBrk="0" hangingPunct="1">
              <a:spcBef>
                <a:spcPts val="300"/>
              </a:spcBef>
              <a:buClr>
                <a:schemeClr val="tx2"/>
              </a:buClr>
              <a:buFont typeface="Arial" panose="020B0604020202020204" pitchFamily="34" charset="0"/>
              <a:buChar char="-"/>
              <a:defRPr lang="en-US" sz="1400" kern="1200" smtClean="0">
                <a:solidFill>
                  <a:schemeClr val="tx1"/>
                </a:solidFill>
                <a:latin typeface="+mn-lt"/>
                <a:ea typeface="+mn-ea"/>
                <a:cs typeface="+mn-cs"/>
              </a:defRPr>
            </a:lvl4pPr>
            <a:lvl5pPr marL="1539875" indent="-168275" algn="l" defTabSz="914400" rtl="0" eaLnBrk="1" latinLnBrk="0" hangingPunct="1">
              <a:spcBef>
                <a:spcPts val="300"/>
              </a:spcBef>
              <a:buClr>
                <a:schemeClr val="tx2"/>
              </a:buClr>
              <a:buFont typeface="Arial" pitchFamily="34" charset="0"/>
              <a:buChar char="»"/>
              <a:defRPr lang="en-US" sz="14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C41230"/>
              </a:buClr>
              <a:buSzPct val="110000"/>
              <a:buFont typeface="Helvetica" panose="020B0604020202020204" pitchFamily="34" charset="0"/>
              <a:buNone/>
              <a:tabLst/>
              <a:defRPr/>
            </a:pPr>
            <a:r>
              <a:rPr kumimoji="0" lang="en-GB" sz="1400" b="1" i="0" u="none" strike="noStrike" kern="1200" cap="none" spc="0" normalizeH="0" baseline="0" noProof="0">
                <a:ln>
                  <a:noFill/>
                </a:ln>
                <a:solidFill>
                  <a:srgbClr val="1E6398"/>
                </a:solidFill>
                <a:effectLst/>
                <a:uLnTx/>
                <a:uFillTx/>
                <a:latin typeface="Arial" panose="020B0604020202020204" pitchFamily="34" charset="0"/>
                <a:ea typeface="+mn-ea"/>
                <a:cs typeface="Arial" panose="020B0604020202020204" pitchFamily="34" charset="0"/>
              </a:rPr>
              <a:t>The Impact of Market Timing</a:t>
            </a:r>
          </a:p>
        </p:txBody>
      </p:sp>
      <p:graphicFrame>
        <p:nvGraphicFramePr>
          <p:cNvPr id="23" name="Object 5">
            <a:extLst>
              <a:ext uri="{FF2B5EF4-FFF2-40B4-BE49-F238E27FC236}">
                <a16:creationId xmlns:a16="http://schemas.microsoft.com/office/drawing/2014/main" id="{B1C462AA-84E3-432B-9A98-00FC7AF2450C}"/>
              </a:ext>
            </a:extLst>
          </p:cNvPr>
          <p:cNvGraphicFramePr>
            <a:graphicFrameLocks noChangeAspect="1"/>
          </p:cNvGraphicFramePr>
          <p:nvPr>
            <p:extLst>
              <p:ext uri="{D42A27DB-BD31-4B8C-83A1-F6EECF244321}">
                <p14:modId xmlns:p14="http://schemas.microsoft.com/office/powerpoint/2010/main" val="828768930"/>
              </p:ext>
            </p:extLst>
          </p:nvPr>
        </p:nvGraphicFramePr>
        <p:xfrm>
          <a:off x="457201" y="1853223"/>
          <a:ext cx="7936769" cy="3928452"/>
        </p:xfrm>
        <a:graphic>
          <a:graphicData uri="http://schemas.openxmlformats.org/drawingml/2006/chart">
            <c:chart xmlns:c="http://schemas.openxmlformats.org/drawingml/2006/chart" xmlns:r="http://schemas.openxmlformats.org/officeDocument/2006/relationships" r:id="rId3"/>
          </a:graphicData>
        </a:graphic>
      </p:graphicFrame>
      <p:sp>
        <p:nvSpPr>
          <p:cNvPr id="24" name="Oval 23">
            <a:extLst>
              <a:ext uri="{FF2B5EF4-FFF2-40B4-BE49-F238E27FC236}">
                <a16:creationId xmlns:a16="http://schemas.microsoft.com/office/drawing/2014/main" id="{337BC55C-7528-41F2-91D4-E56F86828BCA}"/>
              </a:ext>
            </a:extLst>
          </p:cNvPr>
          <p:cNvSpPr/>
          <p:nvPr/>
        </p:nvSpPr>
        <p:spPr>
          <a:xfrm>
            <a:off x="2523691" y="2070705"/>
            <a:ext cx="548640" cy="5486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a:t>
            </a:r>
          </a:p>
        </p:txBody>
      </p:sp>
      <p:sp>
        <p:nvSpPr>
          <p:cNvPr id="25" name="Oval 24">
            <a:extLst>
              <a:ext uri="{FF2B5EF4-FFF2-40B4-BE49-F238E27FC236}">
                <a16:creationId xmlns:a16="http://schemas.microsoft.com/office/drawing/2014/main" id="{A00E5D7F-927C-4199-ABA7-5620881C3C97}"/>
              </a:ext>
            </a:extLst>
          </p:cNvPr>
          <p:cNvSpPr/>
          <p:nvPr/>
        </p:nvSpPr>
        <p:spPr>
          <a:xfrm>
            <a:off x="5739616" y="2832160"/>
            <a:ext cx="548640" cy="548640"/>
          </a:xfrm>
          <a:prstGeom prst="ellipse">
            <a:avLst/>
          </a:prstGeom>
          <a:solidFill>
            <a:srgbClr val="D30303"/>
          </a:solidFill>
          <a:ln>
            <a:solidFill>
              <a:srgbClr val="D3030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-7%</a:t>
            </a:r>
          </a:p>
        </p:txBody>
      </p:sp>
      <p:sp>
        <p:nvSpPr>
          <p:cNvPr id="27" name="Left Brace 26">
            <a:extLst>
              <a:ext uri="{FF2B5EF4-FFF2-40B4-BE49-F238E27FC236}">
                <a16:creationId xmlns:a16="http://schemas.microsoft.com/office/drawing/2014/main" id="{74EE2572-84EC-4002-8249-6F7EDB626E1E}"/>
              </a:ext>
            </a:extLst>
          </p:cNvPr>
          <p:cNvSpPr/>
          <p:nvPr/>
        </p:nvSpPr>
        <p:spPr>
          <a:xfrm rot="10800000">
            <a:off x="2230861" y="2070702"/>
            <a:ext cx="143062" cy="548640"/>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25946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c="http://schemas.openxmlformats.org/drawingml/2006/chart" xmlns:a16="http://schemas.microsoft.com/office/drawing/2014/main">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C373D3-6556-4650-9C54-C4DFF1F131DE}"/>
              </a:ext>
            </a:extLst>
          </p:cNvPr>
          <p:cNvSpPr>
            <a:spLocks noGrp="1"/>
          </p:cNvSpPr>
          <p:nvPr>
            <p:ph type="sldNum" sz="quarter" idx="4"/>
          </p:nvPr>
        </p:nvSpPr>
        <p:spPr/>
        <p:txBody>
          <a:bodyPr/>
          <a:lstStyle/>
          <a:p>
            <a:fld id="{F8D15910-2283-41D7-9BD8-68E9282E8702}" type="slidenum">
              <a:rPr lang="en-US" smtClean="0"/>
              <a:pPr/>
              <a:t>12</a:t>
            </a:fld>
            <a:endParaRPr lang="en-US" dirty="0"/>
          </a:p>
        </p:txBody>
      </p:sp>
      <p:sp>
        <p:nvSpPr>
          <p:cNvPr id="26" name="Text Placeholder 1">
            <a:extLst>
              <a:ext uri="{FF2B5EF4-FFF2-40B4-BE49-F238E27FC236}">
                <a16:creationId xmlns:a16="http://schemas.microsoft.com/office/drawing/2014/main" id="{78E779A2-DCBB-4C03-B5C8-A0D4CB446CFC}"/>
              </a:ext>
            </a:extLst>
          </p:cNvPr>
          <p:cNvSpPr>
            <a:spLocks noGrp="1"/>
          </p:cNvSpPr>
          <p:nvPr>
            <p:ph type="body" sz="quarter" idx="15"/>
          </p:nvPr>
        </p:nvSpPr>
        <p:spPr>
          <a:xfrm>
            <a:off x="458787" y="6196988"/>
            <a:ext cx="8228012" cy="327634"/>
          </a:xfrm>
        </p:spPr>
        <p:txBody>
          <a:bodyPr/>
          <a:lstStyle/>
          <a:p>
            <a:endParaRPr lang="en-US" dirty="0"/>
          </a:p>
          <a:p>
            <a:pPr marL="0"/>
            <a:r>
              <a:rPr lang="en-US" dirty="0"/>
              <a:t>Sources: Morningstar, Bloomberg: all US in Morningstar database using latest publicly available data as of March 4, 2020, filtered for Bloomberg’s primary share class. Bloomberg 10-yr annualized returns as of </a:t>
            </a:r>
            <a:r>
              <a:rPr lang="en-US"/>
              <a:t>September 30, </a:t>
            </a:r>
            <a:r>
              <a:rPr lang="en-US" dirty="0"/>
              <a:t>2019; Returns are simple averages; </a:t>
            </a:r>
            <a:r>
              <a:rPr lang="en-US" dirty="0" err="1"/>
              <a:t>Burgiss</a:t>
            </a:r>
            <a:r>
              <a:rPr lang="en-US" dirty="0"/>
              <a:t>: 10-Year net-to-LP IRRs as of September 30, 2019</a:t>
            </a:r>
          </a:p>
        </p:txBody>
      </p:sp>
      <p:sp>
        <p:nvSpPr>
          <p:cNvPr id="27" name="Text Placeholder 2">
            <a:extLst>
              <a:ext uri="{FF2B5EF4-FFF2-40B4-BE49-F238E27FC236}">
                <a16:creationId xmlns:a16="http://schemas.microsoft.com/office/drawing/2014/main" id="{0FB84BA9-CFFC-4612-9EFB-BEEED50971C9}"/>
              </a:ext>
            </a:extLst>
          </p:cNvPr>
          <p:cNvSpPr>
            <a:spLocks noGrp="1"/>
          </p:cNvSpPr>
          <p:nvPr>
            <p:ph type="body" sz="quarter" idx="13"/>
          </p:nvPr>
        </p:nvSpPr>
        <p:spPr>
          <a:xfrm>
            <a:off x="458787" y="869957"/>
            <a:ext cx="8450082" cy="581022"/>
          </a:xfrm>
        </p:spPr>
        <p:txBody>
          <a:bodyPr/>
          <a:lstStyle/>
          <a:p>
            <a:r>
              <a:rPr lang="en-US" dirty="0"/>
              <a:t>Skillful manager selection and access to best-performing managers is critical in private markets</a:t>
            </a:r>
          </a:p>
        </p:txBody>
      </p:sp>
      <p:sp>
        <p:nvSpPr>
          <p:cNvPr id="28" name="Title 4">
            <a:extLst>
              <a:ext uri="{FF2B5EF4-FFF2-40B4-BE49-F238E27FC236}">
                <a16:creationId xmlns:a16="http://schemas.microsoft.com/office/drawing/2014/main" id="{C09AF48C-7D0C-4488-A82B-4D99F5AEE105}"/>
              </a:ext>
            </a:extLst>
          </p:cNvPr>
          <p:cNvSpPr>
            <a:spLocks noGrp="1"/>
          </p:cNvSpPr>
          <p:nvPr>
            <p:ph type="title"/>
          </p:nvPr>
        </p:nvSpPr>
        <p:spPr>
          <a:xfrm>
            <a:off x="449264" y="77852"/>
            <a:ext cx="6484936" cy="714181"/>
          </a:xfrm>
        </p:spPr>
        <p:txBody>
          <a:bodyPr>
            <a:normAutofit/>
          </a:bodyPr>
          <a:lstStyle/>
          <a:p>
            <a:r>
              <a:rPr lang="en-US" dirty="0"/>
              <a:t>Why is manager selection important in PE?</a:t>
            </a:r>
          </a:p>
        </p:txBody>
      </p:sp>
      <p:sp>
        <p:nvSpPr>
          <p:cNvPr id="29" name="TextBox 28">
            <a:extLst>
              <a:ext uri="{FF2B5EF4-FFF2-40B4-BE49-F238E27FC236}">
                <a16:creationId xmlns:a16="http://schemas.microsoft.com/office/drawing/2014/main" id="{2F71401F-F550-4AAC-A256-B47982C6AC8A}"/>
              </a:ext>
            </a:extLst>
          </p:cNvPr>
          <p:cNvSpPr txBox="1"/>
          <p:nvPr/>
        </p:nvSpPr>
        <p:spPr>
          <a:xfrm>
            <a:off x="1461844" y="1396590"/>
            <a:ext cx="6016256" cy="307777"/>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400" b="1" dirty="0">
                <a:solidFill>
                  <a:srgbClr val="164A72"/>
                </a:solidFill>
                <a:latin typeface="Arial" panose="020B0604020202020204" pitchFamily="34" charset="0"/>
                <a:cs typeface="Arial" panose="020B0604020202020204" pitchFamily="34" charset="0"/>
              </a:rPr>
              <a:t>Ten-year Annual Returns from Public Markets vs. Private Markets</a:t>
            </a:r>
          </a:p>
        </p:txBody>
      </p:sp>
      <p:sp>
        <p:nvSpPr>
          <p:cNvPr id="30" name="TextBox 1">
            <a:extLst>
              <a:ext uri="{FF2B5EF4-FFF2-40B4-BE49-F238E27FC236}">
                <a16:creationId xmlns:a16="http://schemas.microsoft.com/office/drawing/2014/main" id="{018E03B3-AE1E-45D8-B34A-3A5BDE5D852B}"/>
              </a:ext>
            </a:extLst>
          </p:cNvPr>
          <p:cNvSpPr txBox="1"/>
          <p:nvPr/>
        </p:nvSpPr>
        <p:spPr>
          <a:xfrm>
            <a:off x="1203876" y="5274901"/>
            <a:ext cx="1767788" cy="4606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chemeClr val="accent1">
                    <a:lumMod val="75000"/>
                  </a:schemeClr>
                </a:solidFill>
              </a:rPr>
              <a:t>U.S. Equity Mutual Funds / U.S. Private Equity</a:t>
            </a:r>
          </a:p>
        </p:txBody>
      </p:sp>
      <p:sp>
        <p:nvSpPr>
          <p:cNvPr id="31" name="TextBox 1">
            <a:extLst>
              <a:ext uri="{FF2B5EF4-FFF2-40B4-BE49-F238E27FC236}">
                <a16:creationId xmlns:a16="http://schemas.microsoft.com/office/drawing/2014/main" id="{6FC85743-168F-40ED-875A-B8252B89AB43}"/>
              </a:ext>
            </a:extLst>
          </p:cNvPr>
          <p:cNvSpPr txBox="1"/>
          <p:nvPr/>
        </p:nvSpPr>
        <p:spPr>
          <a:xfrm>
            <a:off x="4024704" y="5274855"/>
            <a:ext cx="1767788" cy="4607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chemeClr val="accent1">
                    <a:lumMod val="75000"/>
                  </a:schemeClr>
                </a:solidFill>
              </a:rPr>
              <a:t>Global Real Asset Funds / Global Private Real Assets</a:t>
            </a:r>
          </a:p>
        </p:txBody>
      </p:sp>
      <p:sp>
        <p:nvSpPr>
          <p:cNvPr id="32" name="TextBox 1">
            <a:extLst>
              <a:ext uri="{FF2B5EF4-FFF2-40B4-BE49-F238E27FC236}">
                <a16:creationId xmlns:a16="http://schemas.microsoft.com/office/drawing/2014/main" id="{10678ECD-F5B2-4A29-81EA-359EE2595D22}"/>
              </a:ext>
            </a:extLst>
          </p:cNvPr>
          <p:cNvSpPr txBox="1"/>
          <p:nvPr/>
        </p:nvSpPr>
        <p:spPr>
          <a:xfrm>
            <a:off x="6696858" y="5274854"/>
            <a:ext cx="1562485" cy="4607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chemeClr val="accent1">
                    <a:lumMod val="75000"/>
                  </a:schemeClr>
                </a:solidFill>
              </a:rPr>
              <a:t>U.S. High Yield Funds / U.S. Private Credit</a:t>
            </a:r>
          </a:p>
        </p:txBody>
      </p:sp>
      <p:graphicFrame>
        <p:nvGraphicFramePr>
          <p:cNvPr id="33" name="Chart 32">
            <a:extLst>
              <a:ext uri="{FF2B5EF4-FFF2-40B4-BE49-F238E27FC236}">
                <a16:creationId xmlns:a16="http://schemas.microsoft.com/office/drawing/2014/main" id="{3C4B81FD-84C9-40C3-B2E3-B53092D5A303}"/>
              </a:ext>
            </a:extLst>
          </p:cNvPr>
          <p:cNvGraphicFramePr>
            <a:graphicFrameLocks/>
          </p:cNvGraphicFramePr>
          <p:nvPr/>
        </p:nvGraphicFramePr>
        <p:xfrm>
          <a:off x="381000" y="1563055"/>
          <a:ext cx="8381999" cy="4034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7233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c="http://schemas.openxmlformats.org/drawingml/2006/chart" xmlns:a16="http://schemas.microsoft.com/office/drawing/2014/main">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33462E-1539-C446-B5B0-2C5AC6ED9F50}"/>
              </a:ext>
            </a:extLst>
          </p:cNvPr>
          <p:cNvSpPr/>
          <p:nvPr/>
        </p:nvSpPr>
        <p:spPr>
          <a:xfrm>
            <a:off x="457200" y="1254032"/>
            <a:ext cx="8228012" cy="4918167"/>
          </a:xfrm>
          <a:prstGeom prst="rect">
            <a:avLst/>
          </a:prstGeom>
          <a:gradFill flip="none" rotWithShape="1">
            <a:gsLst>
              <a:gs pos="6000">
                <a:schemeClr val="bg2">
                  <a:lumMod val="54000"/>
                  <a:lumOff val="46000"/>
                  <a:alpha val="41000"/>
                </a:schemeClr>
              </a:gs>
              <a:gs pos="67000">
                <a:schemeClr val="accent4">
                  <a:lumMod val="39000"/>
                  <a:lumOff val="61000"/>
                </a:schemeClr>
              </a:gs>
              <a:gs pos="41000">
                <a:schemeClr val="accent4">
                  <a:lumMod val="40000"/>
                  <a:lumOff val="60000"/>
                </a:schemeClr>
              </a:gs>
              <a:gs pos="92000">
                <a:schemeClr val="accent1">
                  <a:lumMod val="25000"/>
                  <a:lumOff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
          <p:cNvGraphicFramePr>
            <a:graphicFrameLocks noChangeAspect="1"/>
          </p:cNvGraphicFramePr>
          <p:nvPr>
            <p:extLst>
              <p:ext uri="{D42A27DB-BD31-4B8C-83A1-F6EECF244321}">
                <p14:modId xmlns:p14="http://schemas.microsoft.com/office/powerpoint/2010/main" val="4172187221"/>
              </p:ext>
            </p:extLst>
          </p:nvPr>
        </p:nvGraphicFramePr>
        <p:xfrm>
          <a:off x="345434" y="997402"/>
          <a:ext cx="8394700" cy="2581118"/>
        </p:xfrm>
        <a:graphic>
          <a:graphicData uri="http://schemas.openxmlformats.org/drawingml/2006/chart">
            <c:chart xmlns:c="http://schemas.openxmlformats.org/drawingml/2006/chart" xmlns:r="http://schemas.openxmlformats.org/officeDocument/2006/relationships" r:id="rId4"/>
          </a:graphicData>
        </a:graphic>
      </p:graphicFrame>
      <p:sp>
        <p:nvSpPr>
          <p:cNvPr id="8" name="Left Bracket 7">
            <a:extLst>
              <a:ext uri="{FF2B5EF4-FFF2-40B4-BE49-F238E27FC236}">
                <a16:creationId xmlns:a16="http://schemas.microsoft.com/office/drawing/2014/main" id="{D8E54DF2-AC15-D14A-8872-761B01DD07D0}"/>
              </a:ext>
            </a:extLst>
          </p:cNvPr>
          <p:cNvSpPr/>
          <p:nvPr/>
        </p:nvSpPr>
        <p:spPr>
          <a:xfrm rot="5400000">
            <a:off x="4486394" y="776908"/>
            <a:ext cx="132804" cy="5853712"/>
          </a:xfrm>
          <a:prstGeom prst="leftBracket">
            <a:avLst>
              <a:gd name="adj" fmla="val 99878"/>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AE9CE23-E688-804E-9E65-D5C1E09F1302}"/>
              </a:ext>
            </a:extLst>
          </p:cNvPr>
          <p:cNvSpPr/>
          <p:nvPr/>
        </p:nvSpPr>
        <p:spPr>
          <a:xfrm>
            <a:off x="3323486" y="3524168"/>
            <a:ext cx="2770114" cy="2308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FE8FB87-22E1-D147-99F0-BB7978F3ED52}"/>
              </a:ext>
            </a:extLst>
          </p:cNvPr>
          <p:cNvSpPr/>
          <p:nvPr/>
        </p:nvSpPr>
        <p:spPr>
          <a:xfrm>
            <a:off x="3859581" y="3926917"/>
            <a:ext cx="1663338" cy="53993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FD3DE28-B136-9F4C-811B-F317D51FD452}"/>
              </a:ext>
            </a:extLst>
          </p:cNvPr>
          <p:cNvSpPr/>
          <p:nvPr/>
        </p:nvSpPr>
        <p:spPr>
          <a:xfrm>
            <a:off x="813238" y="3892083"/>
            <a:ext cx="1663337" cy="53993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p:cNvSpPr>
            <a:spLocks noGrp="1"/>
          </p:cNvSpPr>
          <p:nvPr>
            <p:ph sz="quarter" idx="15"/>
          </p:nvPr>
        </p:nvSpPr>
        <p:spPr>
          <a:xfrm>
            <a:off x="458788" y="5972175"/>
            <a:ext cx="8228012" cy="581025"/>
          </a:xfrm>
        </p:spPr>
        <p:txBody>
          <a:bodyPr/>
          <a:lstStyle/>
          <a:p>
            <a:pPr marL="0" indent="0"/>
            <a:endParaRPr lang="en-US" dirty="0"/>
          </a:p>
          <a:p>
            <a:pPr marL="0" indent="0"/>
            <a:r>
              <a:rPr lang="en-US" dirty="0"/>
              <a:t>	This example is shown for illustrative purposes only and is intended to demonstrate the mechanics and cash flows of a private equity fund. It is not intended to predict the performance or cash flows of any specific fund and should not be construed as predicting the future. The actual pace and timing of cash flows of a private equity fund are highly dependent on the fund’s investment pace, the types of investments made by the fund, and market conditions. Private equity investing involves significant risks, including loss of the entire investment. Investments in private equity fund involve significant risk, including loss of the entire investment.  </a:t>
            </a:r>
          </a:p>
        </p:txBody>
      </p:sp>
      <p:sp>
        <p:nvSpPr>
          <p:cNvPr id="28" name="Content Placeholder 27"/>
          <p:cNvSpPr>
            <a:spLocks noGrp="1"/>
          </p:cNvSpPr>
          <p:nvPr>
            <p:ph type="body" sz="quarter" idx="13"/>
          </p:nvPr>
        </p:nvSpPr>
        <p:spPr>
          <a:xfrm>
            <a:off x="454247" y="920659"/>
            <a:ext cx="8239124" cy="270510"/>
          </a:xfrm>
        </p:spPr>
        <p:txBody>
          <a:bodyPr/>
          <a:lstStyle/>
          <a:p>
            <a:r>
              <a:rPr lang="en-US" b="1" dirty="0">
                <a:solidFill>
                  <a:schemeClr val="accent1"/>
                </a:solidFill>
              </a:rPr>
              <a:t>Single Private Equity Partnership</a:t>
            </a:r>
          </a:p>
        </p:txBody>
      </p:sp>
      <p:sp>
        <p:nvSpPr>
          <p:cNvPr id="2" name="Slide Number Placeholder 1"/>
          <p:cNvSpPr>
            <a:spLocks noGrp="1"/>
          </p:cNvSpPr>
          <p:nvPr>
            <p:ph type="sldNum" sz="quarter" idx="4"/>
          </p:nvPr>
        </p:nvSpPr>
        <p:spPr>
          <a:xfrm>
            <a:off x="8024813" y="6602413"/>
            <a:ext cx="661987" cy="1651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11918-CDCE-4E2F-9F5D-7FD429875303}" type="slidenum">
              <a:rPr kumimoji="0" lang="en-US" sz="800" b="0" i="0" u="none" strike="noStrike" kern="1200" cap="none" spc="0" normalizeH="0" baseline="0" noProof="0" smtClean="0">
                <a:ln>
                  <a:noFill/>
                </a:ln>
                <a:solidFill>
                  <a:srgbClr val="55616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556168"/>
              </a:solidFill>
              <a:effectLst/>
              <a:uLnTx/>
              <a:uFillTx/>
              <a:latin typeface="Arial"/>
              <a:ea typeface="+mn-ea"/>
              <a:cs typeface="+mn-cs"/>
            </a:endParaRPr>
          </a:p>
        </p:txBody>
      </p:sp>
      <p:sp>
        <p:nvSpPr>
          <p:cNvPr id="2056" name="Rectangle 8"/>
          <p:cNvSpPr>
            <a:spLocks noGrp="1" noChangeArrowheads="1"/>
          </p:cNvSpPr>
          <p:nvPr>
            <p:ph type="title"/>
          </p:nvPr>
        </p:nvSpPr>
        <p:spPr/>
        <p:txBody>
          <a:bodyPr/>
          <a:lstStyle/>
          <a:p>
            <a:r>
              <a:rPr lang="en-US" dirty="0"/>
              <a:t>Private fund cash flows and the j-curve</a:t>
            </a:r>
          </a:p>
        </p:txBody>
      </p:sp>
      <p:sp>
        <p:nvSpPr>
          <p:cNvPr id="17" name="TextBox 16"/>
          <p:cNvSpPr txBox="1"/>
          <p:nvPr/>
        </p:nvSpPr>
        <p:spPr>
          <a:xfrm>
            <a:off x="431714" y="2269539"/>
            <a:ext cx="53340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0%</a:t>
            </a:r>
          </a:p>
        </p:txBody>
      </p:sp>
      <p:graphicFrame>
        <p:nvGraphicFramePr>
          <p:cNvPr id="31" name="Group 27"/>
          <p:cNvGraphicFramePr>
            <a:graphicFrameLocks noGrp="1"/>
          </p:cNvGraphicFramePr>
          <p:nvPr>
            <p:extLst>
              <p:ext uri="{D42A27DB-BD31-4B8C-83A1-F6EECF244321}">
                <p14:modId xmlns:p14="http://schemas.microsoft.com/office/powerpoint/2010/main" val="4099014931"/>
              </p:ext>
            </p:extLst>
          </p:nvPr>
        </p:nvGraphicFramePr>
        <p:xfrm>
          <a:off x="457200" y="4620748"/>
          <a:ext cx="2694785" cy="1362456"/>
        </p:xfrm>
        <a:graphic>
          <a:graphicData uri="http://schemas.openxmlformats.org/drawingml/2006/table">
            <a:tbl>
              <a:tblPr/>
              <a:tblGrid>
                <a:gridCol w="2694785">
                  <a:extLst>
                    <a:ext uri="{9D8B030D-6E8A-4147-A177-3AD203B41FA5}">
                      <a16:colId xmlns:a16="http://schemas.microsoft.com/office/drawing/2014/main" val="20000"/>
                    </a:ext>
                  </a:extLst>
                </a:gridCol>
              </a:tblGrid>
              <a:tr h="270026">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100" b="1" i="0" u="none" strike="noStrike" cap="none" normalizeH="0" baseline="0" dirty="0">
                          <a:ln>
                            <a:noFill/>
                          </a:ln>
                          <a:solidFill>
                            <a:schemeClr val="tx1"/>
                          </a:solidFill>
                          <a:effectLst/>
                          <a:latin typeface="+mn-lt"/>
                        </a:rPr>
                        <a:t>INVESTMENT STAGE (YEARS 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0"/>
                  </a:ext>
                </a:extLst>
              </a:tr>
              <a:tr h="1092430">
                <a:tc>
                  <a:txBody>
                    <a:bodyPr/>
                    <a:lstStyle/>
                    <a:p>
                      <a:pPr marL="171450" marR="0" lvl="0" indent="-171450" algn="l" defTabSz="914400" rtl="0" eaLnBrk="1" fontAlgn="base" latinLnBrk="0" hangingPunct="1">
                        <a:lnSpc>
                          <a:spcPct val="100000"/>
                        </a:lnSpc>
                        <a:spcBef>
                          <a:spcPct val="30000"/>
                        </a:spcBef>
                        <a:spcAft>
                          <a:spcPct val="0"/>
                        </a:spcAft>
                        <a:buClr>
                          <a:schemeClr val="tx1"/>
                        </a:buClr>
                        <a:buSzTx/>
                        <a:buFont typeface="Arial" panose="020B0604020202020204" pitchFamily="34" charset="0"/>
                        <a:buChar char="•"/>
                        <a:tabLst/>
                      </a:pPr>
                      <a: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t>Portfolio created</a:t>
                      </a:r>
                    </a:p>
                    <a:p>
                      <a:pPr marL="171450" marR="0" lvl="0" indent="-171450" algn="l" defTabSz="914400" rtl="0" eaLnBrk="1" fontAlgn="base" latinLnBrk="0" hangingPunct="1">
                        <a:lnSpc>
                          <a:spcPct val="100000"/>
                        </a:lnSpc>
                        <a:spcBef>
                          <a:spcPct val="30000"/>
                        </a:spcBef>
                        <a:spcAft>
                          <a:spcPct val="0"/>
                        </a:spcAft>
                        <a:buClr>
                          <a:schemeClr val="tx1"/>
                        </a:buClr>
                        <a:buSzTx/>
                        <a:buFont typeface="Arial" panose="020B0604020202020204" pitchFamily="34" charset="0"/>
                        <a:buChar char="•"/>
                        <a:tabLst/>
                      </a:pPr>
                      <a: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t>Investments are made in portfolio companies</a:t>
                      </a:r>
                    </a:p>
                    <a:p>
                      <a:pPr marL="171450" marR="0" lvl="0" indent="-171450" algn="l" defTabSz="914400" rtl="0" eaLnBrk="1" fontAlgn="base" latinLnBrk="0" hangingPunct="1">
                        <a:lnSpc>
                          <a:spcPct val="100000"/>
                        </a:lnSpc>
                        <a:spcBef>
                          <a:spcPct val="30000"/>
                        </a:spcBef>
                        <a:spcAft>
                          <a:spcPct val="0"/>
                        </a:spcAft>
                        <a:buClr>
                          <a:schemeClr val="tx1"/>
                        </a:buClr>
                        <a:buSzTx/>
                        <a:buFont typeface="Arial" panose="020B0604020202020204" pitchFamily="34" charset="0"/>
                        <a:buChar char="•"/>
                        <a:tabLst/>
                      </a:pPr>
                      <a: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t>Capital is called to fund investments </a:t>
                      </a:r>
                      <a:b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br>
                      <a: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t>as needed</a:t>
                      </a:r>
                    </a:p>
                  </a:txBody>
                  <a:tcPr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bl>
          </a:graphicData>
        </a:graphic>
      </p:graphicFrame>
      <p:graphicFrame>
        <p:nvGraphicFramePr>
          <p:cNvPr id="33" name="Group 27"/>
          <p:cNvGraphicFramePr>
            <a:graphicFrameLocks noGrp="1"/>
          </p:cNvGraphicFramePr>
          <p:nvPr>
            <p:extLst>
              <p:ext uri="{D42A27DB-BD31-4B8C-83A1-F6EECF244321}">
                <p14:modId xmlns:p14="http://schemas.microsoft.com/office/powerpoint/2010/main" val="2504657778"/>
              </p:ext>
            </p:extLst>
          </p:nvPr>
        </p:nvGraphicFramePr>
        <p:xfrm>
          <a:off x="6175123" y="4620748"/>
          <a:ext cx="2522440" cy="1362456"/>
        </p:xfrm>
        <a:graphic>
          <a:graphicData uri="http://schemas.openxmlformats.org/drawingml/2006/table">
            <a:tbl>
              <a:tblPr/>
              <a:tblGrid>
                <a:gridCol w="2522440">
                  <a:extLst>
                    <a:ext uri="{9D8B030D-6E8A-4147-A177-3AD203B41FA5}">
                      <a16:colId xmlns:a16="http://schemas.microsoft.com/office/drawing/2014/main" val="20000"/>
                    </a:ext>
                  </a:extLst>
                </a:gridCol>
              </a:tblGrid>
              <a:tr h="269174">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100" b="1" i="0" u="none" strike="noStrike" cap="none" spc="-20" normalizeH="0" baseline="0" dirty="0">
                          <a:ln>
                            <a:noFill/>
                          </a:ln>
                          <a:solidFill>
                            <a:schemeClr val="tx1"/>
                          </a:solidFill>
                          <a:effectLst/>
                          <a:latin typeface="+mn-lt"/>
                        </a:rPr>
                        <a:t>LIQUIDATION STAGE (YEARS 8-10)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1093282">
                <a:tc>
                  <a:txBody>
                    <a:bodyPr/>
                    <a:lstStyle/>
                    <a:p>
                      <a:pPr marL="171450" marR="0" lvl="0" indent="-171450" algn="l" defTabSz="914400" rtl="0" eaLnBrk="1" fontAlgn="base" latinLnBrk="0" hangingPunct="1">
                        <a:lnSpc>
                          <a:spcPct val="100000"/>
                        </a:lnSpc>
                        <a:spcBef>
                          <a:spcPct val="30000"/>
                        </a:spcBef>
                        <a:spcAft>
                          <a:spcPct val="0"/>
                        </a:spcAft>
                        <a:buClr>
                          <a:schemeClr val="tx1"/>
                        </a:buClr>
                        <a:buSzTx/>
                        <a:buFont typeface="Arial" panose="020B0604020202020204" pitchFamily="34" charset="0"/>
                        <a:buChar char="•"/>
                        <a:tabLst/>
                      </a:pPr>
                      <a: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t>Many investments have been exited or are in the process of exit</a:t>
                      </a:r>
                    </a:p>
                    <a:p>
                      <a:pPr marL="171450" marR="0" lvl="0" indent="-171450" algn="l" defTabSz="914400" rtl="0" eaLnBrk="1" fontAlgn="base" latinLnBrk="0" hangingPunct="1">
                        <a:lnSpc>
                          <a:spcPct val="100000"/>
                        </a:lnSpc>
                        <a:spcBef>
                          <a:spcPct val="30000"/>
                        </a:spcBef>
                        <a:spcAft>
                          <a:spcPct val="0"/>
                        </a:spcAft>
                        <a:buClr>
                          <a:schemeClr val="tx1"/>
                        </a:buClr>
                        <a:buSzTx/>
                        <a:buFont typeface="Arial" panose="020B0604020202020204" pitchFamily="34" charset="0"/>
                        <a:buChar char="•"/>
                        <a:tabLst/>
                      </a:pPr>
                      <a: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t>Provisions to extend usually in one to </a:t>
                      </a:r>
                      <a:b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br>
                      <a: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t>two year increments up to a maximum of four years</a:t>
                      </a:r>
                    </a:p>
                  </a:txBody>
                  <a:tcPr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bl>
          </a:graphicData>
        </a:graphic>
      </p:graphicFrame>
      <p:graphicFrame>
        <p:nvGraphicFramePr>
          <p:cNvPr id="34" name="Group 27"/>
          <p:cNvGraphicFramePr>
            <a:graphicFrameLocks noGrp="1"/>
          </p:cNvGraphicFramePr>
          <p:nvPr>
            <p:extLst>
              <p:ext uri="{D42A27DB-BD31-4B8C-83A1-F6EECF244321}">
                <p14:modId xmlns:p14="http://schemas.microsoft.com/office/powerpoint/2010/main" val="32972578"/>
              </p:ext>
            </p:extLst>
          </p:nvPr>
        </p:nvGraphicFramePr>
        <p:xfrm>
          <a:off x="3212258" y="4620749"/>
          <a:ext cx="2895600" cy="1362455"/>
        </p:xfrm>
        <a:graphic>
          <a:graphicData uri="http://schemas.openxmlformats.org/drawingml/2006/table">
            <a:tbl>
              <a:tblPr/>
              <a:tblGrid>
                <a:gridCol w="2895600">
                  <a:extLst>
                    <a:ext uri="{9D8B030D-6E8A-4147-A177-3AD203B41FA5}">
                      <a16:colId xmlns:a16="http://schemas.microsoft.com/office/drawing/2014/main" val="20000"/>
                    </a:ext>
                  </a:extLst>
                </a:gridCol>
              </a:tblGrid>
              <a:tr h="269257">
                <a:tc>
                  <a:txBody>
                    <a:bodyPr/>
                    <a:lstStyle/>
                    <a:p>
                      <a:pPr marL="0" marR="0" lvl="0" indent="0" algn="l" defTabSz="914400" rtl="0" eaLnBrk="1" fontAlgn="base" latinLnBrk="0" hangingPunct="1">
                        <a:lnSpc>
                          <a:spcPct val="100000"/>
                        </a:lnSpc>
                        <a:spcBef>
                          <a:spcPct val="25000"/>
                        </a:spcBef>
                        <a:spcAft>
                          <a:spcPct val="0"/>
                        </a:spcAft>
                        <a:buClr>
                          <a:schemeClr val="tx1"/>
                        </a:buClr>
                        <a:buSzTx/>
                        <a:buFont typeface="Arial" panose="020B0604020202020204" pitchFamily="34" charset="0"/>
                        <a:buNone/>
                        <a:tabLst/>
                      </a:pPr>
                      <a:r>
                        <a:rPr kumimoji="0" lang="en-US" sz="1100" b="1" i="0" u="none" strike="noStrike" cap="none" normalizeH="0" baseline="0" dirty="0">
                          <a:ln>
                            <a:noFill/>
                          </a:ln>
                          <a:solidFill>
                            <a:schemeClr val="tx1"/>
                          </a:solidFill>
                          <a:effectLst/>
                          <a:latin typeface="+mn-lt"/>
                        </a:rPr>
                        <a:t>DEVELOPMENT STAGE (YEARS 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0"/>
                  </a:ext>
                </a:extLst>
              </a:tr>
              <a:tr h="1093198">
                <a:tc>
                  <a:txBody>
                    <a:bodyPr/>
                    <a:lstStyle/>
                    <a:p>
                      <a:pPr marL="171450" marR="0" lvl="0" indent="-171450" algn="l" defTabSz="914400" rtl="0" eaLnBrk="1" fontAlgn="base" latinLnBrk="0" hangingPunct="1">
                        <a:lnSpc>
                          <a:spcPct val="100000"/>
                        </a:lnSpc>
                        <a:spcBef>
                          <a:spcPct val="30000"/>
                        </a:spcBef>
                        <a:spcAft>
                          <a:spcPct val="0"/>
                        </a:spcAft>
                        <a:buClr>
                          <a:schemeClr val="tx1"/>
                        </a:buClr>
                        <a:buSzTx/>
                        <a:buFont typeface="Arial" panose="020B0604020202020204" pitchFamily="34" charset="0"/>
                        <a:buChar char="•"/>
                        <a:tabLst/>
                      </a:pPr>
                      <a: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t>GP works to add value to portfolio companies</a:t>
                      </a:r>
                    </a:p>
                    <a:p>
                      <a:pPr marL="171450" marR="0" lvl="0" indent="-171450" algn="l" defTabSz="914400" rtl="0" eaLnBrk="1" fontAlgn="base" latinLnBrk="0" hangingPunct="1">
                        <a:lnSpc>
                          <a:spcPct val="100000"/>
                        </a:lnSpc>
                        <a:spcBef>
                          <a:spcPct val="30000"/>
                        </a:spcBef>
                        <a:spcAft>
                          <a:spcPct val="0"/>
                        </a:spcAft>
                        <a:buClr>
                          <a:schemeClr val="tx1"/>
                        </a:buClr>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t>Follow-on investments are made</a:t>
                      </a:r>
                    </a:p>
                    <a:p>
                      <a:pPr marL="171450" marR="0" lvl="0" indent="-171450" algn="l" defTabSz="914400" rtl="0" eaLnBrk="1" fontAlgn="base" latinLnBrk="0" hangingPunct="1">
                        <a:lnSpc>
                          <a:spcPct val="100000"/>
                        </a:lnSpc>
                        <a:spcBef>
                          <a:spcPct val="30000"/>
                        </a:spcBef>
                        <a:spcAft>
                          <a:spcPct val="0"/>
                        </a:spcAft>
                        <a:buClr>
                          <a:schemeClr val="tx1"/>
                        </a:buClr>
                        <a:buSzTx/>
                        <a:buFont typeface="Arial" panose="020B0604020202020204" pitchFamily="34" charset="0"/>
                        <a:buChar char="•"/>
                        <a:tabLst/>
                      </a:pPr>
                      <a: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t>Initial investments start to mature</a:t>
                      </a:r>
                    </a:p>
                    <a:p>
                      <a:pPr marL="171450" marR="0" lvl="0" indent="-171450" algn="l" defTabSz="914400" rtl="0" eaLnBrk="1" fontAlgn="base" latinLnBrk="0" hangingPunct="1">
                        <a:lnSpc>
                          <a:spcPct val="100000"/>
                        </a:lnSpc>
                        <a:spcBef>
                          <a:spcPct val="30000"/>
                        </a:spcBef>
                        <a:spcAft>
                          <a:spcPct val="0"/>
                        </a:spcAft>
                        <a:buClr>
                          <a:schemeClr val="tx1"/>
                        </a:buClr>
                        <a:buSzTx/>
                        <a:buFont typeface="Arial" panose="020B0604020202020204" pitchFamily="34" charset="0"/>
                        <a:buChar char="•"/>
                        <a:tabLst/>
                      </a:pPr>
                      <a: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t>Mature investments are exited</a:t>
                      </a:r>
                    </a:p>
                    <a:p>
                      <a:pPr marL="171450" marR="0" lvl="0" indent="-171450" algn="l" defTabSz="914400" rtl="0" eaLnBrk="1" fontAlgn="base" latinLnBrk="0" hangingPunct="1">
                        <a:lnSpc>
                          <a:spcPct val="100000"/>
                        </a:lnSpc>
                        <a:spcBef>
                          <a:spcPct val="30000"/>
                        </a:spcBef>
                        <a:spcAft>
                          <a:spcPct val="0"/>
                        </a:spcAft>
                        <a:buClr>
                          <a:schemeClr val="tx1"/>
                        </a:buClr>
                        <a:buSzTx/>
                        <a:buFont typeface="Arial" panose="020B0604020202020204" pitchFamily="34" charset="0"/>
                        <a:buChar char="•"/>
                        <a:tabLst/>
                      </a:pPr>
                      <a:r>
                        <a:rPr kumimoji="0" lang="en-US" sz="900" b="0" i="0" u="none" strike="noStrike" kern="1200" cap="none" normalizeH="0" baseline="0" dirty="0">
                          <a:ln>
                            <a:noFill/>
                          </a:ln>
                          <a:solidFill>
                            <a:schemeClr val="tx1"/>
                          </a:solidFill>
                          <a:effectLst/>
                          <a:latin typeface="Arial" pitchFamily="34" charset="0"/>
                          <a:ea typeface="+mn-ea"/>
                          <a:cs typeface="Arial" pitchFamily="34" charset="0"/>
                        </a:rPr>
                        <a:t>Cash distributions are paid to investors</a:t>
                      </a:r>
                    </a:p>
                  </a:txBody>
                  <a:tcPr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bl>
          </a:graphicData>
        </a:graphic>
      </p:graphicFrame>
      <p:pic>
        <p:nvPicPr>
          <p:cNvPr id="9" name="Graphic 8" descr="Users">
            <a:extLst>
              <a:ext uri="{FF2B5EF4-FFF2-40B4-BE49-F238E27FC236}">
                <a16:creationId xmlns:a16="http://schemas.microsoft.com/office/drawing/2014/main" id="{E9923367-1845-4B9C-BDC6-027D46F0BA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5679" y="3888963"/>
            <a:ext cx="607426" cy="607426"/>
          </a:xfrm>
          <a:prstGeom prst="rect">
            <a:avLst/>
          </a:prstGeom>
        </p:spPr>
      </p:pic>
      <p:pic>
        <p:nvPicPr>
          <p:cNvPr id="18" name="Graphic 17" descr="Clock">
            <a:extLst>
              <a:ext uri="{FF2B5EF4-FFF2-40B4-BE49-F238E27FC236}">
                <a16:creationId xmlns:a16="http://schemas.microsoft.com/office/drawing/2014/main" id="{16BF4C9E-9B3C-429E-8A05-D53054A79A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63391" y="3952601"/>
            <a:ext cx="463734" cy="463734"/>
          </a:xfrm>
          <a:prstGeom prst="rect">
            <a:avLst/>
          </a:prstGeom>
        </p:spPr>
      </p:pic>
      <p:sp>
        <p:nvSpPr>
          <p:cNvPr id="45" name="TextBox 44">
            <a:extLst>
              <a:ext uri="{FF2B5EF4-FFF2-40B4-BE49-F238E27FC236}">
                <a16:creationId xmlns:a16="http://schemas.microsoft.com/office/drawing/2014/main" id="{3FFF42A1-5B35-4C0B-84AE-6700E90DE25B}"/>
              </a:ext>
            </a:extLst>
          </p:cNvPr>
          <p:cNvSpPr txBox="1"/>
          <p:nvPr/>
        </p:nvSpPr>
        <p:spPr>
          <a:xfrm>
            <a:off x="910985" y="3912133"/>
            <a:ext cx="801412" cy="5078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Investors commit capital</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TextBox 49">
            <a:extLst>
              <a:ext uri="{FF2B5EF4-FFF2-40B4-BE49-F238E27FC236}">
                <a16:creationId xmlns:a16="http://schemas.microsoft.com/office/drawing/2014/main" id="{FB5AC54E-0F50-437C-832F-2FCA709DA653}"/>
              </a:ext>
            </a:extLst>
          </p:cNvPr>
          <p:cNvSpPr txBox="1"/>
          <p:nvPr/>
        </p:nvSpPr>
        <p:spPr>
          <a:xfrm>
            <a:off x="3852114" y="3951912"/>
            <a:ext cx="1231022" cy="5078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Capital is called from investors over a period of time</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TextBox 53">
            <a:extLst>
              <a:ext uri="{FF2B5EF4-FFF2-40B4-BE49-F238E27FC236}">
                <a16:creationId xmlns:a16="http://schemas.microsoft.com/office/drawing/2014/main" id="{DF205495-3A9F-490F-BA51-855407A639D3}"/>
              </a:ext>
            </a:extLst>
          </p:cNvPr>
          <p:cNvSpPr txBox="1"/>
          <p:nvPr/>
        </p:nvSpPr>
        <p:spPr>
          <a:xfrm>
            <a:off x="3417225" y="3531158"/>
            <a:ext cx="258263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a:ea typeface="+mn-ea"/>
                <a:cs typeface="+mn-cs"/>
              </a:rPr>
              <a:t>Distributions: Cash flows back to investors</a:t>
            </a:r>
            <a:endParaRPr kumimoji="0" lang="en-US" sz="1800" b="1" i="0" u="none" strike="noStrike" kern="1200" cap="none" spc="0" normalizeH="0" baseline="0" noProof="0" dirty="0">
              <a:ln>
                <a:noFill/>
              </a:ln>
              <a:solidFill>
                <a:schemeClr val="bg1"/>
              </a:solidFill>
              <a:effectLst/>
              <a:uLnTx/>
              <a:uFillTx/>
              <a:latin typeface="Arial"/>
              <a:ea typeface="+mn-ea"/>
              <a:cs typeface="+mn-cs"/>
            </a:endParaRPr>
          </a:p>
        </p:txBody>
      </p:sp>
      <p:sp>
        <p:nvSpPr>
          <p:cNvPr id="6" name="Right Arrow 5">
            <a:extLst>
              <a:ext uri="{FF2B5EF4-FFF2-40B4-BE49-F238E27FC236}">
                <a16:creationId xmlns:a16="http://schemas.microsoft.com/office/drawing/2014/main" id="{298F84E2-5B6A-444E-A5D9-F93BBB84A244}"/>
              </a:ext>
            </a:extLst>
          </p:cNvPr>
          <p:cNvSpPr/>
          <p:nvPr/>
        </p:nvSpPr>
        <p:spPr>
          <a:xfrm>
            <a:off x="2483931" y="4135923"/>
            <a:ext cx="1359397" cy="156748"/>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0E092B44-6E27-134D-9236-089DA0726897}"/>
              </a:ext>
            </a:extLst>
          </p:cNvPr>
          <p:cNvSpPr/>
          <p:nvPr/>
        </p:nvSpPr>
        <p:spPr>
          <a:xfrm rot="10800000">
            <a:off x="1557821" y="3774478"/>
            <a:ext cx="154576" cy="7547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D5369A-A45F-2F4B-A1C3-279FBBF14EEB}"/>
              </a:ext>
            </a:extLst>
          </p:cNvPr>
          <p:cNvSpPr/>
          <p:nvPr/>
        </p:nvSpPr>
        <p:spPr>
          <a:xfrm>
            <a:off x="7456031" y="3770593"/>
            <a:ext cx="63773" cy="158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a:extLst>
              <a:ext uri="{FF2B5EF4-FFF2-40B4-BE49-F238E27FC236}">
                <a16:creationId xmlns:a16="http://schemas.microsoft.com/office/drawing/2014/main" id="{A7F2F320-E5D7-9A49-B484-5CF1FC171992}"/>
              </a:ext>
            </a:extLst>
          </p:cNvPr>
          <p:cNvSpPr/>
          <p:nvPr/>
        </p:nvSpPr>
        <p:spPr>
          <a:xfrm>
            <a:off x="5530386" y="4135923"/>
            <a:ext cx="1004382" cy="136698"/>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CBC9FA2-AB20-4A4D-A0DD-8D90D69E8534}"/>
              </a:ext>
            </a:extLst>
          </p:cNvPr>
          <p:cNvSpPr/>
          <p:nvPr/>
        </p:nvSpPr>
        <p:spPr>
          <a:xfrm>
            <a:off x="6543478" y="3926917"/>
            <a:ext cx="1663338" cy="5399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Marker">
            <a:extLst>
              <a:ext uri="{FF2B5EF4-FFF2-40B4-BE49-F238E27FC236}">
                <a16:creationId xmlns:a16="http://schemas.microsoft.com/office/drawing/2014/main" id="{725F7498-9FD6-48BF-9C82-4C331DC7C4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43800" y="3919672"/>
            <a:ext cx="532388" cy="532388"/>
          </a:xfrm>
          <a:prstGeom prst="rect">
            <a:avLst/>
          </a:prstGeom>
        </p:spPr>
      </p:pic>
      <p:sp>
        <p:nvSpPr>
          <p:cNvPr id="53" name="TextBox 52">
            <a:extLst>
              <a:ext uri="{FF2B5EF4-FFF2-40B4-BE49-F238E27FC236}">
                <a16:creationId xmlns:a16="http://schemas.microsoft.com/office/drawing/2014/main" id="{2A53B4FE-1B69-4E28-BE92-C5E47F0818F7}"/>
              </a:ext>
            </a:extLst>
          </p:cNvPr>
          <p:cNvSpPr txBox="1"/>
          <p:nvPr/>
        </p:nvSpPr>
        <p:spPr>
          <a:xfrm>
            <a:off x="6612659" y="3953043"/>
            <a:ext cx="914889" cy="5078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Indication </a:t>
            </a:r>
            <a:br>
              <a:rPr kumimoji="0" lang="en-US" sz="900" b="0" i="0" u="none" strike="noStrike" kern="1200" cap="none" spc="0" normalizeH="0" baseline="0" noProof="0" dirty="0">
                <a:ln>
                  <a:noFill/>
                </a:ln>
                <a:solidFill>
                  <a:srgbClr val="000000"/>
                </a:solidFill>
                <a:effectLst/>
                <a:uLnTx/>
                <a:uFillTx/>
                <a:latin typeface="Arial"/>
                <a:ea typeface="+mn-ea"/>
                <a:cs typeface="+mn-cs"/>
              </a:rPr>
            </a:br>
            <a:r>
              <a:rPr kumimoji="0" lang="en-US" sz="900" b="0" i="0" u="none" strike="noStrike" kern="1200" cap="none" spc="0" normalizeH="0" baseline="0" noProof="0" dirty="0">
                <a:ln>
                  <a:noFill/>
                </a:ln>
                <a:solidFill>
                  <a:srgbClr val="000000"/>
                </a:solidFill>
                <a:effectLst/>
                <a:uLnTx/>
                <a:uFillTx/>
                <a:latin typeface="Arial"/>
                <a:ea typeface="+mn-ea"/>
                <a:cs typeface="+mn-cs"/>
              </a:rPr>
              <a:t>of fund performance</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46743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svg="http://schemas.microsoft.com/office/drawing/2016/SVG/main" xmlns:a14="http://schemas.microsoft.com/office/drawing/2010/main" xmlns:c="http://schemas.openxmlformats.org/drawingml/2006/chart" xmlns:a16="http://schemas.microsoft.com/office/drawing/2014/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5"/>
          </p:nvPr>
        </p:nvSpPr>
        <p:spPr/>
        <p:txBody>
          <a:bodyPr/>
          <a:lstStyle/>
          <a:p>
            <a:endParaRPr lang="en-US"/>
          </a:p>
        </p:txBody>
      </p:sp>
      <p:sp>
        <p:nvSpPr>
          <p:cNvPr id="3" name="Content Placeholder 2"/>
          <p:cNvSpPr>
            <a:spLocks noGrp="1"/>
          </p:cNvSpPr>
          <p:nvPr>
            <p:ph idx="1"/>
          </p:nvPr>
        </p:nvSpPr>
        <p:spPr/>
        <p:txBody>
          <a:bodyPr/>
          <a:lstStyle/>
          <a:p>
            <a:r>
              <a:rPr lang="en-US"/>
              <a:t>Target allocation</a:t>
            </a:r>
          </a:p>
          <a:p>
            <a:pPr lvl="1"/>
            <a:r>
              <a:rPr lang="en-US"/>
              <a:t>Determine target allocation a</a:t>
            </a:r>
            <a:r>
              <a:rPr lang="en-US" altLang="en-US"/>
              <a:t>s a percent of the overall plan</a:t>
            </a:r>
          </a:p>
          <a:p>
            <a:pPr lvl="2"/>
            <a:r>
              <a:rPr lang="en-US" altLang="en-US"/>
              <a:t>Net asset value / cost basis / net cost basis</a:t>
            </a:r>
          </a:p>
          <a:p>
            <a:pPr lvl="2"/>
            <a:r>
              <a:rPr lang="en-US" altLang="en-US"/>
              <a:t>Incorporate overall plan growth</a:t>
            </a:r>
          </a:p>
          <a:p>
            <a:pPr lvl="1"/>
            <a:r>
              <a:rPr lang="en-US" altLang="en-US"/>
              <a:t>Develop absolute commitment target to achieve allocation</a:t>
            </a:r>
          </a:p>
          <a:p>
            <a:r>
              <a:rPr lang="en-US" altLang="en-US"/>
              <a:t>Long-term focus</a:t>
            </a:r>
          </a:p>
          <a:p>
            <a:pPr lvl="1"/>
            <a:r>
              <a:rPr lang="en-US" altLang="en-US"/>
              <a:t>Seek diversification over time rather than trying to time the market</a:t>
            </a:r>
          </a:p>
          <a:p>
            <a:r>
              <a:rPr lang="en-US"/>
              <a:t>Portfolio mix</a:t>
            </a:r>
          </a:p>
          <a:p>
            <a:pPr lvl="1"/>
            <a:r>
              <a:rPr lang="en-US"/>
              <a:t>Variation in risk, return, and time to liquidity across stages and regions</a:t>
            </a:r>
          </a:p>
          <a:p>
            <a:pPr lvl="1"/>
            <a:r>
              <a:rPr lang="en-US"/>
              <a:t>Secondary and direct investments as a complement to partnership commitments</a:t>
            </a:r>
          </a:p>
          <a:p>
            <a:pPr lvl="1"/>
            <a:r>
              <a:rPr lang="en-US"/>
              <a:t>Access to private companies as a complement to other asset class holdings</a:t>
            </a:r>
          </a:p>
          <a:p>
            <a:r>
              <a:rPr lang="en-US"/>
              <a:t>Resource needs</a:t>
            </a:r>
          </a:p>
          <a:p>
            <a:pPr lvl="1"/>
            <a:r>
              <a:rPr lang="en-US"/>
              <a:t>Investment selection: Sourcing, due diligence, evaluation, legal negotiations</a:t>
            </a:r>
          </a:p>
          <a:p>
            <a:pPr lvl="1"/>
            <a:r>
              <a:rPr lang="en-US"/>
              <a:t>Investment monitoring: Capital calls, distributions, quarterly valuations, multiple manager relationships</a:t>
            </a:r>
          </a:p>
          <a:p>
            <a:pPr lvl="1"/>
            <a:r>
              <a:rPr lang="en-US"/>
              <a:t>Portfolio reporting: Aggregate performance, performance by stage and region</a:t>
            </a:r>
          </a:p>
          <a:p>
            <a:pPr lvl="1"/>
            <a:r>
              <a:rPr lang="en-US"/>
              <a:t>Portfolio management: Review allocation and plan at least annual</a:t>
            </a:r>
            <a:endParaRPr lang="en-US" dirty="0"/>
          </a:p>
        </p:txBody>
      </p:sp>
      <p:sp>
        <p:nvSpPr>
          <p:cNvPr id="4" name="Slide Number Placeholder 3"/>
          <p:cNvSpPr>
            <a:spLocks noGrp="1"/>
          </p:cNvSpPr>
          <p:nvPr>
            <p:ph type="sldNum" sz="quarter" idx="4"/>
          </p:nvPr>
        </p:nvSpPr>
        <p:spPr>
          <a:xfrm>
            <a:off x="8024813" y="6602413"/>
            <a:ext cx="661987" cy="165100"/>
          </a:xfrm>
        </p:spPr>
        <p:txBody>
          <a:bodyPr/>
          <a:lstStyle/>
          <a:p>
            <a:fld id="{87511918-CDCE-4E2F-9F5D-7FD429875303}" type="slidenum">
              <a:rPr lang="en-US" smtClean="0"/>
              <a:pPr/>
              <a:t>14</a:t>
            </a:fld>
            <a:endParaRPr lang="en-US" dirty="0"/>
          </a:p>
        </p:txBody>
      </p:sp>
      <p:sp>
        <p:nvSpPr>
          <p:cNvPr id="2" name="Title 1"/>
          <p:cNvSpPr>
            <a:spLocks noGrp="1"/>
          </p:cNvSpPr>
          <p:nvPr>
            <p:ph type="title"/>
          </p:nvPr>
        </p:nvSpPr>
        <p:spPr/>
        <p:txBody>
          <a:bodyPr/>
          <a:lstStyle/>
          <a:p>
            <a:r>
              <a:rPr lang="en-US" dirty="0"/>
              <a:t>Considerations for building a private equity portfolio</a:t>
            </a:r>
          </a:p>
        </p:txBody>
      </p:sp>
      <p:sp>
        <p:nvSpPr>
          <p:cNvPr id="12" name="Text Placeholder 11"/>
          <p:cNvSpPr>
            <a:spLocks noGrp="1"/>
          </p:cNvSpPr>
          <p:nvPr>
            <p:ph type="body" sz="quarter" idx="13"/>
          </p:nvPr>
        </p:nvSpPr>
        <p:spPr/>
        <p:txBody>
          <a:bodyPr/>
          <a:lstStyle/>
          <a:p>
            <a:endParaRPr lang="en-US"/>
          </a:p>
        </p:txBody>
      </p:sp>
    </p:spTree>
    <p:custDataLst>
      <p:tags r:id="rId1"/>
    </p:custDataLst>
    <p:extLst>
      <p:ext uri="{BB962C8B-B14F-4D97-AF65-F5344CB8AC3E}">
        <p14:creationId xmlns:p14="http://schemas.microsoft.com/office/powerpoint/2010/main" val="1976211495"/>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47" b="347"/>
          <a:stretch>
            <a:fillRect/>
          </a:stretch>
        </p:blipFill>
        <p:spPr/>
      </p:pic>
      <p:sp>
        <p:nvSpPr>
          <p:cNvPr id="31" name="Title 30"/>
          <p:cNvSpPr>
            <a:spLocks noGrp="1"/>
          </p:cNvSpPr>
          <p:nvPr>
            <p:ph type="title"/>
          </p:nvPr>
        </p:nvSpPr>
        <p:spPr/>
        <p:txBody>
          <a:bodyPr/>
          <a:lstStyle/>
          <a:p>
            <a:r>
              <a:rPr lang="en-US" cap="all" dirty="0"/>
              <a:t>Glossary of private equity terms </a:t>
            </a:r>
            <a:br>
              <a:rPr lang="es-CO" dirty="0"/>
            </a:br>
            <a:br>
              <a:rPr lang="es-CO" dirty="0"/>
            </a:br>
            <a:endParaRPr lang="en-US" dirty="0"/>
          </a:p>
        </p:txBody>
      </p:sp>
      <p:sp>
        <p:nvSpPr>
          <p:cNvPr id="36865" name="Text Placeholder 36864"/>
          <p:cNvSpPr>
            <a:spLocks noGrp="1"/>
          </p:cNvSpPr>
          <p:nvPr>
            <p:ph type="body" sz="quarter" idx="16"/>
          </p:nvPr>
        </p:nvSpPr>
        <p:spPr/>
        <p:txBody>
          <a:bodyPr/>
          <a:lstStyle/>
          <a:p>
            <a:endParaRPr lang="en-US"/>
          </a:p>
        </p:txBody>
      </p:sp>
      <p:sp>
        <p:nvSpPr>
          <p:cNvPr id="36867" name="Text Placeholder 36866"/>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0554797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a14="http://schemas.microsoft.com/office/drawing/2010/main">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US" dirty="0"/>
              <a:t>		</a:t>
            </a:r>
          </a:p>
          <a:p>
            <a:endParaRPr lang="en-US" altLang="en-US" dirty="0"/>
          </a:p>
        </p:txBody>
      </p:sp>
      <p:sp>
        <p:nvSpPr>
          <p:cNvPr id="2" name="Slide Number Placeholder 1"/>
          <p:cNvSpPr>
            <a:spLocks noGrp="1"/>
          </p:cNvSpPr>
          <p:nvPr>
            <p:ph type="sldNum" sz="quarter" idx="4"/>
          </p:nvPr>
        </p:nvSpPr>
        <p:spPr/>
        <p:txBody>
          <a:bodyPr/>
          <a:lstStyle/>
          <a:p>
            <a:fld id="{F8D15910-2283-41D7-9BD8-68E9282E8702}" type="slidenum">
              <a:rPr lang="en-US" smtClean="0">
                <a:solidFill>
                  <a:srgbClr val="556168"/>
                </a:solidFill>
              </a:rPr>
              <a:pPr/>
              <a:t>16</a:t>
            </a:fld>
            <a:endParaRPr lang="en-US" dirty="0">
              <a:solidFill>
                <a:srgbClr val="556168"/>
              </a:solidFill>
            </a:endParaRPr>
          </a:p>
        </p:txBody>
      </p:sp>
      <p:sp>
        <p:nvSpPr>
          <p:cNvPr id="4854855" name="Rectangle 71"/>
          <p:cNvSpPr>
            <a:spLocks noGrp="1" noChangeArrowheads="1"/>
          </p:cNvSpPr>
          <p:nvPr>
            <p:ph type="title"/>
          </p:nvPr>
        </p:nvSpPr>
        <p:spPr/>
        <p:txBody>
          <a:bodyPr/>
          <a:lstStyle/>
          <a:p>
            <a:r>
              <a:rPr lang="en-US" dirty="0"/>
              <a:t>Glossary of Private Equity Terms</a:t>
            </a:r>
          </a:p>
        </p:txBody>
      </p:sp>
      <p:graphicFrame>
        <p:nvGraphicFramePr>
          <p:cNvPr id="4855278" name="Group 494"/>
          <p:cNvGraphicFramePr>
            <a:graphicFrameLocks noGrp="1"/>
          </p:cNvGraphicFramePr>
          <p:nvPr>
            <p:extLst>
              <p:ext uri="{D42A27DB-BD31-4B8C-83A1-F6EECF244321}">
                <p14:modId xmlns:p14="http://schemas.microsoft.com/office/powerpoint/2010/main" val="4053921105"/>
              </p:ext>
            </p:extLst>
          </p:nvPr>
        </p:nvGraphicFramePr>
        <p:xfrm>
          <a:off x="449264" y="1004399"/>
          <a:ext cx="7962268" cy="5378008"/>
        </p:xfrm>
        <a:graphic>
          <a:graphicData uri="http://schemas.openxmlformats.org/drawingml/2006/table">
            <a:tbl>
              <a:tblPr/>
              <a:tblGrid>
                <a:gridCol w="2926080">
                  <a:extLst>
                    <a:ext uri="{9D8B030D-6E8A-4147-A177-3AD203B41FA5}">
                      <a16:colId xmlns:a16="http://schemas.microsoft.com/office/drawing/2014/main" val="20000"/>
                    </a:ext>
                  </a:extLst>
                </a:gridCol>
                <a:gridCol w="5036188">
                  <a:extLst>
                    <a:ext uri="{9D8B030D-6E8A-4147-A177-3AD203B41FA5}">
                      <a16:colId xmlns:a16="http://schemas.microsoft.com/office/drawing/2014/main" val="20001"/>
                    </a:ext>
                  </a:extLst>
                </a:gridCol>
              </a:tblGrid>
              <a:tr h="300038">
                <a:tc>
                  <a:txBody>
                    <a:bodyPr/>
                    <a:lstStyle/>
                    <a:p>
                      <a:pPr algn="ctr" fontAlgn="b"/>
                      <a:r>
                        <a:rPr lang="en-US" sz="1200" b="1" i="0" u="none" strike="noStrike" dirty="0">
                          <a:solidFill>
                            <a:srgbClr val="FFFFFF"/>
                          </a:solidFill>
                          <a:effectLst/>
                          <a:latin typeface="Arial" panose="020B0604020202020204" pitchFamily="34" charset="0"/>
                        </a:rPr>
                        <a:t>Term</a:t>
                      </a:r>
                    </a:p>
                  </a:txBody>
                  <a:tcPr marL="45720" marR="45720" marT="36576" marB="36576" anchor="ctr">
                    <a:lnL cap="flat">
                      <a:noFill/>
                    </a:lnL>
                    <a:lnR>
                      <a:noFill/>
                    </a:lnR>
                    <a:lnT cap="flat">
                      <a:noFill/>
                    </a:lnT>
                    <a:lnB>
                      <a:noFill/>
                    </a:lnB>
                    <a:lnTlToBr>
                      <a:noFill/>
                    </a:lnTlToBr>
                    <a:lnBlToTr>
                      <a:noFill/>
                    </a:lnBlToTr>
                    <a:solidFill>
                      <a:schemeClr val="accent1"/>
                    </a:solidFill>
                  </a:tcPr>
                </a:tc>
                <a:tc>
                  <a:txBody>
                    <a:bodyPr/>
                    <a:lstStyle/>
                    <a:p>
                      <a:pPr algn="ctr" fontAlgn="b"/>
                      <a:r>
                        <a:rPr lang="en-US" sz="1200" b="1" i="0" u="none" strike="noStrike" dirty="0">
                          <a:solidFill>
                            <a:srgbClr val="FFFFFF"/>
                          </a:solidFill>
                          <a:effectLst/>
                          <a:latin typeface="Arial" panose="020B0604020202020204" pitchFamily="34" charset="0"/>
                        </a:rPr>
                        <a:t>Definition</a:t>
                      </a:r>
                    </a:p>
                  </a:txBody>
                  <a:tcPr marL="45720" marR="45720" marT="36576" marB="36576" anchor="ctr">
                    <a:lnL>
                      <a:noFill/>
                    </a:lnL>
                    <a:lnR>
                      <a:noFill/>
                    </a:lnR>
                    <a:lnT cap="fla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r h="309563">
                <a:tc>
                  <a:txBody>
                    <a:bodyPr/>
                    <a:lstStyle/>
                    <a:p>
                      <a:pPr algn="l" fontAlgn="t"/>
                      <a:r>
                        <a:rPr lang="en-US" sz="1000" b="1" i="0" u="none" strike="noStrike" dirty="0">
                          <a:solidFill>
                            <a:srgbClr val="000000"/>
                          </a:solidFill>
                          <a:effectLst/>
                          <a:latin typeface="Arial" panose="020B0604020202020204" pitchFamily="34" charset="0"/>
                        </a:rPr>
                        <a:t>Buyout</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An investment strategy that involves acquiring controlling stakes in mature companies and generating returns by selling them at a profit after operational efficiencies, expansion and/or financial improvements</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09563">
                <a:tc>
                  <a:txBody>
                    <a:bodyPr/>
                    <a:lstStyle/>
                    <a:p>
                      <a:pPr algn="l" fontAlgn="t"/>
                      <a:r>
                        <a:rPr lang="en-US" sz="1000" b="1" i="0" u="none" strike="noStrike" dirty="0">
                          <a:solidFill>
                            <a:srgbClr val="000000"/>
                          </a:solidFill>
                          <a:effectLst/>
                          <a:latin typeface="Arial" panose="020B0604020202020204" pitchFamily="34" charset="0"/>
                        </a:rPr>
                        <a:t>Called Capital</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Total amount of capital called for use by the General</a:t>
                      </a:r>
                      <a:r>
                        <a:rPr lang="en-US" sz="1000" b="0" i="0" u="none" strike="noStrike" baseline="0" dirty="0">
                          <a:solidFill>
                            <a:srgbClr val="000000"/>
                          </a:solidFill>
                          <a:effectLst/>
                          <a:latin typeface="Arial" panose="020B0604020202020204" pitchFamily="34" charset="0"/>
                        </a:rPr>
                        <a:t> Partner</a:t>
                      </a:r>
                      <a:endParaRPr lang="en-US" sz="1000" b="0" i="0" u="none" strike="noStrike" dirty="0">
                        <a:solidFill>
                          <a:srgbClr val="000000"/>
                        </a:solidFill>
                        <a:effectLst/>
                        <a:latin typeface="Arial" panose="020B0604020202020204" pitchFamily="34" charset="0"/>
                      </a:endParaRP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09563">
                <a:tc>
                  <a:txBody>
                    <a:bodyPr/>
                    <a:lstStyle/>
                    <a:p>
                      <a:pPr algn="l" fontAlgn="t"/>
                      <a:r>
                        <a:rPr lang="en-US" sz="1000" b="1" i="0" u="none" strike="noStrike" dirty="0">
                          <a:solidFill>
                            <a:srgbClr val="000000"/>
                          </a:solidFill>
                          <a:effectLst/>
                          <a:latin typeface="Arial" panose="020B0604020202020204" pitchFamily="34" charset="0"/>
                        </a:rPr>
                        <a:t>Capital Call or Drawdown</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A request made by the General Partner for a portion of the capital committed by a Limited Partner</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09563">
                <a:tc>
                  <a:txBody>
                    <a:bodyPr/>
                    <a:lstStyle/>
                    <a:p>
                      <a:pPr algn="l" fontAlgn="t"/>
                      <a:r>
                        <a:rPr lang="en-US" sz="1000" b="1" i="0" u="none" strike="noStrike">
                          <a:solidFill>
                            <a:srgbClr val="000000"/>
                          </a:solidFill>
                          <a:effectLst/>
                          <a:latin typeface="Arial" panose="020B0604020202020204" pitchFamily="34" charset="0"/>
                          <a:cs typeface="Calibri" panose="020F0502020204030204" pitchFamily="34" charset="0"/>
                        </a:rPr>
                        <a:t>Carried Interest or Carry or Performance Fee</a:t>
                      </a:r>
                      <a:endParaRPr lang="en-US" sz="1000" b="1" i="0" u="none" strike="noStrike">
                        <a:solidFill>
                          <a:srgbClr val="000000"/>
                        </a:solidFill>
                        <a:effectLst/>
                        <a:latin typeface="Arial" panose="020B0604020202020204" pitchFamily="34" charset="0"/>
                      </a:endParaRP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share of profits due to a General Partner once the Limited Partner's commitment to a fund plus a defined hurdle rate is reached</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09563">
                <a:tc>
                  <a:txBody>
                    <a:bodyPr/>
                    <a:lstStyle/>
                    <a:p>
                      <a:pPr algn="l" fontAlgn="t"/>
                      <a:r>
                        <a:rPr lang="en-US" sz="1000" b="1" i="0" u="none" strike="noStrike">
                          <a:solidFill>
                            <a:srgbClr val="000000"/>
                          </a:solidFill>
                          <a:effectLst/>
                          <a:latin typeface="Arial" panose="020B0604020202020204" pitchFamily="34" charset="0"/>
                        </a:rPr>
                        <a:t>Clawback                              </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A provision allowing Limited Partners to "claw back" carried interest paid in excess of the agreed-upon percentage during the life of a fund</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0">
                <a:tc>
                  <a:txBody>
                    <a:bodyPr/>
                    <a:lstStyle/>
                    <a:p>
                      <a:pPr algn="l" fontAlgn="t"/>
                      <a:r>
                        <a:rPr lang="en-US" sz="1000" b="1" i="0" u="none" strike="noStrike" dirty="0">
                          <a:solidFill>
                            <a:srgbClr val="000000"/>
                          </a:solidFill>
                          <a:effectLst/>
                          <a:latin typeface="Arial" panose="020B0604020202020204" pitchFamily="34" charset="0"/>
                          <a:cs typeface="Calibri" panose="020F0502020204030204" pitchFamily="34" charset="0"/>
                        </a:rPr>
                        <a:t>Close</a:t>
                      </a:r>
                      <a:r>
                        <a:rPr lang="en-US" sz="1000" b="1" i="0" u="none" strike="noStrike" baseline="0" dirty="0">
                          <a:solidFill>
                            <a:srgbClr val="000000"/>
                          </a:solidFill>
                          <a:effectLst/>
                          <a:latin typeface="Arial" panose="020B0604020202020204" pitchFamily="34" charset="0"/>
                          <a:cs typeface="Calibri" panose="020F0502020204030204" pitchFamily="34" charset="0"/>
                        </a:rPr>
                        <a:t> </a:t>
                      </a:r>
                      <a:r>
                        <a:rPr lang="en-US" sz="1000" b="1" i="0" u="none" strike="noStrike" baseline="0" dirty="0">
                          <a:solidFill>
                            <a:schemeClr val="tx1"/>
                          </a:solidFill>
                          <a:effectLst/>
                          <a:latin typeface="Arial" panose="020B0604020202020204" pitchFamily="34" charset="0"/>
                          <a:cs typeface="Calibri" panose="020F0502020204030204" pitchFamily="34" charset="0"/>
                        </a:rPr>
                        <a:t>or Closing or Round of Subscriptions</a:t>
                      </a:r>
                      <a:endParaRPr lang="en-US" sz="1000" b="1" i="0" u="none" strike="noStrike" dirty="0">
                        <a:solidFill>
                          <a:schemeClr val="tx1"/>
                        </a:solidFill>
                        <a:effectLst/>
                        <a:latin typeface="Arial" panose="020B0604020202020204" pitchFamily="34" charset="0"/>
                      </a:endParaRPr>
                    </a:p>
                  </a:txBody>
                  <a:tcPr marL="45720" marR="45720" marT="36576" marB="36576">
                    <a:lnL cap="flat">
                      <a:noFill/>
                    </a:lnL>
                    <a:lnR>
                      <a:noFill/>
                    </a:lnR>
                    <a:lnT>
                      <a:noFill/>
                    </a:lnT>
                    <a:lnB>
                      <a:noFill/>
                    </a:lnB>
                    <a:lnTlToBr>
                      <a:noFill/>
                    </a:lnTlToBr>
                    <a:lnBlToTr>
                      <a:noFill/>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Arial" panose="020B0604020202020204" pitchFamily="34" charset="0"/>
                        </a:rPr>
                        <a:t>First:</a:t>
                      </a:r>
                      <a:r>
                        <a:rPr lang="en-US" sz="1000" b="1" i="0" u="none" strike="noStrike" baseline="0" dirty="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The date on which the first Limited Partners are admitted into a fund</a:t>
                      </a: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Arial" panose="020B0604020202020204" pitchFamily="34" charset="0"/>
                        </a:rPr>
                        <a:t>Final: </a:t>
                      </a:r>
                      <a:r>
                        <a:rPr lang="en-US" sz="1000" b="0" i="0" u="none" strike="noStrike" dirty="0">
                          <a:solidFill>
                            <a:srgbClr val="000000"/>
                          </a:solidFill>
                          <a:effectLst/>
                          <a:latin typeface="Arial" panose="020B0604020202020204" pitchFamily="34" charset="0"/>
                        </a:rPr>
                        <a:t>The date on which a fund is closed to any further subscriptions</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309563">
                <a:tc>
                  <a:txBody>
                    <a:bodyPr/>
                    <a:lstStyle/>
                    <a:p>
                      <a:pPr algn="l" fontAlgn="t"/>
                      <a:r>
                        <a:rPr lang="en-US" sz="1000" b="1" i="0" u="none" strike="noStrike">
                          <a:solidFill>
                            <a:srgbClr val="000000"/>
                          </a:solidFill>
                          <a:effectLst/>
                          <a:latin typeface="Arial" panose="020B0604020202020204" pitchFamily="34" charset="0"/>
                        </a:rPr>
                        <a:t>Co-investment</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A minority investment, made directly into an operating company, alongside a fund or other private equity investor</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309563">
                <a:tc>
                  <a:txBody>
                    <a:bodyPr/>
                    <a:lstStyle/>
                    <a:p>
                      <a:pPr algn="l" fontAlgn="t"/>
                      <a:r>
                        <a:rPr lang="en-US" sz="1000" b="1" i="0" u="none" strike="noStrike" dirty="0">
                          <a:solidFill>
                            <a:srgbClr val="000000"/>
                          </a:solidFill>
                          <a:effectLst/>
                          <a:latin typeface="Arial" panose="020B0604020202020204" pitchFamily="34" charset="0"/>
                        </a:rPr>
                        <a:t>Commingled Fund</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A fund structure that pools investments from multiple investors into a single fund</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300038">
                <a:tc>
                  <a:txBody>
                    <a:bodyPr/>
                    <a:lstStyle/>
                    <a:p>
                      <a:pPr algn="l" fontAlgn="t"/>
                      <a:r>
                        <a:rPr lang="en-US" sz="1000" b="1" i="0" u="none" strike="noStrike" dirty="0">
                          <a:solidFill>
                            <a:srgbClr val="000000"/>
                          </a:solidFill>
                          <a:effectLst/>
                          <a:latin typeface="Arial" panose="020B0604020202020204" pitchFamily="34" charset="0"/>
                        </a:rPr>
                        <a:t>Commitment Period or Investment Period</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period of time within which a fund can make investments as established in the Limited Partnership Agreement</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00038">
                <a:tc>
                  <a:txBody>
                    <a:bodyPr/>
                    <a:lstStyle/>
                    <a:p>
                      <a:pPr algn="l" fontAlgn="t"/>
                      <a:r>
                        <a:rPr lang="en-US" sz="1000" b="1" i="0" u="none" strike="noStrike">
                          <a:solidFill>
                            <a:srgbClr val="000000"/>
                          </a:solidFill>
                          <a:effectLst/>
                          <a:latin typeface="Arial" panose="020B0604020202020204" pitchFamily="34" charset="0"/>
                        </a:rPr>
                        <a:t>Committed Capital or Commitment</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capital a Limited Partner has agreed to commit to a fund across its lifespan</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00038">
                <a:tc>
                  <a:txBody>
                    <a:bodyPr/>
                    <a:lstStyle/>
                    <a:p>
                      <a:pPr algn="l" fontAlgn="t"/>
                      <a:r>
                        <a:rPr lang="en-US" sz="1000" b="1" i="0" u="none" strike="noStrike" dirty="0">
                          <a:solidFill>
                            <a:srgbClr val="000000"/>
                          </a:solidFill>
                          <a:effectLst/>
                          <a:latin typeface="Arial" panose="020B0604020202020204" pitchFamily="34" charset="0"/>
                        </a:rPr>
                        <a:t>Contributed Capital</a:t>
                      </a:r>
                      <a:r>
                        <a:rPr lang="en-US" sz="1000" b="1" i="0" u="none" strike="noStrike" baseline="0" dirty="0">
                          <a:solidFill>
                            <a:srgbClr val="000000"/>
                          </a:solidFill>
                          <a:effectLst/>
                          <a:latin typeface="Arial" panose="020B0604020202020204" pitchFamily="34" charset="0"/>
                        </a:rPr>
                        <a:t> </a:t>
                      </a:r>
                      <a:r>
                        <a:rPr lang="en-US" sz="1000" b="1" i="0" u="none" strike="noStrike" dirty="0">
                          <a:solidFill>
                            <a:srgbClr val="000000"/>
                          </a:solidFill>
                          <a:effectLst/>
                          <a:latin typeface="Arial" panose="020B0604020202020204" pitchFamily="34" charset="0"/>
                        </a:rPr>
                        <a:t>or Paid-In Capital</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total amount of capital paid into a fund at a specific point in time</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00038">
                <a:tc>
                  <a:txBody>
                    <a:bodyPr/>
                    <a:lstStyle/>
                    <a:p>
                      <a:pPr algn="l" fontAlgn="t"/>
                      <a:r>
                        <a:rPr lang="en-US" sz="1000" b="1" i="0" u="none" strike="noStrike" dirty="0">
                          <a:solidFill>
                            <a:srgbClr val="000000"/>
                          </a:solidFill>
                          <a:effectLst/>
                          <a:latin typeface="Arial" panose="020B0604020202020204" pitchFamily="34" charset="0"/>
                        </a:rPr>
                        <a:t>Cost (Current, Realized, Total)</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1" i="0" u="none" strike="noStrike" dirty="0">
                          <a:solidFill>
                            <a:srgbClr val="000000"/>
                          </a:solidFill>
                          <a:effectLst/>
                          <a:latin typeface="Arial" panose="020B0604020202020204" pitchFamily="34" charset="0"/>
                        </a:rPr>
                        <a:t>Current:</a:t>
                      </a:r>
                      <a:r>
                        <a:rPr lang="en-US" sz="1000" b="0" i="0" u="none" strike="noStrike" dirty="0">
                          <a:solidFill>
                            <a:srgbClr val="000000"/>
                          </a:solidFill>
                          <a:effectLst/>
                          <a:latin typeface="Arial" panose="020B0604020202020204" pitchFamily="34" charset="0"/>
                        </a:rPr>
                        <a:t> The cost of current underlying companies</a:t>
                      </a:r>
                      <a:br>
                        <a:rPr lang="en-US" sz="1000" b="0" i="0" u="none" strike="noStrike" dirty="0">
                          <a:solidFill>
                            <a:srgbClr val="000000"/>
                          </a:solidFill>
                          <a:effectLst/>
                          <a:latin typeface="Arial" panose="020B0604020202020204" pitchFamily="34" charset="0"/>
                        </a:rPr>
                      </a:br>
                      <a:r>
                        <a:rPr lang="en-US" sz="1000" b="1" i="0" u="none" strike="noStrike" dirty="0">
                          <a:solidFill>
                            <a:srgbClr val="000000"/>
                          </a:solidFill>
                          <a:effectLst/>
                          <a:latin typeface="Arial" panose="020B0604020202020204" pitchFamily="34" charset="0"/>
                        </a:rPr>
                        <a:t>Realized:</a:t>
                      </a:r>
                      <a:r>
                        <a:rPr lang="en-US" sz="1000" b="1" i="0" u="none" strike="noStrike" baseline="0" dirty="0">
                          <a:solidFill>
                            <a:srgbClr val="000000"/>
                          </a:solidFill>
                          <a:effectLst/>
                          <a:latin typeface="Arial" panose="020B0604020202020204" pitchFamily="34" charset="0"/>
                        </a:rPr>
                        <a:t> </a:t>
                      </a:r>
                      <a:r>
                        <a:rPr lang="en-US" sz="1000" b="0" i="0" u="none" strike="noStrike" baseline="0" dirty="0">
                          <a:solidFill>
                            <a:srgbClr val="000000"/>
                          </a:solidFill>
                          <a:effectLst/>
                          <a:latin typeface="Arial" panose="020B0604020202020204" pitchFamily="34" charset="0"/>
                        </a:rPr>
                        <a:t>The cost of underlying companies from which the fund has fully or partially exited</a:t>
                      </a:r>
                      <a:endParaRPr lang="en-US" sz="1000" b="0" i="0" u="none" strike="noStrike" baseline="0" dirty="0">
                        <a:solidFill>
                          <a:srgbClr val="FF0000"/>
                        </a:solidFill>
                        <a:effectLst/>
                        <a:latin typeface="Arial" panose="020B0604020202020204" pitchFamily="34" charset="0"/>
                      </a:endParaRPr>
                    </a:p>
                    <a:p>
                      <a:pPr algn="l" fontAlgn="t"/>
                      <a:r>
                        <a:rPr lang="en-US" sz="1000" b="1" i="0" u="none" strike="noStrike" baseline="0" dirty="0">
                          <a:solidFill>
                            <a:srgbClr val="000000"/>
                          </a:solidFill>
                          <a:effectLst/>
                          <a:latin typeface="Arial" panose="020B0604020202020204" pitchFamily="34" charset="0"/>
                        </a:rPr>
                        <a:t>Total: </a:t>
                      </a:r>
                      <a:r>
                        <a:rPr lang="en-US" sz="1000" b="0" i="0" u="none" strike="noStrike" baseline="0" dirty="0">
                          <a:solidFill>
                            <a:srgbClr val="000000"/>
                          </a:solidFill>
                          <a:effectLst/>
                          <a:latin typeface="Arial" panose="020B0604020202020204" pitchFamily="34" charset="0"/>
                        </a:rPr>
                        <a:t>The cost of underlying companies, both current and fully or partially exited</a:t>
                      </a:r>
                      <a:endParaRPr lang="en-US" sz="1000" b="0" i="0" u="none" strike="noStrike" dirty="0">
                        <a:solidFill>
                          <a:srgbClr val="FF0000"/>
                        </a:solidFill>
                        <a:effectLst/>
                        <a:latin typeface="Arial" panose="020B0604020202020204" pitchFamily="34" charset="0"/>
                      </a:endParaRP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00038">
                <a:tc>
                  <a:txBody>
                    <a:bodyPr/>
                    <a:lstStyle/>
                    <a:p>
                      <a:pPr algn="l" fontAlgn="t"/>
                      <a:r>
                        <a:rPr lang="en-US" sz="1000" b="1" i="0" u="none" strike="noStrike" dirty="0">
                          <a:solidFill>
                            <a:srgbClr val="000000"/>
                          </a:solidFill>
                          <a:effectLst/>
                          <a:latin typeface="Arial" panose="020B0604020202020204" pitchFamily="34" charset="0"/>
                        </a:rPr>
                        <a:t>Distressed Debt</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An investment strategy that generates returns via</a:t>
                      </a:r>
                      <a:r>
                        <a:rPr lang="en-US" sz="1000" b="0" i="0" u="none" strike="noStrike" baseline="0" dirty="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buying debt interests in financially</a:t>
                      </a:r>
                      <a:r>
                        <a:rPr lang="en-US" sz="1000" b="0" i="0" u="none" strike="noStrike" baseline="0" dirty="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distressed companies at a discount</a:t>
                      </a:r>
                      <a:r>
                        <a:rPr lang="en-US" sz="1000" b="0" i="0" u="none" strike="noStrike" baseline="0" dirty="0">
                          <a:solidFill>
                            <a:srgbClr val="000000"/>
                          </a:solidFill>
                          <a:effectLst/>
                          <a:latin typeface="Arial" panose="020B0604020202020204" pitchFamily="34" charset="0"/>
                        </a:rPr>
                        <a:t> to face value</a:t>
                      </a:r>
                      <a:endParaRPr lang="en-US" sz="1000" b="0" i="0" u="none" strike="noStrike" dirty="0">
                        <a:solidFill>
                          <a:srgbClr val="000000"/>
                        </a:solidFill>
                        <a:effectLst/>
                        <a:latin typeface="Arial" panose="020B0604020202020204" pitchFamily="34" charset="0"/>
                      </a:endParaRP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2080230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a16="http://schemas.microsoft.com/office/drawing/2014/main">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US" dirty="0"/>
              <a:t>		</a:t>
            </a:r>
          </a:p>
          <a:p>
            <a:endParaRPr lang="en-US" altLang="en-US" dirty="0"/>
          </a:p>
        </p:txBody>
      </p:sp>
      <p:sp>
        <p:nvSpPr>
          <p:cNvPr id="2" name="Slide Number Placeholder 1"/>
          <p:cNvSpPr>
            <a:spLocks noGrp="1"/>
          </p:cNvSpPr>
          <p:nvPr>
            <p:ph type="sldNum" sz="quarter" idx="4"/>
          </p:nvPr>
        </p:nvSpPr>
        <p:spPr/>
        <p:txBody>
          <a:bodyPr/>
          <a:lstStyle/>
          <a:p>
            <a:fld id="{F8D15910-2283-41D7-9BD8-68E9282E8702}" type="slidenum">
              <a:rPr lang="en-US" smtClean="0">
                <a:solidFill>
                  <a:srgbClr val="556168"/>
                </a:solidFill>
              </a:rPr>
              <a:pPr/>
              <a:t>17</a:t>
            </a:fld>
            <a:endParaRPr lang="en-US" dirty="0">
              <a:solidFill>
                <a:srgbClr val="556168"/>
              </a:solidFill>
            </a:endParaRPr>
          </a:p>
        </p:txBody>
      </p:sp>
      <p:sp>
        <p:nvSpPr>
          <p:cNvPr id="4854855" name="Rectangle 71"/>
          <p:cNvSpPr>
            <a:spLocks noGrp="1" noChangeArrowheads="1"/>
          </p:cNvSpPr>
          <p:nvPr>
            <p:ph type="title"/>
          </p:nvPr>
        </p:nvSpPr>
        <p:spPr/>
        <p:txBody>
          <a:bodyPr/>
          <a:lstStyle/>
          <a:p>
            <a:r>
              <a:rPr lang="en-US" dirty="0"/>
              <a:t>Glossary of Private Equity Terms</a:t>
            </a:r>
          </a:p>
        </p:txBody>
      </p:sp>
      <p:graphicFrame>
        <p:nvGraphicFramePr>
          <p:cNvPr id="4855278" name="Group 494"/>
          <p:cNvGraphicFramePr>
            <a:graphicFrameLocks noGrp="1"/>
          </p:cNvGraphicFramePr>
          <p:nvPr>
            <p:extLst>
              <p:ext uri="{D42A27DB-BD31-4B8C-83A1-F6EECF244321}">
                <p14:modId xmlns:p14="http://schemas.microsoft.com/office/powerpoint/2010/main" val="1453626416"/>
              </p:ext>
            </p:extLst>
          </p:nvPr>
        </p:nvGraphicFramePr>
        <p:xfrm>
          <a:off x="449264" y="1004399"/>
          <a:ext cx="7962268" cy="5147693"/>
        </p:xfrm>
        <a:graphic>
          <a:graphicData uri="http://schemas.openxmlformats.org/drawingml/2006/table">
            <a:tbl>
              <a:tblPr/>
              <a:tblGrid>
                <a:gridCol w="2926080">
                  <a:extLst>
                    <a:ext uri="{9D8B030D-6E8A-4147-A177-3AD203B41FA5}">
                      <a16:colId xmlns:a16="http://schemas.microsoft.com/office/drawing/2014/main" val="20000"/>
                    </a:ext>
                  </a:extLst>
                </a:gridCol>
                <a:gridCol w="5036188">
                  <a:extLst>
                    <a:ext uri="{9D8B030D-6E8A-4147-A177-3AD203B41FA5}">
                      <a16:colId xmlns:a16="http://schemas.microsoft.com/office/drawing/2014/main" val="20001"/>
                    </a:ext>
                  </a:extLst>
                </a:gridCol>
              </a:tblGrid>
              <a:tr h="300038">
                <a:tc>
                  <a:txBody>
                    <a:bodyPr/>
                    <a:lstStyle/>
                    <a:p>
                      <a:pPr algn="ctr" fontAlgn="b"/>
                      <a:r>
                        <a:rPr lang="en-US" sz="1200" b="1" i="0" u="none" strike="noStrike" dirty="0">
                          <a:solidFill>
                            <a:srgbClr val="FFFFFF"/>
                          </a:solidFill>
                          <a:effectLst/>
                          <a:latin typeface="Arial" panose="020B0604020202020204" pitchFamily="34" charset="0"/>
                        </a:rPr>
                        <a:t>Term</a:t>
                      </a:r>
                    </a:p>
                  </a:txBody>
                  <a:tcPr marL="45720" marR="45720" marT="36576" marB="36576" anchor="ctr">
                    <a:lnL cap="flat">
                      <a:noFill/>
                    </a:lnL>
                    <a:lnR>
                      <a:noFill/>
                    </a:lnR>
                    <a:lnT cap="flat">
                      <a:noFill/>
                    </a:lnT>
                    <a:lnB>
                      <a:noFill/>
                    </a:lnB>
                    <a:lnTlToBr>
                      <a:noFill/>
                    </a:lnTlToBr>
                    <a:lnBlToTr>
                      <a:noFill/>
                    </a:lnBlToTr>
                    <a:solidFill>
                      <a:schemeClr val="accent1"/>
                    </a:solidFill>
                  </a:tcPr>
                </a:tc>
                <a:tc>
                  <a:txBody>
                    <a:bodyPr/>
                    <a:lstStyle/>
                    <a:p>
                      <a:pPr algn="ctr" fontAlgn="b"/>
                      <a:r>
                        <a:rPr lang="en-US" sz="1200" b="1" i="0" u="none" strike="noStrike" dirty="0">
                          <a:solidFill>
                            <a:srgbClr val="FFFFFF"/>
                          </a:solidFill>
                          <a:effectLst/>
                          <a:latin typeface="Arial" panose="020B0604020202020204" pitchFamily="34" charset="0"/>
                        </a:rPr>
                        <a:t>Definition</a:t>
                      </a:r>
                    </a:p>
                  </a:txBody>
                  <a:tcPr marL="45720" marR="45720" marT="36576" marB="36576" anchor="ctr">
                    <a:lnL>
                      <a:noFill/>
                    </a:lnL>
                    <a:lnR>
                      <a:noFill/>
                    </a:lnR>
                    <a:lnT cap="fla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r h="309563">
                <a:tc>
                  <a:txBody>
                    <a:bodyPr/>
                    <a:lstStyle/>
                    <a:p>
                      <a:pPr algn="l" fontAlgn="t"/>
                      <a:r>
                        <a:rPr lang="en-US" sz="1000" b="1" i="0" u="none" strike="noStrike" dirty="0">
                          <a:solidFill>
                            <a:srgbClr val="000000"/>
                          </a:solidFill>
                          <a:effectLst/>
                          <a:latin typeface="Arial" panose="020B0604020202020204" pitchFamily="34" charset="0"/>
                        </a:rPr>
                        <a:t>Distributed or Distributions</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total amount of cash and stock that has been returned to a fund and/or Limited Partners</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09563">
                <a:tc>
                  <a:txBody>
                    <a:bodyPr/>
                    <a:lstStyle/>
                    <a:p>
                      <a:pPr algn="l" fontAlgn="t"/>
                      <a:r>
                        <a:rPr lang="en-US" sz="1000" b="1" i="0" u="none" strike="noStrike" dirty="0">
                          <a:solidFill>
                            <a:srgbClr val="000000"/>
                          </a:solidFill>
                          <a:effectLst/>
                          <a:latin typeface="Arial" panose="020B0604020202020204" pitchFamily="34" charset="0"/>
                        </a:rPr>
                        <a:t>Distributed to Paid-In Capital (DPI)</a:t>
                      </a:r>
                      <a:r>
                        <a:rPr lang="en-US" sz="1000" b="1" i="0" u="none" strike="noStrike" baseline="0" dirty="0">
                          <a:solidFill>
                            <a:srgbClr val="000000"/>
                          </a:solidFill>
                          <a:effectLst/>
                          <a:latin typeface="Arial" panose="020B0604020202020204" pitchFamily="34" charset="0"/>
                        </a:rPr>
                        <a:t> or Realization Multiple</a:t>
                      </a:r>
                      <a:endParaRPr lang="en-US" sz="1000" b="1" i="0" u="none" strike="noStrike" dirty="0">
                        <a:solidFill>
                          <a:srgbClr val="000000"/>
                        </a:solidFill>
                        <a:effectLst/>
                        <a:latin typeface="Arial" panose="020B0604020202020204" pitchFamily="34" charset="0"/>
                      </a:endParaRP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Total distributions to a fund and/or Limited Partners divided</a:t>
                      </a:r>
                      <a:r>
                        <a:rPr lang="en-US" sz="1000" b="0" i="0" u="none" strike="noStrike" baseline="0" dirty="0">
                          <a:solidFill>
                            <a:srgbClr val="000000"/>
                          </a:solidFill>
                          <a:effectLst/>
                          <a:latin typeface="Arial" panose="020B0604020202020204" pitchFamily="34" charset="0"/>
                        </a:rPr>
                        <a:t> by paid-in capital</a:t>
                      </a:r>
                      <a:endParaRPr lang="en-US" sz="1000" b="0" i="0" u="none" strike="noStrike" dirty="0">
                        <a:solidFill>
                          <a:srgbClr val="000000"/>
                        </a:solidFill>
                        <a:effectLst/>
                        <a:latin typeface="Arial" panose="020B0604020202020204" pitchFamily="34" charset="0"/>
                      </a:endParaRP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09563">
                <a:tc>
                  <a:txBody>
                    <a:bodyPr/>
                    <a:lstStyle/>
                    <a:p>
                      <a:pPr algn="l" fontAlgn="t"/>
                      <a:r>
                        <a:rPr lang="en-US" sz="1000" b="1" i="0" u="none" strike="noStrike" dirty="0">
                          <a:solidFill>
                            <a:srgbClr val="000000"/>
                          </a:solidFill>
                          <a:effectLst/>
                          <a:latin typeface="Arial" panose="020B0604020202020204" pitchFamily="34" charset="0"/>
                        </a:rPr>
                        <a:t>Distributed/Funded (D/F)</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Portfolio proceeds divided</a:t>
                      </a:r>
                      <a:r>
                        <a:rPr lang="en-US" sz="1000" b="0" i="0" u="none" strike="noStrike" baseline="0" dirty="0">
                          <a:solidFill>
                            <a:srgbClr val="000000"/>
                          </a:solidFill>
                          <a:effectLst/>
                          <a:latin typeface="Arial" panose="020B0604020202020204" pitchFamily="34" charset="0"/>
                        </a:rPr>
                        <a:t> by funded capital</a:t>
                      </a:r>
                      <a:endParaRPr lang="en-US" sz="1000" b="0" i="0" u="none" strike="noStrike" dirty="0">
                        <a:solidFill>
                          <a:srgbClr val="000000"/>
                        </a:solidFill>
                        <a:effectLst/>
                        <a:latin typeface="Arial" panose="020B0604020202020204" pitchFamily="34" charset="0"/>
                      </a:endParaRP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09563">
                <a:tc>
                  <a:txBody>
                    <a:bodyPr/>
                    <a:lstStyle/>
                    <a:p>
                      <a:pPr algn="l" fontAlgn="t"/>
                      <a:r>
                        <a:rPr lang="en-US" sz="1000" b="1" i="0" u="none" strike="noStrike" dirty="0">
                          <a:solidFill>
                            <a:srgbClr val="000000"/>
                          </a:solidFill>
                          <a:effectLst/>
                          <a:latin typeface="Arial" panose="020B0604020202020204" pitchFamily="34" charset="0"/>
                        </a:rPr>
                        <a:t>Due Diligence</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process undertaken to confirm the accuracy of all data relating to a fund, company, or product prior to an investment. This can also refer to the investigation of a buyer by a seller.</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00038">
                <a:tc>
                  <a:txBody>
                    <a:bodyPr/>
                    <a:lstStyle/>
                    <a:p>
                      <a:pPr algn="l" fontAlgn="t"/>
                      <a:r>
                        <a:rPr lang="en-US" sz="1000" b="1" i="0" u="none" strike="noStrike" dirty="0">
                          <a:solidFill>
                            <a:srgbClr val="000000"/>
                          </a:solidFill>
                          <a:effectLst/>
                          <a:latin typeface="Arial" panose="020B0604020202020204" pitchFamily="34" charset="0"/>
                          <a:cs typeface="Calibri" panose="020F0502020204030204" pitchFamily="34" charset="0"/>
                        </a:rPr>
                        <a:t>Follow-On Investment</a:t>
                      </a:r>
                      <a:endParaRPr lang="en-US" sz="1000" b="1" i="0" u="none" strike="noStrike" dirty="0">
                        <a:solidFill>
                          <a:srgbClr val="000000"/>
                        </a:solidFill>
                        <a:effectLst/>
                        <a:latin typeface="Arial" panose="020B0604020202020204" pitchFamily="34" charset="0"/>
                      </a:endParaRP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A further investment made into a portfolio company by a General Partner after the initial investment</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00038">
                <a:tc>
                  <a:txBody>
                    <a:bodyPr/>
                    <a:lstStyle/>
                    <a:p>
                      <a:pPr algn="l" fontAlgn="t"/>
                      <a:r>
                        <a:rPr lang="en-US" sz="1000" b="1" i="0" u="none" strike="noStrike" dirty="0">
                          <a:solidFill>
                            <a:srgbClr val="000000"/>
                          </a:solidFill>
                          <a:effectLst/>
                          <a:latin typeface="Arial" panose="020B0604020202020204" pitchFamily="34" charset="0"/>
                        </a:rPr>
                        <a:t>Fund-of-Funds (</a:t>
                      </a:r>
                      <a:r>
                        <a:rPr lang="en-US" sz="1000" b="1" i="0" u="none" strike="noStrike" dirty="0" err="1">
                          <a:solidFill>
                            <a:srgbClr val="000000"/>
                          </a:solidFill>
                          <a:effectLst/>
                          <a:latin typeface="Arial" panose="020B0604020202020204" pitchFamily="34" charset="0"/>
                        </a:rPr>
                        <a:t>FoF</a:t>
                      </a:r>
                      <a:r>
                        <a:rPr lang="en-US" sz="1000" b="1" i="0" u="none" strike="noStrike" dirty="0">
                          <a:solidFill>
                            <a:srgbClr val="000000"/>
                          </a:solidFill>
                          <a:effectLst/>
                          <a:latin typeface="Arial" panose="020B0604020202020204" pitchFamily="34" charset="0"/>
                        </a:rPr>
                        <a:t>)</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An</a:t>
                      </a:r>
                      <a:r>
                        <a:rPr lang="en-US" sz="1000" b="0" i="0" u="none" strike="noStrike" baseline="0" dirty="0">
                          <a:solidFill>
                            <a:schemeClr val="tx1"/>
                          </a:solidFill>
                          <a:effectLst/>
                          <a:latin typeface="Arial" panose="020B0604020202020204" pitchFamily="34" charset="0"/>
                        </a:rPr>
                        <a:t> </a:t>
                      </a:r>
                      <a:r>
                        <a:rPr lang="en-US" sz="1000" b="0" i="0" u="none" strike="noStrike" dirty="0">
                          <a:solidFill>
                            <a:schemeClr val="tx1"/>
                          </a:solidFill>
                          <a:effectLst/>
                          <a:latin typeface="Arial" panose="020B0604020202020204" pitchFamily="34" charset="0"/>
                        </a:rPr>
                        <a:t>investment strategy of holding a portfolio of third-party private equity funds and/or</a:t>
                      </a:r>
                      <a:r>
                        <a:rPr lang="en-US" sz="1000" b="0" i="0" u="none" strike="noStrike" baseline="0" dirty="0">
                          <a:solidFill>
                            <a:schemeClr val="tx1"/>
                          </a:solidFill>
                          <a:effectLst/>
                          <a:latin typeface="Arial" panose="020B0604020202020204" pitchFamily="34" charset="0"/>
                        </a:rPr>
                        <a:t> other investments </a:t>
                      </a:r>
                      <a:r>
                        <a:rPr lang="en-US" sz="1000" b="0" i="0" u="none" strike="noStrike" dirty="0">
                          <a:solidFill>
                            <a:schemeClr val="tx1"/>
                          </a:solidFill>
                          <a:effectLst/>
                          <a:latin typeface="Arial" panose="020B0604020202020204" pitchFamily="34" charset="0"/>
                        </a:rPr>
                        <a:t>rather than investing directly in companies</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00038">
                <a:tc>
                  <a:txBody>
                    <a:bodyPr/>
                    <a:lstStyle/>
                    <a:p>
                      <a:pPr algn="l" fontAlgn="t"/>
                      <a:r>
                        <a:rPr lang="en-US" sz="1000" b="1" i="0" u="none" strike="noStrike">
                          <a:solidFill>
                            <a:srgbClr val="000000"/>
                          </a:solidFill>
                          <a:effectLst/>
                          <a:latin typeface="Arial" panose="020B0604020202020204" pitchFamily="34" charset="0"/>
                        </a:rPr>
                        <a:t>Fund Term</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The</a:t>
                      </a:r>
                      <a:r>
                        <a:rPr lang="en-US" sz="1000" b="0" i="0" u="none" strike="noStrike" baseline="0" dirty="0">
                          <a:solidFill>
                            <a:schemeClr val="tx1"/>
                          </a:solidFill>
                          <a:effectLst/>
                          <a:latin typeface="Arial" panose="020B0604020202020204" pitchFamily="34" charset="0"/>
                        </a:rPr>
                        <a:t> initially planned period of time in which a fund will operate</a:t>
                      </a:r>
                      <a:endParaRPr lang="en-US" sz="1000" b="0" i="0" u="none" strike="noStrike" dirty="0">
                        <a:solidFill>
                          <a:schemeClr val="tx1"/>
                        </a:solidFill>
                        <a:effectLst/>
                        <a:latin typeface="Arial" panose="020B0604020202020204" pitchFamily="34" charset="0"/>
                      </a:endParaRP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00038">
                <a:tc>
                  <a:txBody>
                    <a:bodyPr/>
                    <a:lstStyle/>
                    <a:p>
                      <a:pPr algn="l" fontAlgn="t"/>
                      <a:r>
                        <a:rPr lang="en-US" sz="1000" b="1" i="0" u="none" strike="noStrike" dirty="0">
                          <a:solidFill>
                            <a:srgbClr val="000000"/>
                          </a:solidFill>
                          <a:effectLst/>
                          <a:latin typeface="Arial" panose="020B0604020202020204" pitchFamily="34" charset="0"/>
                        </a:rPr>
                        <a:t>Funded Capital </a:t>
                      </a:r>
                    </a:p>
                  </a:txBody>
                  <a:tcPr marL="45720" marR="45720" marT="36576" marB="36576">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The amount of contributed capital that has been invested by the fund, or</a:t>
                      </a:r>
                      <a:r>
                        <a:rPr lang="en-US" sz="1000" b="0" i="0" u="none" strike="noStrike" baseline="0" dirty="0">
                          <a:solidFill>
                            <a:schemeClr val="tx1"/>
                          </a:solidFill>
                          <a:effectLst/>
                          <a:latin typeface="Arial" panose="020B0604020202020204" pitchFamily="34" charset="0"/>
                        </a:rPr>
                        <a:t> capital invested by a fund in a third-party investment</a:t>
                      </a:r>
                      <a:endParaRPr lang="en-US" sz="1000" b="0" i="0" u="none" strike="noStrike" dirty="0">
                        <a:solidFill>
                          <a:schemeClr val="tx1"/>
                        </a:solidFill>
                        <a:effectLst/>
                        <a:latin typeface="Arial" panose="020B0604020202020204" pitchFamily="34" charset="0"/>
                      </a:endParaRPr>
                    </a:p>
                  </a:txBody>
                  <a:tcPr marL="45720" marR="45720" marT="36576" marB="36576">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0038">
                <a:tc>
                  <a:txBody>
                    <a:bodyPr/>
                    <a:lstStyle/>
                    <a:p>
                      <a:pPr algn="l" fontAlgn="t"/>
                      <a:r>
                        <a:rPr lang="en-US" sz="1000" b="1" i="0" u="none" strike="noStrike" dirty="0">
                          <a:solidFill>
                            <a:srgbClr val="000000"/>
                          </a:solidFill>
                          <a:effectLst/>
                          <a:latin typeface="Arial" panose="020B0604020202020204" pitchFamily="34" charset="0"/>
                        </a:rPr>
                        <a:t>General Partner (GP)</a:t>
                      </a:r>
                    </a:p>
                  </a:txBody>
                  <a:tcPr marL="45720" marR="45720" marT="36576" marB="36576">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The manager of a fund</a:t>
                      </a:r>
                    </a:p>
                  </a:txBody>
                  <a:tcPr marL="45720" marR="45720" marT="36576" marB="36576">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0038">
                <a:tc>
                  <a:txBody>
                    <a:bodyPr/>
                    <a:lstStyle/>
                    <a:p>
                      <a:pPr algn="l" fontAlgn="t"/>
                      <a:r>
                        <a:rPr lang="en-US" sz="1000" b="1" i="0" u="none" strike="noStrike" dirty="0">
                          <a:solidFill>
                            <a:srgbClr val="000000"/>
                          </a:solidFill>
                          <a:effectLst/>
                          <a:latin typeface="Arial" panose="020B0604020202020204" pitchFamily="34" charset="0"/>
                        </a:rPr>
                        <a:t>Growth Capital or Growth Equity</a:t>
                      </a:r>
                    </a:p>
                  </a:txBody>
                  <a:tcPr marL="45720" marR="45720" marT="36576" marB="36576">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Investment in newly-mature companies looking to raise funds, often to expand or restructure operations, enter new markets</a:t>
                      </a:r>
                      <a:r>
                        <a:rPr lang="en-US" sz="1000" b="0" i="0" u="none" strike="noStrike" dirty="0">
                          <a:solidFill>
                            <a:srgbClr val="FF0000"/>
                          </a:solidFill>
                          <a:effectLst/>
                          <a:latin typeface="Arial" panose="020B0604020202020204" pitchFamily="34" charset="0"/>
                        </a:rPr>
                        <a:t>,</a:t>
                      </a:r>
                      <a:r>
                        <a:rPr lang="en-US" sz="1000" b="0" i="0" u="none" strike="noStrike" dirty="0">
                          <a:solidFill>
                            <a:srgbClr val="000000"/>
                          </a:solidFill>
                          <a:effectLst/>
                          <a:latin typeface="Arial" panose="020B0604020202020204" pitchFamily="34" charset="0"/>
                        </a:rPr>
                        <a:t> or finance an acquisition</a:t>
                      </a:r>
                    </a:p>
                  </a:txBody>
                  <a:tcPr marL="45720" marR="45720" marT="36576" marB="36576">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0038">
                <a:tc>
                  <a:txBody>
                    <a:bodyPr/>
                    <a:lstStyle/>
                    <a:p>
                      <a:pPr algn="l" fontAlgn="t"/>
                      <a:r>
                        <a:rPr lang="en-US" sz="1000" b="1" i="0" u="none" strike="noStrike" dirty="0">
                          <a:solidFill>
                            <a:srgbClr val="000000"/>
                          </a:solidFill>
                          <a:effectLst/>
                          <a:latin typeface="Arial" panose="020B0604020202020204" pitchFamily="34" charset="0"/>
                          <a:cs typeface="Calibri" panose="020F0502020204030204" pitchFamily="34" charset="0"/>
                        </a:rPr>
                        <a:t>Internal Rate of Return (IRR)</a:t>
                      </a:r>
                    </a:p>
                    <a:p>
                      <a:pPr algn="l" fontAlgn="t"/>
                      <a:r>
                        <a:rPr lang="en-US" sz="1000" b="1" i="0" u="none" strike="noStrike" dirty="0">
                          <a:solidFill>
                            <a:srgbClr val="000000"/>
                          </a:solidFill>
                          <a:effectLst/>
                          <a:latin typeface="Arial" panose="020B0604020202020204" pitchFamily="34" charset="0"/>
                          <a:cs typeface="Calibri" panose="020F0502020204030204" pitchFamily="34" charset="0"/>
                        </a:rPr>
                        <a:t>(Gross</a:t>
                      </a:r>
                      <a:r>
                        <a:rPr lang="en-US" sz="1000" b="1" i="0" u="none" strike="noStrike" baseline="0" dirty="0">
                          <a:solidFill>
                            <a:srgbClr val="000000"/>
                          </a:solidFill>
                          <a:effectLst/>
                          <a:latin typeface="Arial" panose="020B0604020202020204" pitchFamily="34" charset="0"/>
                          <a:cs typeface="Calibri" panose="020F0502020204030204" pitchFamily="34" charset="0"/>
                        </a:rPr>
                        <a:t>, Net, Realized Gross)</a:t>
                      </a:r>
                      <a:endParaRPr lang="en-US" sz="1000" b="1" i="0" u="none" strike="noStrike" dirty="0">
                        <a:solidFill>
                          <a:srgbClr val="000000"/>
                        </a:solidFill>
                        <a:effectLst/>
                        <a:latin typeface="Arial" panose="020B0604020202020204" pitchFamily="34" charset="0"/>
                      </a:endParaRPr>
                    </a:p>
                  </a:txBody>
                  <a:tcPr marL="45720" marR="45720" marT="36576" marB="36576">
                    <a:lnL cap="flat">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A measure </a:t>
                      </a:r>
                      <a:r>
                        <a:rPr lang="en-US" sz="1000" b="0" i="0" u="none" strike="noStrike" dirty="0">
                          <a:solidFill>
                            <a:schemeClr val="tx1"/>
                          </a:solidFill>
                          <a:effectLst/>
                          <a:latin typeface="Arial" panose="020B0604020202020204" pitchFamily="34" charset="0"/>
                        </a:rPr>
                        <a:t>of the absolute </a:t>
                      </a:r>
                      <a:r>
                        <a:rPr lang="en-US" sz="1000" b="0" i="0" u="none" strike="noStrike" dirty="0">
                          <a:solidFill>
                            <a:srgbClr val="000000"/>
                          </a:solidFill>
                          <a:effectLst/>
                          <a:latin typeface="Arial" panose="020B0604020202020204" pitchFamily="34" charset="0"/>
                        </a:rPr>
                        <a:t>annual rate of return of an investment that takes both the timing and magnitude of cash flows into account,</a:t>
                      </a:r>
                      <a:r>
                        <a:rPr lang="en-US" sz="1000" b="0" i="0" u="none" strike="noStrike" baseline="0" dirty="0">
                          <a:solidFill>
                            <a:srgbClr val="000000"/>
                          </a:solidFill>
                          <a:effectLst/>
                          <a:latin typeface="Arial" panose="020B0604020202020204" pitchFamily="34" charset="0"/>
                        </a:rPr>
                        <a:t> calculated using contributed capital, distributions</a:t>
                      </a:r>
                      <a:r>
                        <a:rPr lang="en-US" sz="1000" b="0" i="0" u="none" strike="noStrike" baseline="0" dirty="0">
                          <a:solidFill>
                            <a:srgbClr val="FF0000"/>
                          </a:solidFill>
                          <a:effectLst/>
                          <a:latin typeface="Arial" panose="020B0604020202020204" pitchFamily="34" charset="0"/>
                        </a:rPr>
                        <a:t>,</a:t>
                      </a:r>
                      <a:r>
                        <a:rPr lang="en-US" sz="1000" b="0" i="0" u="none" strike="noStrike" baseline="0" dirty="0">
                          <a:solidFill>
                            <a:srgbClr val="000000"/>
                          </a:solidFill>
                          <a:effectLst/>
                          <a:latin typeface="Arial" panose="020B0604020202020204" pitchFamily="34" charset="0"/>
                        </a:rPr>
                        <a:t> and the value of unrealized investments</a:t>
                      </a:r>
                      <a:endParaRPr lang="en-US" sz="1000" b="0" i="0" u="none" strike="noStrike" dirty="0">
                        <a:solidFill>
                          <a:srgbClr val="000000"/>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Arial" panose="020B0604020202020204" pitchFamily="34" charset="0"/>
                        </a:rPr>
                        <a:t>Gross:</a:t>
                      </a:r>
                      <a:r>
                        <a:rPr lang="en-US" sz="1000" b="0" i="0" u="none" strike="noStrike" dirty="0">
                          <a:solidFill>
                            <a:srgbClr val="000000"/>
                          </a:solidFill>
                          <a:effectLst/>
                          <a:latin typeface="Arial" panose="020B0604020202020204" pitchFamily="34" charset="0"/>
                        </a:rPr>
                        <a:t> Without fees and carried interest taken into account</a:t>
                      </a: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Arial" panose="020B0604020202020204" pitchFamily="34" charset="0"/>
                        </a:rPr>
                        <a:t>Net:</a:t>
                      </a:r>
                      <a:r>
                        <a:rPr lang="en-US" sz="1000" b="0" i="0" u="none" strike="noStrike" dirty="0">
                          <a:solidFill>
                            <a:srgbClr val="000000"/>
                          </a:solidFill>
                          <a:effectLst/>
                          <a:latin typeface="Arial" panose="020B0604020202020204" pitchFamily="34" charset="0"/>
                        </a:rPr>
                        <a:t> With fees and carried interest deducted</a:t>
                      </a: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Arial" panose="020B0604020202020204" pitchFamily="34" charset="0"/>
                        </a:rPr>
                        <a:t>Realized Gross: </a:t>
                      </a:r>
                      <a:r>
                        <a:rPr lang="en-US" sz="1000" b="0" i="0" u="none" strike="noStrike" dirty="0">
                          <a:solidFill>
                            <a:srgbClr val="000000"/>
                          </a:solidFill>
                          <a:effectLst/>
                          <a:latin typeface="Arial" panose="020B0604020202020204" pitchFamily="34" charset="0"/>
                        </a:rPr>
                        <a:t>The return from underlying holdings from which the fund has already fully or partially</a:t>
                      </a:r>
                      <a:r>
                        <a:rPr lang="en-US" sz="1000" b="0" i="0" u="none" strike="noStrike" baseline="0" dirty="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exited, without fees and carried interest taken into account</a:t>
                      </a:r>
                    </a:p>
                  </a:txBody>
                  <a:tcPr marL="45720" marR="45720" marT="36576" marB="36576">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81504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a16="http://schemas.microsoft.com/office/drawing/2014/main">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US" dirty="0"/>
              <a:t>		</a:t>
            </a:r>
          </a:p>
          <a:p>
            <a:endParaRPr lang="en-US" altLang="en-US" dirty="0"/>
          </a:p>
        </p:txBody>
      </p:sp>
      <p:sp>
        <p:nvSpPr>
          <p:cNvPr id="2" name="Slide Number Placeholder 1"/>
          <p:cNvSpPr>
            <a:spLocks noGrp="1"/>
          </p:cNvSpPr>
          <p:nvPr>
            <p:ph type="sldNum" sz="quarter" idx="4"/>
          </p:nvPr>
        </p:nvSpPr>
        <p:spPr/>
        <p:txBody>
          <a:bodyPr/>
          <a:lstStyle/>
          <a:p>
            <a:fld id="{F8D15910-2283-41D7-9BD8-68E9282E8702}" type="slidenum">
              <a:rPr lang="en-US" smtClean="0">
                <a:solidFill>
                  <a:srgbClr val="556168"/>
                </a:solidFill>
              </a:rPr>
              <a:pPr/>
              <a:t>18</a:t>
            </a:fld>
            <a:endParaRPr lang="en-US" dirty="0">
              <a:solidFill>
                <a:srgbClr val="556168"/>
              </a:solidFill>
            </a:endParaRPr>
          </a:p>
        </p:txBody>
      </p:sp>
      <p:sp>
        <p:nvSpPr>
          <p:cNvPr id="4854855" name="Rectangle 71"/>
          <p:cNvSpPr>
            <a:spLocks noGrp="1" noChangeArrowheads="1"/>
          </p:cNvSpPr>
          <p:nvPr>
            <p:ph type="title"/>
          </p:nvPr>
        </p:nvSpPr>
        <p:spPr/>
        <p:txBody>
          <a:bodyPr/>
          <a:lstStyle/>
          <a:p>
            <a:r>
              <a:rPr lang="en-US" dirty="0"/>
              <a:t>Glossary of Private Equity Terms</a:t>
            </a:r>
          </a:p>
        </p:txBody>
      </p:sp>
      <p:graphicFrame>
        <p:nvGraphicFramePr>
          <p:cNvPr id="4855278" name="Group 494"/>
          <p:cNvGraphicFramePr>
            <a:graphicFrameLocks noGrp="1"/>
          </p:cNvGraphicFramePr>
          <p:nvPr>
            <p:extLst>
              <p:ext uri="{D42A27DB-BD31-4B8C-83A1-F6EECF244321}">
                <p14:modId xmlns:p14="http://schemas.microsoft.com/office/powerpoint/2010/main" val="2569888705"/>
              </p:ext>
            </p:extLst>
          </p:nvPr>
        </p:nvGraphicFramePr>
        <p:xfrm>
          <a:off x="449264" y="1004399"/>
          <a:ext cx="7962268" cy="5206558"/>
        </p:xfrm>
        <a:graphic>
          <a:graphicData uri="http://schemas.openxmlformats.org/drawingml/2006/table">
            <a:tbl>
              <a:tblPr/>
              <a:tblGrid>
                <a:gridCol w="2926080">
                  <a:extLst>
                    <a:ext uri="{9D8B030D-6E8A-4147-A177-3AD203B41FA5}">
                      <a16:colId xmlns:a16="http://schemas.microsoft.com/office/drawing/2014/main" val="20000"/>
                    </a:ext>
                  </a:extLst>
                </a:gridCol>
                <a:gridCol w="5036188">
                  <a:extLst>
                    <a:ext uri="{9D8B030D-6E8A-4147-A177-3AD203B41FA5}">
                      <a16:colId xmlns:a16="http://schemas.microsoft.com/office/drawing/2014/main" val="20001"/>
                    </a:ext>
                  </a:extLst>
                </a:gridCol>
              </a:tblGrid>
              <a:tr h="300038">
                <a:tc>
                  <a:txBody>
                    <a:bodyPr/>
                    <a:lstStyle/>
                    <a:p>
                      <a:pPr algn="ctr" fontAlgn="b"/>
                      <a:r>
                        <a:rPr lang="en-US" sz="1200" b="1" i="0" u="none" strike="noStrike" dirty="0">
                          <a:solidFill>
                            <a:srgbClr val="FFFFFF"/>
                          </a:solidFill>
                          <a:effectLst/>
                          <a:latin typeface="Arial" panose="020B0604020202020204" pitchFamily="34" charset="0"/>
                        </a:rPr>
                        <a:t>Term</a:t>
                      </a:r>
                    </a:p>
                  </a:txBody>
                  <a:tcPr marL="45720" marR="45720" marT="36576" marB="36576" anchor="ctr">
                    <a:lnL cap="flat">
                      <a:noFill/>
                    </a:lnL>
                    <a:lnR>
                      <a:noFill/>
                    </a:lnR>
                    <a:lnT cap="flat">
                      <a:noFill/>
                    </a:lnT>
                    <a:lnB>
                      <a:noFill/>
                    </a:lnB>
                    <a:lnTlToBr>
                      <a:noFill/>
                    </a:lnTlToBr>
                    <a:lnBlToTr>
                      <a:noFill/>
                    </a:lnBlToTr>
                    <a:solidFill>
                      <a:schemeClr val="accent1"/>
                    </a:solidFill>
                  </a:tcPr>
                </a:tc>
                <a:tc>
                  <a:txBody>
                    <a:bodyPr/>
                    <a:lstStyle/>
                    <a:p>
                      <a:pPr algn="ctr" fontAlgn="b"/>
                      <a:r>
                        <a:rPr lang="en-US" sz="1200" b="1" i="0" u="none" strike="noStrike" dirty="0">
                          <a:solidFill>
                            <a:srgbClr val="FFFFFF"/>
                          </a:solidFill>
                          <a:effectLst/>
                          <a:latin typeface="Arial" panose="020B0604020202020204" pitchFamily="34" charset="0"/>
                        </a:rPr>
                        <a:t>Definition</a:t>
                      </a:r>
                    </a:p>
                  </a:txBody>
                  <a:tcPr marL="45720" marR="45720" marT="36576" marB="36576" anchor="ctr">
                    <a:lnL>
                      <a:noFill/>
                    </a:lnL>
                    <a:lnR>
                      <a:noFill/>
                    </a:lnR>
                    <a:lnT cap="fla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r h="309563">
                <a:tc>
                  <a:txBody>
                    <a:bodyPr/>
                    <a:lstStyle/>
                    <a:p>
                      <a:pPr algn="l" fontAlgn="t"/>
                      <a:r>
                        <a:rPr lang="en-US" sz="1000" b="1" i="0" u="none" strike="noStrike" dirty="0">
                          <a:solidFill>
                            <a:srgbClr val="000000"/>
                          </a:solidFill>
                          <a:effectLst/>
                          <a:latin typeface="Arial" panose="020B0604020202020204" pitchFamily="34" charset="0"/>
                        </a:rPr>
                        <a:t>J-curve</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A term given to the typical shape </a:t>
                      </a:r>
                      <a:r>
                        <a:rPr lang="en-US" sz="1000" b="0" i="0" u="none" strike="noStrike" dirty="0">
                          <a:solidFill>
                            <a:schemeClr val="tx1"/>
                          </a:solidFill>
                          <a:effectLst/>
                          <a:latin typeface="Arial" panose="020B0604020202020204" pitchFamily="34" charset="0"/>
                        </a:rPr>
                        <a:t>adopted by the annual</a:t>
                      </a:r>
                      <a:r>
                        <a:rPr lang="en-US" sz="1000" b="0" i="0" u="none" strike="noStrike" baseline="0" dirty="0">
                          <a:solidFill>
                            <a:schemeClr val="tx1"/>
                          </a:solidFill>
                          <a:effectLst/>
                          <a:latin typeface="Arial" panose="020B0604020202020204" pitchFamily="34" charset="0"/>
                        </a:rPr>
                        <a:t> </a:t>
                      </a:r>
                      <a:r>
                        <a:rPr lang="en-US" sz="1000" b="0" i="0" u="none" strike="noStrike" dirty="0">
                          <a:solidFill>
                            <a:schemeClr val="tx1"/>
                          </a:solidFill>
                          <a:effectLst/>
                          <a:latin typeface="Arial" panose="020B0604020202020204" pitchFamily="34" charset="0"/>
                        </a:rPr>
                        <a:t>returns</a:t>
                      </a:r>
                      <a:r>
                        <a:rPr lang="en-US" sz="1000" b="0" i="0" u="none" strike="noStrike" baseline="0" dirty="0">
                          <a:solidFill>
                            <a:schemeClr val="tx1"/>
                          </a:solidFill>
                          <a:effectLst/>
                          <a:latin typeface="Arial" panose="020B0604020202020204" pitchFamily="34" charset="0"/>
                        </a:rPr>
                        <a:t> from </a:t>
                      </a:r>
                      <a:r>
                        <a:rPr lang="en-US" sz="1000" b="0" i="0" u="none" strike="noStrike" dirty="0">
                          <a:solidFill>
                            <a:schemeClr val="tx1"/>
                          </a:solidFill>
                          <a:effectLst/>
                          <a:latin typeface="Arial" panose="020B0604020202020204" pitchFamily="34" charset="0"/>
                        </a:rPr>
                        <a:t>of a private equity fund during its lifecycle when graphed. </a:t>
                      </a:r>
                      <a:r>
                        <a:rPr lang="en-US" sz="1000" b="0" i="0" u="none" strike="noStrike">
                          <a:solidFill>
                            <a:schemeClr val="tx1"/>
                          </a:solidFill>
                          <a:effectLst/>
                          <a:latin typeface="Arial" panose="020B0604020202020204" pitchFamily="34" charset="0"/>
                        </a:rPr>
                        <a:t>Due </a:t>
                      </a:r>
                      <a:r>
                        <a:rPr lang="en-US" sz="1000" b="0" i="0" u="none" strike="noStrike" dirty="0">
                          <a:solidFill>
                            <a:schemeClr val="tx1"/>
                          </a:solidFill>
                          <a:effectLst/>
                          <a:latin typeface="Arial" panose="020B0604020202020204" pitchFamily="34" charset="0"/>
                        </a:rPr>
                        <a:t>to the investment process, capital calls</a:t>
                      </a:r>
                      <a:r>
                        <a:rPr lang="en-US" sz="1000" b="0" i="0" u="none" strike="noStrike" baseline="0" dirty="0">
                          <a:solidFill>
                            <a:schemeClr val="tx1"/>
                          </a:solidFill>
                          <a:effectLst/>
                          <a:latin typeface="Arial" panose="020B0604020202020204" pitchFamily="34" charset="0"/>
                        </a:rPr>
                        <a:t> and</a:t>
                      </a:r>
                      <a:r>
                        <a:rPr lang="en-US" sz="1000" b="0" i="0" u="none" strike="noStrike" dirty="0">
                          <a:solidFill>
                            <a:schemeClr val="tx1"/>
                          </a:solidFill>
                          <a:effectLst/>
                          <a:latin typeface="Arial" panose="020B0604020202020204" pitchFamily="34" charset="0"/>
                        </a:rPr>
                        <a:t> fees precede value</a:t>
                      </a:r>
                      <a:r>
                        <a:rPr lang="en-US" sz="1000" b="0" i="0" u="none" strike="noStrike" baseline="0" dirty="0">
                          <a:solidFill>
                            <a:schemeClr val="tx1"/>
                          </a:solidFill>
                          <a:effectLst/>
                          <a:latin typeface="Arial" panose="020B0604020202020204" pitchFamily="34" charset="0"/>
                        </a:rPr>
                        <a:t> creation and </a:t>
                      </a:r>
                      <a:r>
                        <a:rPr lang="en-US" sz="1000" b="0" i="0" u="none" strike="noStrike" dirty="0">
                          <a:solidFill>
                            <a:schemeClr val="tx1"/>
                          </a:solidFill>
                          <a:effectLst/>
                          <a:latin typeface="Arial" panose="020B0604020202020204" pitchFamily="34" charset="0"/>
                        </a:rPr>
                        <a:t>potential distributions</a:t>
                      </a:r>
                      <a:endParaRPr lang="en-US" sz="1000" b="0" i="0" u="none" strike="noStrike" baseline="0" dirty="0">
                        <a:solidFill>
                          <a:schemeClr val="tx1"/>
                        </a:solidFill>
                        <a:effectLst/>
                        <a:latin typeface="Arial" panose="020B0604020202020204" pitchFamily="34" charset="0"/>
                      </a:endParaRP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09563">
                <a:tc>
                  <a:txBody>
                    <a:bodyPr/>
                    <a:lstStyle/>
                    <a:p>
                      <a:pPr algn="l" fontAlgn="t"/>
                      <a:r>
                        <a:rPr lang="en-US" sz="1000" b="1" i="0" u="none" strike="noStrike" dirty="0">
                          <a:solidFill>
                            <a:srgbClr val="000000"/>
                          </a:solidFill>
                          <a:effectLst/>
                          <a:latin typeface="Arial" panose="020B0604020202020204" pitchFamily="34" charset="0"/>
                        </a:rPr>
                        <a:t>Limited Partner (LP)</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The investors in a Limited Partnership</a:t>
                      </a:r>
                      <a:r>
                        <a:rPr lang="en-US" sz="1000" b="0" i="0" u="none" strike="noStrike" baseline="0" dirty="0">
                          <a:solidFill>
                            <a:schemeClr val="tx1"/>
                          </a:solidFill>
                          <a:effectLst/>
                          <a:latin typeface="Arial" panose="020B0604020202020204" pitchFamily="34" charset="0"/>
                        </a:rPr>
                        <a:t>—the typical structure of a </a:t>
                      </a:r>
                      <a:r>
                        <a:rPr lang="en-US" sz="1000" b="0" i="0" u="none" strike="noStrike" dirty="0">
                          <a:solidFill>
                            <a:schemeClr val="tx1"/>
                          </a:solidFill>
                          <a:effectLst/>
                          <a:latin typeface="Arial" panose="020B0604020202020204" pitchFamily="34" charset="0"/>
                        </a:rPr>
                        <a:t>private</a:t>
                      </a:r>
                      <a:r>
                        <a:rPr lang="en-US" sz="1000" b="0" i="0" u="none" strike="noStrike" baseline="0" dirty="0">
                          <a:solidFill>
                            <a:schemeClr val="tx1"/>
                          </a:solidFill>
                          <a:effectLst/>
                          <a:latin typeface="Arial" panose="020B0604020202020204" pitchFamily="34" charset="0"/>
                        </a:rPr>
                        <a:t> equity </a:t>
                      </a:r>
                      <a:r>
                        <a:rPr lang="en-US" sz="1000" b="0" i="0" u="none" strike="noStrike" dirty="0">
                          <a:solidFill>
                            <a:schemeClr val="tx1"/>
                          </a:solidFill>
                          <a:effectLst/>
                          <a:latin typeface="Arial" panose="020B0604020202020204" pitchFamily="34" charset="0"/>
                        </a:rPr>
                        <a:t>fund. Limited Pa</a:t>
                      </a:r>
                      <a:r>
                        <a:rPr lang="en-US" sz="1000" b="0" i="0" u="none" strike="noStrike" dirty="0">
                          <a:solidFill>
                            <a:srgbClr val="000000"/>
                          </a:solidFill>
                          <a:effectLst/>
                          <a:latin typeface="Arial" panose="020B0604020202020204" pitchFamily="34" charset="0"/>
                        </a:rPr>
                        <a:t>rtners are not involved in the day-to-day management of a fund</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00038">
                <a:tc>
                  <a:txBody>
                    <a:bodyPr/>
                    <a:lstStyle/>
                    <a:p>
                      <a:pPr algn="l" fontAlgn="t"/>
                      <a:r>
                        <a:rPr lang="en-US" sz="1000" b="1" i="0" u="none" strike="noStrike" dirty="0">
                          <a:solidFill>
                            <a:srgbClr val="000000"/>
                          </a:solidFill>
                          <a:effectLst/>
                          <a:latin typeface="Arial" panose="020B0604020202020204" pitchFamily="34" charset="0"/>
                        </a:rPr>
                        <a:t>Limited Partnership Agreement (LPA)</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document which constitutes and defines a Limited Partnership, the legal structure typically adopted by private equity funds</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00038">
                <a:tc>
                  <a:txBody>
                    <a:bodyPr/>
                    <a:lstStyle/>
                    <a:p>
                      <a:pPr algn="l" fontAlgn="t"/>
                      <a:r>
                        <a:rPr lang="en-US" sz="1000" b="1" i="0" u="none" strike="noStrike">
                          <a:solidFill>
                            <a:srgbClr val="000000"/>
                          </a:solidFill>
                          <a:effectLst/>
                          <a:latin typeface="Arial" panose="020B0604020202020204" pitchFamily="34" charset="0"/>
                        </a:rPr>
                        <a:t>Management Fee</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fee paid to a fund, typically a percentage of the Limited Partner's commitment</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00038">
                <a:tc>
                  <a:txBody>
                    <a:bodyPr/>
                    <a:lstStyle/>
                    <a:p>
                      <a:pPr algn="l" fontAlgn="t"/>
                      <a:r>
                        <a:rPr lang="en-US" sz="1000" b="1" i="0" u="none" strike="noStrike" dirty="0">
                          <a:solidFill>
                            <a:schemeClr val="tx1"/>
                          </a:solidFill>
                          <a:effectLst/>
                          <a:latin typeface="Arial" panose="020B0604020202020204" pitchFamily="34" charset="0"/>
                        </a:rPr>
                        <a:t>Mezzanine</a:t>
                      </a:r>
                      <a:endParaRPr lang="en-US" sz="1000" b="1" i="0" u="none" strike="sngStrike" baseline="0" dirty="0">
                        <a:solidFill>
                          <a:schemeClr val="tx1"/>
                        </a:solidFill>
                        <a:effectLst/>
                        <a:latin typeface="Arial" panose="020B0604020202020204" pitchFamily="34" charset="0"/>
                      </a:endParaRP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An</a:t>
                      </a:r>
                      <a:r>
                        <a:rPr lang="en-US" sz="1000" b="0" i="0" u="none" strike="noStrike" baseline="0" dirty="0">
                          <a:solidFill>
                            <a:schemeClr val="tx1"/>
                          </a:solidFill>
                          <a:effectLst/>
                          <a:latin typeface="Arial" panose="020B0604020202020204" pitchFamily="34" charset="0"/>
                        </a:rPr>
                        <a:t> investment strategy that typically includes </a:t>
                      </a:r>
                      <a:r>
                        <a:rPr lang="en-US" sz="1000" b="0" i="0" u="none" strike="noStrike" dirty="0">
                          <a:solidFill>
                            <a:schemeClr val="tx1"/>
                          </a:solidFill>
                          <a:effectLst/>
                          <a:latin typeface="Arial" panose="020B0604020202020204" pitchFamily="34" charset="0"/>
                        </a:rPr>
                        <a:t>junior debt and senior equity, often with </a:t>
                      </a:r>
                      <a:r>
                        <a:rPr lang="en-US" sz="1000" b="0" i="0" u="none" strike="noStrike" baseline="0" dirty="0">
                          <a:solidFill>
                            <a:schemeClr val="tx1"/>
                          </a:solidFill>
                          <a:effectLst/>
                          <a:latin typeface="Arial" panose="020B0604020202020204" pitchFamily="34" charset="0"/>
                        </a:rPr>
                        <a:t>the option to convert debt into equity in the event of default</a:t>
                      </a:r>
                      <a:endParaRPr lang="en-US" sz="1000" b="0" i="0" u="none" strike="noStrike" dirty="0">
                        <a:solidFill>
                          <a:schemeClr val="tx1"/>
                        </a:solidFill>
                        <a:effectLst/>
                        <a:latin typeface="Arial" panose="020B0604020202020204" pitchFamily="34" charset="0"/>
                      </a:endParaRP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0003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Arial" panose="020B0604020202020204" pitchFamily="34" charset="0"/>
                        </a:rPr>
                        <a:t>Net Asset Value (NAV) or Current Value or Residual Value</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market value of all current/unrealized investments</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00038">
                <a:tc>
                  <a:txBody>
                    <a:bodyPr/>
                    <a:lstStyle/>
                    <a:p>
                      <a:pPr algn="l" fontAlgn="t"/>
                      <a:r>
                        <a:rPr lang="en-US" sz="1000" b="1" i="0" u="none" strike="noStrike" dirty="0">
                          <a:solidFill>
                            <a:srgbClr val="000000"/>
                          </a:solidFill>
                          <a:effectLst/>
                          <a:latin typeface="Arial" panose="020B0604020202020204" pitchFamily="34" charset="0"/>
                        </a:rPr>
                        <a:t>Paid-In Capital (PIC) Multiple</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The capital paid-in by Limited Partners divided by the total capital they committed</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00038">
                <a:tc>
                  <a:txBody>
                    <a:bodyPr/>
                    <a:lstStyle/>
                    <a:p>
                      <a:pPr algn="l" fontAlgn="t"/>
                      <a:r>
                        <a:rPr lang="en-US" sz="1000" b="1" i="0" u="none" strike="noStrike">
                          <a:solidFill>
                            <a:srgbClr val="000000"/>
                          </a:solidFill>
                          <a:effectLst/>
                          <a:latin typeface="Arial" panose="020B0604020202020204" pitchFamily="34" charset="0"/>
                        </a:rPr>
                        <a:t>Preferred Return or Hurdle Rate</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A minimum annual rate of return, determined in the Limited Partnership Agreement, that a fund must achieve</a:t>
                      </a:r>
                      <a:r>
                        <a:rPr lang="en-US" sz="1000" b="0" i="0" u="none" strike="noStrike" baseline="0" dirty="0">
                          <a:solidFill>
                            <a:schemeClr val="tx1"/>
                          </a:solidFill>
                          <a:effectLst/>
                          <a:latin typeface="Arial" panose="020B0604020202020204" pitchFamily="34" charset="0"/>
                        </a:rPr>
                        <a:t> </a:t>
                      </a:r>
                      <a:r>
                        <a:rPr lang="en-US" sz="1000" b="0" i="0" u="none" strike="noStrike" dirty="0">
                          <a:solidFill>
                            <a:schemeClr val="tx1"/>
                          </a:solidFill>
                          <a:effectLst/>
                          <a:latin typeface="Arial" panose="020B0604020202020204" pitchFamily="34" charset="0"/>
                        </a:rPr>
                        <a:t>before the General Partner may receive carried interest</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00038">
                <a:tc>
                  <a:txBody>
                    <a:bodyPr/>
                    <a:lstStyle/>
                    <a:p>
                      <a:pPr algn="l" fontAlgn="t"/>
                      <a:r>
                        <a:rPr lang="en-US" sz="1000" b="1" i="0" u="none" strike="noStrike" dirty="0">
                          <a:solidFill>
                            <a:srgbClr val="000000"/>
                          </a:solidFill>
                          <a:effectLst/>
                          <a:latin typeface="Arial" panose="020B0604020202020204" pitchFamily="34" charset="0"/>
                        </a:rPr>
                        <a:t>Primary Fund</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A private equity fund that invests</a:t>
                      </a:r>
                      <a:r>
                        <a:rPr lang="en-US" sz="1000" b="0" i="0" u="none" strike="noStrike" baseline="0" dirty="0">
                          <a:solidFill>
                            <a:schemeClr val="tx1"/>
                          </a:solidFill>
                          <a:effectLst/>
                          <a:latin typeface="Arial" panose="020B0604020202020204" pitchFamily="34" charset="0"/>
                        </a:rPr>
                        <a:t> directly in privately-held companies </a:t>
                      </a:r>
                      <a:r>
                        <a:rPr lang="en-US" sz="1000" b="0" i="0" u="none" strike="noStrike" dirty="0">
                          <a:solidFill>
                            <a:schemeClr val="tx1"/>
                          </a:solidFill>
                          <a:effectLst/>
                          <a:latin typeface="Arial" panose="020B0604020202020204" pitchFamily="34" charset="0"/>
                        </a:rPr>
                        <a:t>rather than in other investment vehicles</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00038">
                <a:tc>
                  <a:txBody>
                    <a:bodyPr/>
                    <a:lstStyle/>
                    <a:p>
                      <a:pPr algn="l" fontAlgn="t"/>
                      <a:r>
                        <a:rPr lang="en-US" sz="1000" b="1" i="0" u="none" strike="noStrike" dirty="0">
                          <a:solidFill>
                            <a:schemeClr val="tx1"/>
                          </a:solidFill>
                          <a:effectLst/>
                          <a:latin typeface="Arial" panose="020B0604020202020204" pitchFamily="34" charset="0"/>
                        </a:rPr>
                        <a:t>Real Assets</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An</a:t>
                      </a:r>
                      <a:r>
                        <a:rPr lang="en-US" sz="1000" b="0" i="0" u="none" strike="noStrike" baseline="0" dirty="0">
                          <a:solidFill>
                            <a:schemeClr val="tx1"/>
                          </a:solidFill>
                          <a:effectLst/>
                          <a:latin typeface="Arial" panose="020B0604020202020204" pitchFamily="34" charset="0"/>
                        </a:rPr>
                        <a:t> investment strategy that invests in p</a:t>
                      </a:r>
                      <a:r>
                        <a:rPr lang="en-US" sz="1000" b="0" i="0" u="none" strike="noStrike" dirty="0">
                          <a:solidFill>
                            <a:schemeClr val="tx1"/>
                          </a:solidFill>
                          <a:effectLst/>
                          <a:latin typeface="Arial" panose="020B0604020202020204" pitchFamily="34" charset="0"/>
                        </a:rPr>
                        <a:t>hysical assets that derive value and generate returns from their substance and properties, including infrastructure, real estate, agricultural land, oil and gas, and other commodities</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300038">
                <a:tc>
                  <a:txBody>
                    <a:bodyPr/>
                    <a:lstStyle/>
                    <a:p>
                      <a:pPr algn="l" fontAlgn="t"/>
                      <a:r>
                        <a:rPr lang="en-US" sz="1000" b="1" i="0" u="none" strike="noStrike" dirty="0">
                          <a:solidFill>
                            <a:srgbClr val="000000"/>
                          </a:solidFill>
                          <a:effectLst/>
                          <a:latin typeface="Arial" panose="020B0604020202020204" pitchFamily="34" charset="0"/>
                        </a:rPr>
                        <a:t>Realized Investment</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An underlying holding from which the General Partner has exited</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300038">
                <a:tc>
                  <a:txBody>
                    <a:bodyPr/>
                    <a:lstStyle/>
                    <a:p>
                      <a:pPr algn="l" fontAlgn="t"/>
                      <a:r>
                        <a:rPr lang="en-US" sz="1000" b="1" i="0" u="none" strike="noStrike" dirty="0">
                          <a:solidFill>
                            <a:srgbClr val="000000"/>
                          </a:solidFill>
                          <a:effectLst/>
                          <a:latin typeface="Arial" panose="020B0604020202020204" pitchFamily="34" charset="0"/>
                        </a:rPr>
                        <a:t>Realized Value or Proceeds</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The returns generated from the liquidation or realization of underlying holdings</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300038">
                <a:tc>
                  <a:txBody>
                    <a:bodyPr/>
                    <a:lstStyle/>
                    <a:p>
                      <a:pPr algn="l" fontAlgn="t"/>
                      <a:r>
                        <a:rPr lang="en-US" sz="1000" b="1" i="0" u="none" strike="noStrike" dirty="0">
                          <a:solidFill>
                            <a:srgbClr val="000000"/>
                          </a:solidFill>
                          <a:effectLst/>
                          <a:latin typeface="Arial" panose="020B0604020202020204" pitchFamily="34" charset="0"/>
                        </a:rPr>
                        <a:t>Realized Value to Total Cost (RV/TC) Multiple</a:t>
                      </a:r>
                    </a:p>
                  </a:txBody>
                  <a:tcPr marL="45720" marR="45720" marT="36576" marB="36576">
                    <a:lnL cap="flat">
                      <a:noFill/>
                    </a:lnL>
                    <a:lnR>
                      <a:noFill/>
                    </a:lnR>
                    <a:lnT>
                      <a:noFill/>
                    </a:lnT>
                    <a:lnB>
                      <a:noFill/>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returns generated from the </a:t>
                      </a:r>
                      <a:r>
                        <a:rPr lang="en-US" sz="1000" b="0" i="0" u="none" strike="noStrike" dirty="0">
                          <a:solidFill>
                            <a:schemeClr val="tx1"/>
                          </a:solidFill>
                          <a:effectLst/>
                          <a:latin typeface="Arial" panose="020B0604020202020204" pitchFamily="34" charset="0"/>
                        </a:rPr>
                        <a:t>liquidation or realization of underlying </a:t>
                      </a:r>
                      <a:r>
                        <a:rPr lang="en-US" sz="1000" b="0" i="0" u="none" strike="noStrike" dirty="0">
                          <a:solidFill>
                            <a:srgbClr val="000000"/>
                          </a:solidFill>
                          <a:effectLst/>
                          <a:latin typeface="Arial" panose="020B0604020202020204" pitchFamily="34" charset="0"/>
                        </a:rPr>
                        <a:t>holdings divided by the cost of all holdings, both remaining and exited</a:t>
                      </a:r>
                    </a:p>
                  </a:txBody>
                  <a:tcPr marL="45720" marR="45720" marT="36576" marB="36576">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077082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a16="http://schemas.microsoft.com/office/drawing/2014/main">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US" dirty="0"/>
              <a:t>		</a:t>
            </a:r>
          </a:p>
          <a:p>
            <a:endParaRPr lang="en-US" altLang="en-US" dirty="0"/>
          </a:p>
        </p:txBody>
      </p:sp>
      <p:sp>
        <p:nvSpPr>
          <p:cNvPr id="2" name="Slide Number Placeholder 1"/>
          <p:cNvSpPr>
            <a:spLocks noGrp="1"/>
          </p:cNvSpPr>
          <p:nvPr>
            <p:ph type="sldNum" sz="quarter" idx="4"/>
          </p:nvPr>
        </p:nvSpPr>
        <p:spPr/>
        <p:txBody>
          <a:bodyPr/>
          <a:lstStyle/>
          <a:p>
            <a:fld id="{F8D15910-2283-41D7-9BD8-68E9282E8702}" type="slidenum">
              <a:rPr lang="en-US" smtClean="0">
                <a:solidFill>
                  <a:srgbClr val="556168"/>
                </a:solidFill>
              </a:rPr>
              <a:pPr/>
              <a:t>19</a:t>
            </a:fld>
            <a:endParaRPr lang="en-US" dirty="0">
              <a:solidFill>
                <a:srgbClr val="556168"/>
              </a:solidFill>
            </a:endParaRPr>
          </a:p>
        </p:txBody>
      </p:sp>
      <p:sp>
        <p:nvSpPr>
          <p:cNvPr id="4854855" name="Rectangle 71"/>
          <p:cNvSpPr>
            <a:spLocks noGrp="1" noChangeArrowheads="1"/>
          </p:cNvSpPr>
          <p:nvPr>
            <p:ph type="title"/>
          </p:nvPr>
        </p:nvSpPr>
        <p:spPr/>
        <p:txBody>
          <a:bodyPr/>
          <a:lstStyle/>
          <a:p>
            <a:r>
              <a:rPr lang="en-US" dirty="0"/>
              <a:t>Glossary of Private Equity Terms</a:t>
            </a:r>
          </a:p>
        </p:txBody>
      </p:sp>
      <p:graphicFrame>
        <p:nvGraphicFramePr>
          <p:cNvPr id="4855278" name="Group 494"/>
          <p:cNvGraphicFramePr>
            <a:graphicFrameLocks noGrp="1"/>
          </p:cNvGraphicFramePr>
          <p:nvPr>
            <p:extLst>
              <p:ext uri="{D42A27DB-BD31-4B8C-83A1-F6EECF244321}">
                <p14:modId xmlns:p14="http://schemas.microsoft.com/office/powerpoint/2010/main" val="1563977921"/>
              </p:ext>
            </p:extLst>
          </p:nvPr>
        </p:nvGraphicFramePr>
        <p:xfrm>
          <a:off x="449264" y="1004399"/>
          <a:ext cx="7962268" cy="5054158"/>
        </p:xfrm>
        <a:graphic>
          <a:graphicData uri="http://schemas.openxmlformats.org/drawingml/2006/table">
            <a:tbl>
              <a:tblPr/>
              <a:tblGrid>
                <a:gridCol w="2926080">
                  <a:extLst>
                    <a:ext uri="{9D8B030D-6E8A-4147-A177-3AD203B41FA5}">
                      <a16:colId xmlns:a16="http://schemas.microsoft.com/office/drawing/2014/main" val="20000"/>
                    </a:ext>
                  </a:extLst>
                </a:gridCol>
                <a:gridCol w="5036188">
                  <a:extLst>
                    <a:ext uri="{9D8B030D-6E8A-4147-A177-3AD203B41FA5}">
                      <a16:colId xmlns:a16="http://schemas.microsoft.com/office/drawing/2014/main" val="20001"/>
                    </a:ext>
                  </a:extLst>
                </a:gridCol>
              </a:tblGrid>
              <a:tr h="300038">
                <a:tc>
                  <a:txBody>
                    <a:bodyPr/>
                    <a:lstStyle/>
                    <a:p>
                      <a:pPr algn="ctr" fontAlgn="b"/>
                      <a:r>
                        <a:rPr lang="en-US" sz="1200" b="1" i="0" u="none" strike="noStrike" dirty="0">
                          <a:solidFill>
                            <a:srgbClr val="FFFFFF"/>
                          </a:solidFill>
                          <a:effectLst/>
                          <a:latin typeface="Arial" panose="020B0604020202020204" pitchFamily="34" charset="0"/>
                        </a:rPr>
                        <a:t>Term</a:t>
                      </a:r>
                    </a:p>
                  </a:txBody>
                  <a:tcPr marL="45720" marR="45720" marT="36576" marB="36576" anchor="ctr">
                    <a:lnL cap="flat">
                      <a:noFill/>
                    </a:lnL>
                    <a:lnR>
                      <a:noFill/>
                    </a:lnR>
                    <a:lnT cap="flat">
                      <a:noFill/>
                    </a:lnT>
                    <a:lnB>
                      <a:noFill/>
                    </a:lnB>
                    <a:lnTlToBr>
                      <a:noFill/>
                    </a:lnTlToBr>
                    <a:lnBlToTr>
                      <a:noFill/>
                    </a:lnBlToTr>
                    <a:solidFill>
                      <a:schemeClr val="accent1"/>
                    </a:solidFill>
                  </a:tcPr>
                </a:tc>
                <a:tc>
                  <a:txBody>
                    <a:bodyPr/>
                    <a:lstStyle/>
                    <a:p>
                      <a:pPr algn="ctr" fontAlgn="b"/>
                      <a:r>
                        <a:rPr lang="en-US" sz="1200" b="1" i="0" u="none" strike="noStrike" dirty="0">
                          <a:solidFill>
                            <a:srgbClr val="FFFFFF"/>
                          </a:solidFill>
                          <a:effectLst/>
                          <a:latin typeface="Arial" panose="020B0604020202020204" pitchFamily="34" charset="0"/>
                        </a:rPr>
                        <a:t>Definition</a:t>
                      </a:r>
                    </a:p>
                  </a:txBody>
                  <a:tcPr marL="45720" marR="45720" marT="36576" marB="36576" anchor="ctr">
                    <a:lnL>
                      <a:noFill/>
                    </a:lnL>
                    <a:lnR>
                      <a:noFill/>
                    </a:lnR>
                    <a:lnT cap="fla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r h="300038">
                <a:tc>
                  <a:txBody>
                    <a:bodyPr/>
                    <a:lstStyle/>
                    <a:p>
                      <a:pPr algn="l" fontAlgn="t"/>
                      <a:r>
                        <a:rPr lang="en-US" sz="1000" b="1" i="0" u="none" strike="noStrike" dirty="0">
                          <a:solidFill>
                            <a:srgbClr val="000000"/>
                          </a:solidFill>
                          <a:effectLst/>
                          <a:latin typeface="Arial" panose="020B0604020202020204" pitchFamily="34" charset="0"/>
                        </a:rPr>
                        <a:t>Recallable Distribution</a:t>
                      </a:r>
                    </a:p>
                  </a:txBody>
                  <a:tcPr marL="45720" marR="45720" marT="36576" marB="36576">
                    <a:lnL cap="flat">
                      <a:noFill/>
                    </a:lnL>
                    <a:lnR>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A distribution to Limited Partners </a:t>
                      </a:r>
                      <a:r>
                        <a:rPr lang="en-US" sz="1000" b="0" i="0" u="none" strike="noStrike" dirty="0">
                          <a:solidFill>
                            <a:schemeClr val="tx1"/>
                          </a:solidFill>
                          <a:effectLst/>
                          <a:latin typeface="Arial" panose="020B0604020202020204" pitchFamily="34" charset="0"/>
                        </a:rPr>
                        <a:t>that the General Partner has the </a:t>
                      </a:r>
                      <a:r>
                        <a:rPr lang="en-US" sz="1000" b="0" i="0" u="none" strike="noStrike" dirty="0">
                          <a:solidFill>
                            <a:srgbClr val="000000"/>
                          </a:solidFill>
                          <a:effectLst/>
                          <a:latin typeface="Arial" panose="020B0604020202020204" pitchFamily="34" charset="0"/>
                        </a:rPr>
                        <a:t>right to recall</a:t>
                      </a:r>
                    </a:p>
                  </a:txBody>
                  <a:tcPr marL="45720" marR="45720" marT="36576" marB="36576">
                    <a:lnL>
                      <a:noFill/>
                    </a:lnL>
                    <a:lnR>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0038">
                <a:tc>
                  <a:txBody>
                    <a:bodyPr/>
                    <a:lstStyle/>
                    <a:p>
                      <a:pPr algn="l" fontAlgn="t"/>
                      <a:r>
                        <a:rPr lang="en-US" sz="1000" b="1" i="0" u="none" strike="noStrike" dirty="0">
                          <a:solidFill>
                            <a:srgbClr val="000000"/>
                          </a:solidFill>
                          <a:effectLst/>
                          <a:latin typeface="Arial" panose="020B0604020202020204" pitchFamily="34" charset="0"/>
                        </a:rPr>
                        <a:t>Residual Value to Paid-In (RVPI) Multiple</a:t>
                      </a:r>
                    </a:p>
                  </a:txBody>
                  <a:tcPr marL="45720" marR="45720" marT="36576" marB="36576">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market value of remaining investments within a fund divided by the to-date capital contributions of Limited Partners</a:t>
                      </a:r>
                    </a:p>
                  </a:txBody>
                  <a:tcPr marL="45720" marR="45720" marT="36576" marB="36576">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0038">
                <a:tc>
                  <a:txBody>
                    <a:bodyPr/>
                    <a:lstStyle/>
                    <a:p>
                      <a:pPr algn="l" fontAlgn="t"/>
                      <a:r>
                        <a:rPr lang="en-US" sz="1000" b="1" i="0" u="none" strike="noStrike" dirty="0">
                          <a:solidFill>
                            <a:srgbClr val="000000"/>
                          </a:solidFill>
                          <a:effectLst/>
                          <a:latin typeface="Arial" panose="020B0604020202020204" pitchFamily="34" charset="0"/>
                        </a:rPr>
                        <a:t>Secondary Fund</a:t>
                      </a:r>
                    </a:p>
                  </a:txBody>
                  <a:tcPr marL="45720" marR="45720" marT="36576" marB="36576">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A fund that purchases</a:t>
                      </a:r>
                      <a:r>
                        <a:rPr lang="en-US" sz="1000" b="0" i="0" u="none" strike="noStrike" baseline="0" dirty="0">
                          <a:solidFill>
                            <a:schemeClr val="tx1"/>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pre-existing interests</a:t>
                      </a:r>
                      <a:r>
                        <a:rPr lang="en-US" sz="1000" b="0" i="0" u="none" strike="noStrike" baseline="0" dirty="0">
                          <a:solidFill>
                            <a:srgbClr val="000000"/>
                          </a:solidFill>
                          <a:effectLst/>
                          <a:latin typeface="Arial" panose="020B0604020202020204" pitchFamily="34" charset="0"/>
                        </a:rPr>
                        <a:t> in</a:t>
                      </a:r>
                      <a:r>
                        <a:rPr lang="en-US" sz="1000" b="0" i="0" u="none" strike="noStrike" dirty="0">
                          <a:solidFill>
                            <a:srgbClr val="000000"/>
                          </a:solidFill>
                          <a:effectLst/>
                          <a:latin typeface="Arial" panose="020B0604020202020204" pitchFamily="34" charset="0"/>
                        </a:rPr>
                        <a:t> private equity funds or portfolios of operating companies</a:t>
                      </a:r>
                    </a:p>
                  </a:txBody>
                  <a:tcPr marL="45720" marR="45720" marT="36576" marB="36576">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0038">
                <a:tc>
                  <a:txBody>
                    <a:bodyPr/>
                    <a:lstStyle/>
                    <a:p>
                      <a:pPr algn="l" fontAlgn="t"/>
                      <a:r>
                        <a:rPr lang="en-US" sz="1000" b="1" i="0" u="none" strike="noStrike" dirty="0">
                          <a:solidFill>
                            <a:srgbClr val="000000"/>
                          </a:solidFill>
                          <a:effectLst/>
                          <a:latin typeface="Arial" panose="020B0604020202020204" pitchFamily="34" charset="0"/>
                        </a:rPr>
                        <a:t>Separately Managed Account (SMA)</a:t>
                      </a:r>
                    </a:p>
                  </a:txBody>
                  <a:tcPr marL="45720" marR="45720" marT="36576" marB="36576">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An arrangement between a</a:t>
                      </a:r>
                      <a:r>
                        <a:rPr lang="en-US" sz="1000" b="0" i="0" u="none" strike="noStrike" baseline="0" dirty="0">
                          <a:solidFill>
                            <a:srgbClr val="000000"/>
                          </a:solidFill>
                          <a:effectLst/>
                          <a:latin typeface="Arial" panose="020B0604020202020204" pitchFamily="34" charset="0"/>
                        </a:rPr>
                        <a:t> single</a:t>
                      </a:r>
                      <a:r>
                        <a:rPr lang="en-US" sz="1000" b="0" i="0" u="none" strike="noStrike" dirty="0">
                          <a:solidFill>
                            <a:srgbClr val="000000"/>
                          </a:solidFill>
                          <a:effectLst/>
                          <a:latin typeface="Arial" panose="020B0604020202020204" pitchFamily="34" charset="0"/>
                        </a:rPr>
                        <a:t> investor and a fund manager</a:t>
                      </a:r>
                      <a:r>
                        <a:rPr lang="en-US" sz="1000" b="0" i="0" u="none" strike="noStrike" baseline="0" dirty="0">
                          <a:solidFill>
                            <a:srgbClr val="000000"/>
                          </a:solidFill>
                          <a:effectLst/>
                          <a:latin typeface="Arial" panose="020B0604020202020204" pitchFamily="34" charset="0"/>
                        </a:rPr>
                        <a:t> </a:t>
                      </a:r>
                      <a:r>
                        <a:rPr lang="en-US" sz="1000" b="0" i="0" u="none" strike="noStrike" dirty="0">
                          <a:solidFill>
                            <a:srgbClr val="000000"/>
                          </a:solidFill>
                          <a:effectLst/>
                          <a:latin typeface="Arial" panose="020B0604020202020204" pitchFamily="34" charset="0"/>
                        </a:rPr>
                        <a:t>that keeps funds in a separate, customizable investment account</a:t>
                      </a:r>
                    </a:p>
                  </a:txBody>
                  <a:tcPr marL="45720" marR="45720" marT="36576" marB="36576">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0038">
                <a:tc>
                  <a:txBody>
                    <a:bodyPr/>
                    <a:lstStyle/>
                    <a:p>
                      <a:pPr algn="l" fontAlgn="t"/>
                      <a:r>
                        <a:rPr lang="en-US" sz="1000" b="1" i="0" u="none" strike="noStrike">
                          <a:solidFill>
                            <a:srgbClr val="000000"/>
                          </a:solidFill>
                          <a:effectLst/>
                          <a:latin typeface="Arial" panose="020B0604020202020204" pitchFamily="34" charset="0"/>
                        </a:rPr>
                        <a:t>Special Situations</a:t>
                      </a:r>
                    </a:p>
                  </a:txBody>
                  <a:tcPr marL="45720" marR="45720" marT="36576" marB="36576">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An opportunistic investment strategy that looks to take advantage of market dislocations and unique situations to invest in private companies at discounts to their "fair" market value</a:t>
                      </a:r>
                    </a:p>
                  </a:txBody>
                  <a:tcPr marL="45720" marR="45720" marT="36576" marB="36576">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0038">
                <a:tc>
                  <a:txBody>
                    <a:bodyPr/>
                    <a:lstStyle/>
                    <a:p>
                      <a:pPr algn="l" fontAlgn="t"/>
                      <a:r>
                        <a:rPr lang="en-US" sz="1000" b="1" i="0" u="none" strike="noStrike" dirty="0">
                          <a:solidFill>
                            <a:srgbClr val="000000"/>
                          </a:solidFill>
                          <a:effectLst/>
                          <a:latin typeface="Arial" panose="020B0604020202020204" pitchFamily="34" charset="0"/>
                        </a:rPr>
                        <a:t>Total Value</a:t>
                      </a:r>
                    </a:p>
                  </a:txBody>
                  <a:tcPr marL="45720" marR="45720" marT="36576" marB="36576">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fund's total market value plus any capital distributions already made</a:t>
                      </a:r>
                    </a:p>
                  </a:txBody>
                  <a:tcPr marL="45720" marR="45720" marT="36576" marB="36576">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0038">
                <a:tc>
                  <a:txBody>
                    <a:bodyPr/>
                    <a:lstStyle/>
                    <a:p>
                      <a:pPr algn="l" fontAlgn="t"/>
                      <a:r>
                        <a:rPr lang="en-US" sz="1000" b="1" i="0" u="none" strike="noStrike" dirty="0">
                          <a:solidFill>
                            <a:srgbClr val="000000"/>
                          </a:solidFill>
                          <a:effectLst/>
                          <a:latin typeface="Arial" panose="020B0604020202020204" pitchFamily="34" charset="0"/>
                        </a:rPr>
                        <a:t>Total Value/Paid-In (TVPI) or Total Value/Contributed Multiple</a:t>
                      </a:r>
                    </a:p>
                  </a:txBody>
                  <a:tcPr marL="45720" marR="45720" marT="36576" marB="36576">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fund's total market value plus any capital distributions already made divided by the amount of capital already paid into the fund by investors</a:t>
                      </a:r>
                    </a:p>
                  </a:txBody>
                  <a:tcPr marL="45720" marR="45720" marT="36576" marB="36576">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0038">
                <a:tc>
                  <a:txBody>
                    <a:bodyPr/>
                    <a:lstStyle/>
                    <a:p>
                      <a:pPr algn="l" fontAlgn="t"/>
                      <a:r>
                        <a:rPr lang="en-US" sz="1000" b="1" i="0" u="none" strike="noStrike">
                          <a:solidFill>
                            <a:srgbClr val="000000"/>
                          </a:solidFill>
                          <a:effectLst/>
                          <a:latin typeface="Arial" panose="020B0604020202020204" pitchFamily="34" charset="0"/>
                        </a:rPr>
                        <a:t>Total Value/Total Cost (TV/TC) Multiple</a:t>
                      </a:r>
                    </a:p>
                  </a:txBody>
                  <a:tcPr marL="45720" marR="45720" marT="36576" marB="36576">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total value divided by the total cost to date</a:t>
                      </a:r>
                    </a:p>
                  </a:txBody>
                  <a:tcPr marL="45720" marR="45720" marT="36576" marB="36576">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0038">
                <a:tc>
                  <a:txBody>
                    <a:bodyPr/>
                    <a:lstStyle/>
                    <a:p>
                      <a:pPr algn="l" fontAlgn="t"/>
                      <a:r>
                        <a:rPr lang="en-US" sz="1000" b="1" i="0" u="none" strike="noStrike" dirty="0">
                          <a:solidFill>
                            <a:srgbClr val="000000"/>
                          </a:solidFill>
                          <a:effectLst/>
                          <a:latin typeface="Arial" panose="020B0604020202020204" pitchFamily="34" charset="0"/>
                        </a:rPr>
                        <a:t>Transaction Fee</a:t>
                      </a:r>
                    </a:p>
                  </a:txBody>
                  <a:tcPr marL="45720" marR="45720" marT="36576" marB="36576">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A fee </a:t>
                      </a:r>
                      <a:r>
                        <a:rPr lang="en-US" sz="1000" b="0" i="0" u="none" strike="noStrike" dirty="0">
                          <a:solidFill>
                            <a:srgbClr val="000000"/>
                          </a:solidFill>
                          <a:effectLst/>
                          <a:latin typeface="Arial" panose="020B0604020202020204" pitchFamily="34" charset="0"/>
                        </a:rPr>
                        <a:t>levied by fund managers</a:t>
                      </a:r>
                      <a:r>
                        <a:rPr lang="en-US" sz="1000" b="0" i="0" u="none" strike="noStrike" baseline="0" dirty="0">
                          <a:solidFill>
                            <a:srgbClr val="000000"/>
                          </a:solidFill>
                          <a:effectLst/>
                          <a:latin typeface="Arial" panose="020B0604020202020204" pitchFamily="34" charset="0"/>
                        </a:rPr>
                        <a:t> to defray the cost of executing investments </a:t>
                      </a:r>
                      <a:r>
                        <a:rPr lang="en-US" sz="1000" b="0" i="0" u="none" strike="noStrike" dirty="0">
                          <a:solidFill>
                            <a:srgbClr val="000000"/>
                          </a:solidFill>
                          <a:effectLst/>
                          <a:latin typeface="Arial" panose="020B0604020202020204" pitchFamily="34" charset="0"/>
                        </a:rPr>
                        <a:t>in the fund's underlying holdings</a:t>
                      </a:r>
                    </a:p>
                  </a:txBody>
                  <a:tcPr marL="45720" marR="45720" marT="36576" marB="36576">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0038">
                <a:tc>
                  <a:txBody>
                    <a:bodyPr/>
                    <a:lstStyle/>
                    <a:p>
                      <a:pPr algn="l" fontAlgn="t"/>
                      <a:r>
                        <a:rPr lang="en-US" sz="1000" b="1" i="0" u="none" strike="noStrike">
                          <a:solidFill>
                            <a:srgbClr val="000000"/>
                          </a:solidFill>
                          <a:effectLst/>
                          <a:latin typeface="Arial" panose="020B0604020202020204" pitchFamily="34" charset="0"/>
                        </a:rPr>
                        <a:t>Unfunded</a:t>
                      </a:r>
                    </a:p>
                  </a:txBody>
                  <a:tcPr marL="45720" marR="45720" marT="36576" marB="36576">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rgbClr val="000000"/>
                          </a:solidFill>
                          <a:effectLst/>
                          <a:latin typeface="Arial" panose="020B0604020202020204" pitchFamily="34" charset="0"/>
                        </a:rPr>
                        <a:t>The portion of investors' capital commitment that has yet to be "drawn down" or called by a fund manager</a:t>
                      </a:r>
                      <a:endParaRPr lang="en-US" sz="1000" b="0" i="0" u="none" strike="noStrike" dirty="0">
                        <a:solidFill>
                          <a:schemeClr val="tx1"/>
                        </a:solidFill>
                        <a:effectLst/>
                        <a:latin typeface="Arial" panose="020B0604020202020204" pitchFamily="34" charset="0"/>
                      </a:endParaRPr>
                    </a:p>
                  </a:txBody>
                  <a:tcPr marL="45720" marR="45720" marT="36576" marB="36576">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0038">
                <a:tc>
                  <a:txBody>
                    <a:bodyPr/>
                    <a:lstStyle/>
                    <a:p>
                      <a:pPr algn="l" fontAlgn="t"/>
                      <a:r>
                        <a:rPr lang="en-US" sz="1000" b="1" i="0" u="none" strike="noStrike" dirty="0">
                          <a:solidFill>
                            <a:srgbClr val="000000"/>
                          </a:solidFill>
                          <a:effectLst/>
                          <a:latin typeface="Arial" panose="020B0604020202020204" pitchFamily="34" charset="0"/>
                        </a:rPr>
                        <a:t>Valuation Multiple</a:t>
                      </a:r>
                    </a:p>
                  </a:txBody>
                  <a:tcPr marL="45720" marR="45720" marT="36576" marB="36576">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The market value of an asset relative to a key financial metric</a:t>
                      </a:r>
                    </a:p>
                  </a:txBody>
                  <a:tcPr marL="45720" marR="45720" marT="36576" marB="36576">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0038">
                <a:tc>
                  <a:txBody>
                    <a:bodyPr/>
                    <a:lstStyle/>
                    <a:p>
                      <a:pPr algn="l" fontAlgn="t"/>
                      <a:r>
                        <a:rPr lang="en-US" sz="1000" b="1" i="0" u="none" strike="noStrike" dirty="0">
                          <a:solidFill>
                            <a:schemeClr val="tx1"/>
                          </a:solidFill>
                          <a:effectLst/>
                          <a:latin typeface="Arial" panose="020B0604020202020204" pitchFamily="34" charset="0"/>
                        </a:rPr>
                        <a:t>Venture Capital</a:t>
                      </a:r>
                    </a:p>
                  </a:txBody>
                  <a:tcPr marL="45720" marR="45720" marT="36576" marB="36576">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An investment strategy that generates</a:t>
                      </a:r>
                      <a:r>
                        <a:rPr lang="en-US" sz="1000" b="0" i="0" u="none" strike="noStrike" baseline="0" dirty="0">
                          <a:solidFill>
                            <a:schemeClr val="tx1"/>
                          </a:solidFill>
                          <a:effectLst/>
                          <a:latin typeface="Arial" panose="020B0604020202020204" pitchFamily="34" charset="0"/>
                        </a:rPr>
                        <a:t> returns by backing </a:t>
                      </a:r>
                      <a:r>
                        <a:rPr lang="en-US" sz="1000" b="0" i="0" u="none" strike="noStrike" dirty="0">
                          <a:solidFill>
                            <a:schemeClr val="tx1"/>
                          </a:solidFill>
                          <a:effectLst/>
                          <a:latin typeface="Arial" panose="020B0604020202020204" pitchFamily="34" charset="0"/>
                        </a:rPr>
                        <a:t>startup and early-stage companies that are believed to have long-term growth potential</a:t>
                      </a:r>
                    </a:p>
                  </a:txBody>
                  <a:tcPr marL="45720" marR="45720" marT="36576" marB="36576">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0038">
                <a:tc>
                  <a:txBody>
                    <a:bodyPr/>
                    <a:lstStyle/>
                    <a:p>
                      <a:pPr algn="l" fontAlgn="t"/>
                      <a:r>
                        <a:rPr lang="en-US" sz="1000" b="1" i="0" u="none" strike="noStrike" dirty="0">
                          <a:solidFill>
                            <a:srgbClr val="000000"/>
                          </a:solidFill>
                          <a:effectLst/>
                          <a:latin typeface="Arial" panose="020B0604020202020204" pitchFamily="34" charset="0"/>
                        </a:rPr>
                        <a:t>Vintage </a:t>
                      </a:r>
                      <a:r>
                        <a:rPr lang="en-US" sz="1000" b="1" i="0" u="none" strike="noStrike" dirty="0">
                          <a:solidFill>
                            <a:schemeClr val="tx1"/>
                          </a:solidFill>
                          <a:effectLst/>
                          <a:latin typeface="Arial" panose="020B0604020202020204" pitchFamily="34" charset="0"/>
                        </a:rPr>
                        <a:t>Year</a:t>
                      </a:r>
                    </a:p>
                  </a:txBody>
                  <a:tcPr marL="45720" marR="45720" marT="36576" marB="36576">
                    <a:lnL cap="flat">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algn="l" fontAlgn="t"/>
                      <a:r>
                        <a:rPr lang="en-US" sz="1000" b="0" i="0" u="none" strike="noStrike" dirty="0">
                          <a:solidFill>
                            <a:schemeClr val="tx1"/>
                          </a:solidFill>
                          <a:effectLst/>
                          <a:latin typeface="Arial" panose="020B0604020202020204" pitchFamily="34" charset="0"/>
                        </a:rPr>
                        <a:t>Usually the year in which capital is first called by a particular fund, though </a:t>
                      </a:r>
                      <a:r>
                        <a:rPr lang="en-US" sz="1000" b="0" i="0" u="none" strike="noStrike" baseline="0" dirty="0">
                          <a:solidFill>
                            <a:schemeClr val="tx1"/>
                          </a:solidFill>
                          <a:effectLst/>
                          <a:latin typeface="Arial" panose="020B0604020202020204" pitchFamily="34" charset="0"/>
                        </a:rPr>
                        <a:t>definitions can vary based on the type of fund or investment</a:t>
                      </a:r>
                      <a:endParaRPr lang="en-US" sz="1000" b="0" i="0" u="none" strike="noStrike" dirty="0">
                        <a:solidFill>
                          <a:schemeClr val="tx1"/>
                        </a:solidFill>
                        <a:effectLst/>
                        <a:latin typeface="Arial" panose="020B0604020202020204" pitchFamily="34" charset="0"/>
                      </a:endParaRPr>
                    </a:p>
                  </a:txBody>
                  <a:tcPr marL="45720" marR="45720" marT="36576" marB="36576">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8393197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a16="http://schemas.microsoft.com/office/drawing/2014/main">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p:txBody>
          <a:bodyPr/>
          <a:lstStyle/>
          <a:p>
            <a:pPr marL="0" indent="0">
              <a:tabLst/>
            </a:pPr>
            <a:r>
              <a:rPr lang="en-US" dirty="0"/>
              <a:t>This document has been prepared (October 2020).  It has been prepared on the basis that you are an investment professional, is for the sole use of your organization, and should not be shared with any other parties.</a:t>
            </a:r>
          </a:p>
          <a:p>
            <a:pPr marL="0" indent="0">
              <a:tabLst/>
            </a:pPr>
            <a:endParaRPr lang="en-US" dirty="0"/>
          </a:p>
          <a:p>
            <a:pPr marL="0" indent="0">
              <a:tabLst/>
            </a:pPr>
            <a:r>
              <a:rPr lang="en-US" dirty="0"/>
              <a:t>These materials do not constitute an offer to sell or the solicitation of an offer to buy interests in any fund or any other investment product sponsored by HarbourVest Partners L.P. or its affiliates (“HarbourVest”), hereafter referred to as the “Fund”. Any offering of interests in the Fund will be made by means of delivery of a confidential Private Placement Memorandum or similar materials that contain a description of the material terms of such investment and subscriptions will be accepted solely pursuant to definitive documentation. These materials do not purport to contain all the information relevant to evaluating an investment in the Fund. No sale will be made in any jurisdiction in which the offer, solicitation, or sale is not authorized or to any person to whom it is unlawful to make the offer, solicitation, or sale. Offers and sales of interests in the Fund will not be registered under the laws of any jurisdiction and will be made solely to “qualified purchasers” as defined in the U.S. Investment Company Act of 1940, as amended. These materials are highly confidential and may not be reproduced or redistributed in any format without the express written approval of HarbourVest. An investment in the Fund involves a high degree of risk and therefore should be undertaken only by prospective investors capable of evaluating the risks of the Fund and bearing the risks such an investment represents. There can be no assurance that the Fund will be able to achieve its investment objectives or that the investors will receive a return on their capital. For additional legal and regulatory disclosures, please refer to </a:t>
            </a:r>
            <a:r>
              <a:rPr lang="en-US" u="sng" dirty="0"/>
              <a:t>http://www.harbourvest.com/important-legal-disclosures</a:t>
            </a:r>
            <a:r>
              <a:rPr lang="en-US" dirty="0"/>
              <a:t>. See also ‘Additional Important Information’ at the end of these materials. </a:t>
            </a:r>
          </a:p>
        </p:txBody>
      </p:sp>
      <p:sp>
        <p:nvSpPr>
          <p:cNvPr id="6" name="Slide Number Placeholder 5"/>
          <p:cNvSpPr>
            <a:spLocks noGrp="1"/>
          </p:cNvSpPr>
          <p:nvPr>
            <p:ph type="sldNum" sz="quarter" idx="4"/>
          </p:nvPr>
        </p:nvSpPr>
        <p:spPr/>
        <p:txBody>
          <a:bodyPr/>
          <a:lstStyle/>
          <a:p>
            <a:fld id="{87511918-CDCE-4E2F-9F5D-7FD429875303}" type="slidenum">
              <a:rPr lang="en-US" smtClean="0"/>
              <a:pPr/>
              <a:t>2</a:t>
            </a:fld>
            <a:endParaRPr lang="en-US" dirty="0"/>
          </a:p>
        </p:txBody>
      </p:sp>
      <p:sp>
        <p:nvSpPr>
          <p:cNvPr id="4832258" name="Rectangle 2"/>
          <p:cNvSpPr>
            <a:spLocks noGrp="1" noChangeArrowheads="1"/>
          </p:cNvSpPr>
          <p:nvPr>
            <p:ph type="title"/>
          </p:nvPr>
        </p:nvSpPr>
        <p:spPr/>
        <p:txBody>
          <a:bodyPr/>
          <a:lstStyle/>
          <a:p>
            <a:r>
              <a:rPr lang="en-US" dirty="0"/>
              <a:t>Important Information</a:t>
            </a:r>
          </a:p>
        </p:txBody>
      </p:sp>
    </p:spTree>
    <p:custDataLst>
      <p:tags r:id="rId1"/>
    </p:custDataLst>
    <p:extLst>
      <p:ext uri="{BB962C8B-B14F-4D97-AF65-F5344CB8AC3E}">
        <p14:creationId xmlns:p14="http://schemas.microsoft.com/office/powerpoint/2010/main" val="963992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a16="http://schemas.microsoft.com/office/drawing/2014/main">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47" b="347"/>
          <a:stretch>
            <a:fillRect/>
          </a:stretch>
        </p:blipFill>
        <p:spPr/>
      </p:pic>
      <p:sp>
        <p:nvSpPr>
          <p:cNvPr id="19" name="Title 18"/>
          <p:cNvSpPr>
            <a:spLocks noGrp="1"/>
          </p:cNvSpPr>
          <p:nvPr>
            <p:ph type="title"/>
          </p:nvPr>
        </p:nvSpPr>
        <p:spPr/>
        <p:txBody>
          <a:bodyPr/>
          <a:lstStyle/>
          <a:p>
            <a:r>
              <a:rPr lang="en-US" dirty="0"/>
              <a:t>APPENDIX</a:t>
            </a:r>
          </a:p>
        </p:txBody>
      </p:sp>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Tree>
    <p:custDataLst>
      <p:tags r:id="rId1"/>
    </p:custDataLst>
    <p:extLst>
      <p:ext uri="{BB962C8B-B14F-4D97-AF65-F5344CB8AC3E}">
        <p14:creationId xmlns:p14="http://schemas.microsoft.com/office/powerpoint/2010/main" val="529306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47" b="347"/>
          <a:stretch>
            <a:fillRect/>
          </a:stretch>
        </p:blipFill>
        <p:spPr/>
      </p:pic>
      <p:sp>
        <p:nvSpPr>
          <p:cNvPr id="23557" name="Title 23556"/>
          <p:cNvSpPr>
            <a:spLocks noGrp="1"/>
          </p:cNvSpPr>
          <p:nvPr>
            <p:ph type="title"/>
          </p:nvPr>
        </p:nvSpPr>
        <p:spPr/>
        <p:txBody>
          <a:bodyPr/>
          <a:lstStyle/>
          <a:p>
            <a:r>
              <a:rPr lang="en-US" dirty="0"/>
              <a:t>ADDITIONAL IMPORTANT INFORMATION</a:t>
            </a:r>
          </a:p>
        </p:txBody>
      </p:sp>
      <p:sp>
        <p:nvSpPr>
          <p:cNvPr id="23558" name="Text Placeholder 23557"/>
          <p:cNvSpPr>
            <a:spLocks noGrp="1"/>
          </p:cNvSpPr>
          <p:nvPr>
            <p:ph type="body" sz="quarter" idx="11"/>
          </p:nvPr>
        </p:nvSpPr>
        <p:spPr/>
        <p:txBody>
          <a:bodyPr/>
          <a:lstStyle/>
          <a:p>
            <a:endParaRPr lang="en-US"/>
          </a:p>
        </p:txBody>
      </p:sp>
      <p:sp>
        <p:nvSpPr>
          <p:cNvPr id="23559" name="Text Placeholder 23558"/>
          <p:cNvSpPr>
            <a:spLocks noGrp="1"/>
          </p:cNvSpPr>
          <p:nvPr>
            <p:ph type="body" sz="quarter" idx="16"/>
          </p:nvPr>
        </p:nvSpPr>
        <p:spPr/>
        <p:txBody>
          <a:bodyPr/>
          <a:lstStyle/>
          <a:p>
            <a:endParaRPr lang="en-US"/>
          </a:p>
        </p:txBody>
      </p:sp>
      <p:sp>
        <p:nvSpPr>
          <p:cNvPr id="23560" name="Text Placeholder 23559"/>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82626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a14="http://schemas.microsoft.com/office/drawing/2010/main">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prstGeom prst="rect">
            <a:avLst/>
          </a:prstGeom>
        </p:spPr>
        <p:txBody>
          <a:bodyPr/>
          <a:lstStyle/>
          <a:p>
            <a:fld id="{87511918-CDCE-4E2F-9F5D-7FD429875303}" type="slidenum">
              <a:rPr lang="en-US" smtClean="0"/>
              <a:pPr/>
              <a:t>22</a:t>
            </a:fld>
            <a:endParaRPr lang="en-US" dirty="0"/>
          </a:p>
        </p:txBody>
      </p:sp>
      <p:sp>
        <p:nvSpPr>
          <p:cNvPr id="65538" name="Rectangle 2"/>
          <p:cNvSpPr>
            <a:spLocks noGrp="1" noChangeArrowheads="1"/>
          </p:cNvSpPr>
          <p:nvPr>
            <p:ph type="title"/>
          </p:nvPr>
        </p:nvSpPr>
        <p:spPr/>
        <p:txBody>
          <a:bodyPr/>
          <a:lstStyle/>
          <a:p>
            <a:pPr eaLnBrk="1" hangingPunct="1"/>
            <a:r>
              <a:rPr lang="en-US" altLang="en-US" dirty="0"/>
              <a:t>Additional important information</a:t>
            </a:r>
          </a:p>
        </p:txBody>
      </p:sp>
      <p:sp>
        <p:nvSpPr>
          <p:cNvPr id="7" name="Rectangle 3"/>
          <p:cNvSpPr txBox="1">
            <a:spLocks noChangeArrowheads="1"/>
          </p:cNvSpPr>
          <p:nvPr/>
        </p:nvSpPr>
        <p:spPr>
          <a:xfrm>
            <a:off x="423864" y="878096"/>
            <a:ext cx="8567736" cy="5396349"/>
          </a:xfrm>
          <a:prstGeom prst="rect">
            <a:avLst/>
          </a:prstGeom>
          <a:noFill/>
          <a:ln w="9525" algn="ctr">
            <a:noFill/>
            <a:miter lim="800000"/>
            <a:headEnd/>
            <a:tailEnd/>
          </a:ln>
          <a:effectLst/>
        </p:spPr>
        <p:txBody>
          <a:bodyPr wrap="square" lIns="0" tIns="0" rIns="0" bIns="0" anchor="t" anchorCtr="0">
            <a:spAutoFit/>
          </a:bodyPr>
          <a:lstStyle/>
          <a:p>
            <a:r>
              <a:rPr lang="en-US" sz="1000" dirty="0">
                <a:solidFill>
                  <a:schemeClr val="accent5"/>
                </a:solidFill>
                <a:latin typeface="Arial Narrow" panose="020B0606020202030204" pitchFamily="34" charset="0"/>
              </a:rPr>
              <a:t>Any data presented about investments prior to 1998 is related to transactions that occurred when the HarbourVest team was affiliated with Hancock Venture Partners, Inc.</a:t>
            </a:r>
          </a:p>
          <a:p>
            <a:pPr>
              <a:lnSpc>
                <a:spcPts val="400"/>
              </a:lnSpc>
            </a:pPr>
            <a:endParaRPr lang="en-US" sz="1000" dirty="0">
              <a:solidFill>
                <a:schemeClr val="accent5"/>
              </a:solidFill>
              <a:latin typeface="Arial Narrow" panose="020B0606020202030204" pitchFamily="34" charset="0"/>
            </a:endParaRPr>
          </a:p>
          <a:p>
            <a:r>
              <a:rPr lang="en-US" sz="1000" b="1" dirty="0">
                <a:solidFill>
                  <a:schemeClr val="accent5"/>
                </a:solidFill>
                <a:latin typeface="Arial Narrow" panose="020B0606020202030204" pitchFamily="34" charset="0"/>
              </a:rPr>
              <a:t>The source of the performance information is HarbourVest. In considering the performance information contained herein, prospective investors should bear in mind that past performance is not a reliable indicator of future results, and there can be no assurance that an investment sponsored (or an account managed) by HarbourVest will achieve comparable results or be able to implement its investment strategy or meet its performance objectives. The funds that made these investments may have had different terms and investment objectives than those proposed or modeled herein.</a:t>
            </a:r>
            <a:endParaRPr lang="en-US" sz="1000" dirty="0">
              <a:solidFill>
                <a:schemeClr val="accent5"/>
              </a:solidFill>
              <a:latin typeface="Arial Narrow" panose="020B0606020202030204" pitchFamily="34" charset="0"/>
            </a:endParaRPr>
          </a:p>
          <a:p>
            <a:pPr>
              <a:lnSpc>
                <a:spcPts val="400"/>
              </a:lnSpc>
            </a:pPr>
            <a:endParaRPr lang="en-US" sz="1000" dirty="0">
              <a:solidFill>
                <a:schemeClr val="accent5"/>
              </a:solidFill>
              <a:latin typeface="Arial Narrow" panose="020B0606020202030204" pitchFamily="34" charset="0"/>
            </a:endParaRPr>
          </a:p>
          <a:p>
            <a:r>
              <a:rPr lang="en-US" sz="1000" dirty="0">
                <a:solidFill>
                  <a:schemeClr val="accent5"/>
                </a:solidFill>
                <a:latin typeface="Arial Narrow" panose="020B0606020202030204" pitchFamily="34" charset="0"/>
              </a:rPr>
              <a:t>The foregoing performance information includes realized and unrealized investments. Unrealized investments are valued by HarbourVest in accordance with the valuation guidelines contained in the applicable partnership agreement. Actual realized returns on unrealized investments will depend on, among other factors, future operating results, the value of the assets and market conditions at the time of disposition, any related transaction costs, and the timing and manner of sale, all of which may differ from the assumptions on which the valuations used in prior performance data contained herein are based. Accordingly, the actual realized returns on these unrealized investments may differ materially from returns indicated herein.</a:t>
            </a:r>
          </a:p>
          <a:p>
            <a:pPr>
              <a:lnSpc>
                <a:spcPts val="400"/>
              </a:lnSpc>
            </a:pPr>
            <a:endParaRPr lang="en-US" sz="1000" dirty="0">
              <a:solidFill>
                <a:schemeClr val="accent5"/>
              </a:solidFill>
              <a:latin typeface="Arial Narrow" panose="020B0606020202030204" pitchFamily="34" charset="0"/>
            </a:endParaRPr>
          </a:p>
          <a:p>
            <a:r>
              <a:rPr lang="en-US" sz="1000" dirty="0">
                <a:solidFill>
                  <a:schemeClr val="accent5"/>
                </a:solidFill>
                <a:latin typeface="Arial Narrow" panose="020B0606020202030204" pitchFamily="34" charset="0"/>
              </a:rPr>
              <a:t>In certain cases, a HarbourVest fund or account, or the partnerships in which it invests, may utilize a credit facility or other third-party financing. This is generally to bridge capital calls from limited partners or to fund a portion of an investment and may also be used to facilitate transactions involving the recapitalization of portfolio investments. This may make the resulting IRR and multiples higher or lower than the IRR or multiples that would have been presented had drawdowns from partners or available cash been initially used to acquire or pay for the investment.</a:t>
            </a:r>
          </a:p>
          <a:p>
            <a:pPr>
              <a:lnSpc>
                <a:spcPts val="400"/>
              </a:lnSpc>
            </a:pPr>
            <a:endParaRPr lang="en-US" sz="1000" dirty="0">
              <a:solidFill>
                <a:schemeClr val="accent5"/>
              </a:solidFill>
              <a:latin typeface="Arial Narrow" panose="020B0606020202030204" pitchFamily="34" charset="0"/>
            </a:endParaRPr>
          </a:p>
          <a:p>
            <a:r>
              <a:rPr lang="en-US" sz="1000" dirty="0">
                <a:solidFill>
                  <a:schemeClr val="accent5"/>
                </a:solidFill>
                <a:latin typeface="Arial Narrow" panose="020B0606020202030204" pitchFamily="34" charset="0"/>
              </a:rPr>
              <a:t>IRRs are calculated from the date of a fund’s first cash flow from a limited partner, which may include capital contributions in connection with fund formation, as may occur with certain AIF-Related Funds (as defined below), and therefore can be earlier than the date of the first capital call from a limited partner for the purpose of investment. The start date for IRR calculations can also be later than the date of initial investment when a credit facility or other third-party financing is used to fund such investment. </a:t>
            </a:r>
          </a:p>
          <a:p>
            <a:pPr>
              <a:lnSpc>
                <a:spcPts val="400"/>
              </a:lnSpc>
            </a:pPr>
            <a:endParaRPr lang="en-US" sz="1000" dirty="0">
              <a:solidFill>
                <a:schemeClr val="accent5"/>
              </a:solidFill>
              <a:latin typeface="Arial Narrow" panose="020B0606020202030204" pitchFamily="34" charset="0"/>
            </a:endParaRPr>
          </a:p>
          <a:p>
            <a:r>
              <a:rPr lang="en-US" sz="1000" dirty="0">
                <a:solidFill>
                  <a:schemeClr val="accent5"/>
                </a:solidFill>
                <a:latin typeface="Arial Narrow" panose="020B0606020202030204" pitchFamily="34" charset="0"/>
              </a:rPr>
              <a:t>Performance is expressed in US dollars, unless otherwise noted. Returns do not include the effect of any withholding taxes. Cash flows are converted to US dollars at historic daily exchange rates, unless otherwise indicated. The return to investors whose local currency is not the US dollar may increase or decrease as a result of currency fluctuations.</a:t>
            </a:r>
          </a:p>
          <a:p>
            <a:pPr marL="228600" indent="-228600">
              <a:spcBef>
                <a:spcPts val="200"/>
              </a:spcBef>
              <a:buFont typeface="+mj-lt"/>
              <a:buAutoNum type="arabicPeriod"/>
            </a:pPr>
            <a:r>
              <a:rPr lang="en-US" sz="1000" b="1" dirty="0">
                <a:solidFill>
                  <a:schemeClr val="accent5"/>
                </a:solidFill>
                <a:latin typeface="Arial Narrow" panose="020B0606020202030204" pitchFamily="34" charset="0"/>
              </a:rPr>
              <a:t>Net Performance Returns </a:t>
            </a:r>
            <a:r>
              <a:rPr lang="en-US" sz="1000" dirty="0">
                <a:solidFill>
                  <a:schemeClr val="accent5"/>
                </a:solidFill>
                <a:latin typeface="Arial Narrow" panose="020B0606020202030204" pitchFamily="34" charset="0"/>
              </a:rPr>
              <a:t>- DPI (Distributions / Paid-In Capital), TVPI (Total Value / Paid-In Capital), and Net IRR (Internal Rate of Return) through the applicable date are the returns to limited partners after all management fees, commissions, fund operating expenses, and carried interest. These returns reflect the combined return for all limited partners in a fund and may not reflect an individual limited partner’s actual return. The Net IRR is calculated using daily cash flows to and from limited partners. In this calculation, the final cash flow to limited partners is the fair market value of all limited partners’ capital accounts at the applicable date as determined by the general partner of the respective HarbourVest fund or account in accordance with the valuation policy. The net multiples (DPI and TVPI) are calculated based on the same cash flows. See note 8 below for additional disclosures related to fees and expenses of a fund.</a:t>
            </a:r>
          </a:p>
          <a:p>
            <a:pPr marL="228600" indent="-228600">
              <a:spcBef>
                <a:spcPts val="200"/>
              </a:spcBef>
              <a:buFont typeface="+mj-lt"/>
              <a:buAutoNum type="arabicPeriod"/>
            </a:pPr>
            <a:r>
              <a:rPr lang="en-US" sz="1000" b="1" dirty="0">
                <a:solidFill>
                  <a:schemeClr val="accent5"/>
                </a:solidFill>
                <a:latin typeface="Arial Narrow" panose="020B0606020202030204" pitchFamily="34" charset="0"/>
              </a:rPr>
              <a:t>Gross Performance Returns </a:t>
            </a:r>
            <a:r>
              <a:rPr lang="en-US" sz="1000" dirty="0">
                <a:solidFill>
                  <a:schemeClr val="accent5"/>
                </a:solidFill>
                <a:latin typeface="Arial Narrow" panose="020B0606020202030204" pitchFamily="34" charset="0"/>
              </a:rPr>
              <a:t>- This information (Distributed / Funded, Total Value / Funded, TV/TC (Total Value / Total Cost), Gross Portfolio IRR, and Gross IRR), if shown, is presented on a gross basis and reflects the performance of the investment portfolio, including primary fund investments, secondary investments, and/or direct co-investments. Gross Portfolio IRR represents the annual return calculated using daily cash flows from the Fund(s) to and from the various partnerships or companies, either directly or through a special purpose vehicle in which the Fund(s) invested during the period specified. These returns reflect the fees, expenses, and carried interest of the underlying fund investments (where applicable), certain expenses of any special purpose vehicle that held an interest in the underlying fund, as applicable, but do not reflect the management fees, carried interest, and other expenses borne by investors in the Fund(s), which will reduce returns.  See note 8 below for additional disclosures related to fees and expenses of a Fund.</a:t>
            </a:r>
          </a:p>
          <a:p>
            <a:pPr>
              <a:lnSpc>
                <a:spcPts val="400"/>
              </a:lnSpc>
              <a:spcBef>
                <a:spcPts val="200"/>
              </a:spcBef>
            </a:pPr>
            <a:endParaRPr lang="en-US" sz="1000" dirty="0">
              <a:solidFill>
                <a:schemeClr val="accent5"/>
              </a:solidFill>
              <a:latin typeface="Arial Narrow" panose="020B0606020202030204" pitchFamily="34" charset="0"/>
            </a:endParaRPr>
          </a:p>
          <a:p>
            <a:pPr>
              <a:spcBef>
                <a:spcPts val="200"/>
              </a:spcBef>
            </a:pPr>
            <a:r>
              <a:rPr lang="en-US" sz="1000" dirty="0">
                <a:solidFill>
                  <a:schemeClr val="accent5"/>
                </a:solidFill>
                <a:latin typeface="Arial Narrow" panose="020B0606020202030204" pitchFamily="34" charset="0"/>
              </a:rPr>
              <a:t>Notes continued on next page.</a:t>
            </a:r>
          </a:p>
          <a:p>
            <a:pPr>
              <a:spcBef>
                <a:spcPts val="600"/>
              </a:spcBef>
            </a:pPr>
            <a:endParaRPr lang="en-US" sz="900" dirty="0">
              <a:solidFill>
                <a:schemeClr val="accent5"/>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5987038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prstGeom prst="rect">
            <a:avLst/>
          </a:prstGeom>
        </p:spPr>
        <p:txBody>
          <a:bodyPr/>
          <a:lstStyle/>
          <a:p>
            <a:fld id="{87511918-CDCE-4E2F-9F5D-7FD429875303}" type="slidenum">
              <a:rPr lang="en-US" smtClean="0"/>
              <a:pPr/>
              <a:t>23</a:t>
            </a:fld>
            <a:endParaRPr lang="en-US" dirty="0"/>
          </a:p>
        </p:txBody>
      </p:sp>
      <p:sp>
        <p:nvSpPr>
          <p:cNvPr id="65538" name="Rectangle 2"/>
          <p:cNvSpPr>
            <a:spLocks noGrp="1" noChangeArrowheads="1"/>
          </p:cNvSpPr>
          <p:nvPr>
            <p:ph type="title"/>
          </p:nvPr>
        </p:nvSpPr>
        <p:spPr/>
        <p:txBody>
          <a:bodyPr/>
          <a:lstStyle/>
          <a:p>
            <a:pPr eaLnBrk="1" hangingPunct="1"/>
            <a:r>
              <a:rPr lang="en-US" altLang="en-US" dirty="0"/>
              <a:t>Additional important information</a:t>
            </a:r>
          </a:p>
        </p:txBody>
      </p:sp>
      <p:sp>
        <p:nvSpPr>
          <p:cNvPr id="6" name="Rectangle 3"/>
          <p:cNvSpPr txBox="1">
            <a:spLocks noChangeArrowheads="1"/>
          </p:cNvSpPr>
          <p:nvPr/>
        </p:nvSpPr>
        <p:spPr>
          <a:xfrm>
            <a:off x="449264" y="838200"/>
            <a:ext cx="8389936" cy="4847481"/>
          </a:xfrm>
          <a:prstGeom prst="rect">
            <a:avLst/>
          </a:prstGeom>
          <a:noFill/>
          <a:ln w="9525" algn="ctr">
            <a:noFill/>
            <a:miter lim="800000"/>
            <a:headEnd/>
            <a:tailEnd/>
          </a:ln>
          <a:effectLst/>
        </p:spPr>
        <p:txBody>
          <a:bodyPr wrap="square" lIns="0" tIns="0" rIns="0" bIns="0" anchor="t" anchorCtr="0">
            <a:spAutoFit/>
          </a:bodyPr>
          <a:lstStyle/>
          <a:p>
            <a:pPr marL="228600" lvl="1" indent="-228600">
              <a:spcBef>
                <a:spcPts val="600"/>
              </a:spcBef>
              <a:buFont typeface="+mj-lt"/>
              <a:buAutoNum type="arabicPeriod" startAt="3"/>
            </a:pPr>
            <a:r>
              <a:rPr lang="en-US" sz="1000" b="1" dirty="0">
                <a:solidFill>
                  <a:schemeClr val="accent5"/>
                </a:solidFill>
                <a:latin typeface="Arial Narrow" panose="020B0606020202030204" pitchFamily="34" charset="0"/>
              </a:rPr>
              <a:t>Portfolio Company Performance </a:t>
            </a:r>
            <a:r>
              <a:rPr lang="en-US" sz="1000" dirty="0">
                <a:solidFill>
                  <a:schemeClr val="accent5"/>
                </a:solidFill>
                <a:latin typeface="Arial Narrow" panose="020B0606020202030204" pitchFamily="34" charset="0"/>
              </a:rPr>
              <a:t>– This information, if shown, is based on the cost and value of underlying company investments within the primary and secondary investment portfolios of the Fund(s). These returns do not reflect the fees, expenses, and carried interest of the partnership investments of the Fund(s), which will reduce returns. Performance may be aggregated when a company is held through multiple primary and secondary investments. These returns do not represent the performance of any specific Fund or the return to limited partners of any specific Fund. As a result, portfolio company performance returns are considered model performance. See notes 6 and 8 below for additional disclosures related to model performance and fees and expenses of a Fund, respectively.</a:t>
            </a:r>
            <a:endParaRPr lang="en-US" sz="1000" b="1" dirty="0">
              <a:solidFill>
                <a:schemeClr val="accent5"/>
              </a:solidFill>
              <a:latin typeface="Arial Narrow" panose="020B0606020202030204" pitchFamily="34" charset="0"/>
            </a:endParaRPr>
          </a:p>
          <a:p>
            <a:pPr marL="228600" lvl="1" indent="-228600">
              <a:spcBef>
                <a:spcPts val="600"/>
              </a:spcBef>
              <a:buFont typeface="+mj-lt"/>
              <a:buAutoNum type="arabicPeriod" startAt="3"/>
            </a:pPr>
            <a:r>
              <a:rPr lang="en-US" sz="1000" b="1" dirty="0">
                <a:solidFill>
                  <a:schemeClr val="accent5"/>
                </a:solidFill>
                <a:latin typeface="Arial Narrow" panose="020B0606020202030204" pitchFamily="34" charset="0"/>
              </a:rPr>
              <a:t>Public Market Comparison </a:t>
            </a:r>
            <a:r>
              <a:rPr lang="en-US" sz="1000" dirty="0">
                <a:solidFill>
                  <a:schemeClr val="accent5"/>
                </a:solidFill>
                <a:latin typeface="Arial Narrow" panose="020B0606020202030204" pitchFamily="34" charset="0"/>
              </a:rPr>
              <a:t>– This information, if shown, represents adjusted model performance of each index as if the respective index had been purchased and sold at the time of the limited partners’ capital calls and distributions, with the remainder held at the date noted.  The indices used assume reinvestment of all dividends.  Under this methodology, the capital calls for the purchase of the public market index are the same as the capital calls for the Fund(s). The distributions for the sales of the public market index are scaled to represent the same proportion of the Fund’s NAV at the time of the distribution. For example, if the Fund distributes 5% of NAV, then 5% of the index NAV is distributed. Thus, the index returns presented are not gross actual index returns, but adjusted model returns. See note 6 for additional disclosures related to model performance.</a:t>
            </a:r>
          </a:p>
          <a:p>
            <a:pPr marL="230188" lvl="1">
              <a:spcBef>
                <a:spcPts val="600"/>
              </a:spcBef>
            </a:pPr>
            <a:r>
              <a:rPr lang="en-US" sz="1000" dirty="0">
                <a:solidFill>
                  <a:schemeClr val="accent5"/>
                </a:solidFill>
                <a:latin typeface="Arial Narrow" panose="020B0606020202030204" pitchFamily="34" charset="0"/>
              </a:rPr>
              <a:t>The MSCI AC World® Index (ACWI) is designed to measure the performance of publicly-traded large and mid-capitalization equity securities in global developed and emerging markets. The MSCI ACWI Index is maintained by Morgan Stanley Capital International (“MSCI”) and has historically captured approximately 85% coverage of the free float-adjusted market capitalization of its publicly-traded global equity opportunity set.</a:t>
            </a:r>
          </a:p>
          <a:p>
            <a:pPr marL="230188" lvl="1">
              <a:spcBef>
                <a:spcPts val="600"/>
              </a:spcBef>
            </a:pPr>
            <a:r>
              <a:rPr lang="en-US" sz="1000" dirty="0">
                <a:solidFill>
                  <a:schemeClr val="accent5"/>
                </a:solidFill>
                <a:latin typeface="Arial Narrow" panose="020B0606020202030204" pitchFamily="34" charset="0"/>
              </a:rPr>
              <a:t>The MSCI AC World® (ACWI) Ex-US Index is designed to measure the performance of publicly-traded large and mid-capitalization equity securities in global developed and emerging markets excluding the US. The MSCI ACWI Ex-US Index is maintained by MSCI and has historically captured approximately 85% coverage of the free float-adjusted market capitalization of its publicly-traded global equity opportunity set outside the US.</a:t>
            </a:r>
          </a:p>
          <a:p>
            <a:pPr marL="230188" lvl="1">
              <a:spcBef>
                <a:spcPts val="600"/>
              </a:spcBef>
            </a:pPr>
            <a:r>
              <a:rPr lang="en-US" sz="1000" dirty="0">
                <a:solidFill>
                  <a:schemeClr val="accent5"/>
                </a:solidFill>
                <a:latin typeface="Arial Narrow" panose="020B0606020202030204" pitchFamily="34" charset="0"/>
              </a:rPr>
              <a:t>The MSCI EAFE® Index is designed to measure the performance of publicly-traded large and mid-capitalization equity securities across developed markets, including countries in Europe, Australasia, Israel and the Far East, and excluding the US and Canada. The MSCI EAFE Index is maintained by MSCI and has historically captured approximately 85% coverage of the free float-adjusted market capitalization of publicly-traded equities in each included country.</a:t>
            </a:r>
          </a:p>
          <a:p>
            <a:pPr marL="230188" lvl="1">
              <a:spcBef>
                <a:spcPts val="600"/>
              </a:spcBef>
            </a:pPr>
            <a:r>
              <a:rPr lang="en-US" sz="1000" dirty="0">
                <a:solidFill>
                  <a:schemeClr val="accent5"/>
                </a:solidFill>
                <a:latin typeface="Arial Narrow" panose="020B0606020202030204" pitchFamily="34" charset="0"/>
              </a:rPr>
              <a:t>The S&amp;P 500® Index is designed to measure the performance of publicly-traded equity securities of the large capitalization sector of the US market and includes 500 large companies having common stock listed on eligible U.S. exchanges. The S&amp;P 500 Index is maintained by Standard &amp; Poors (“S&amp;P”) and has historically captured approximately 80% coverage of available market capitalization of publicly-traded equities in the US market.</a:t>
            </a:r>
          </a:p>
          <a:p>
            <a:pPr marL="230188" lvl="1">
              <a:spcBef>
                <a:spcPts val="600"/>
              </a:spcBef>
            </a:pPr>
            <a:r>
              <a:rPr lang="en-US" sz="1000" dirty="0">
                <a:solidFill>
                  <a:schemeClr val="accent5"/>
                </a:solidFill>
                <a:latin typeface="Arial Narrow" panose="020B0606020202030204" pitchFamily="34" charset="0"/>
              </a:rPr>
              <a:t>The Russell 2000® Index is designed to measure the performance of publicly-traded equity securities of the small capitalization sector of the US market and includes the 2,000 smallest companies in the Russell 3000® Index. These indexes are maintained by FTSE Russell, a subsidiary of the London Stock Exchange Group. The Russell 3000 Index consists of the 3,000 largest publicly-listed US companies, and has historically captured approximately 98% coverage of the total capitalization of the entire US stock market.</a:t>
            </a:r>
          </a:p>
          <a:p>
            <a:pPr marL="230188" lvl="1">
              <a:spcBef>
                <a:spcPts val="600"/>
              </a:spcBef>
            </a:pPr>
            <a:endParaRPr lang="en-US" sz="1000" dirty="0">
              <a:solidFill>
                <a:schemeClr val="accent5"/>
              </a:solidFill>
              <a:latin typeface="Arial Narrow" panose="020B0606020202030204" pitchFamily="34" charset="0"/>
            </a:endParaRPr>
          </a:p>
          <a:p>
            <a:r>
              <a:rPr lang="en-US" sz="1000" dirty="0">
                <a:solidFill>
                  <a:schemeClr val="accent5"/>
                </a:solidFill>
                <a:latin typeface="Arial Narrow" panose="020B0606020202030204" pitchFamily="34" charset="0"/>
              </a:rPr>
              <a:t>Notes continued on next page.</a:t>
            </a:r>
          </a:p>
          <a:p>
            <a:endParaRPr lang="en-US" sz="1000" dirty="0">
              <a:solidFill>
                <a:schemeClr val="accent5"/>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24605099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prstGeom prst="rect">
            <a:avLst/>
          </a:prstGeom>
        </p:spPr>
        <p:txBody>
          <a:bodyPr/>
          <a:lstStyle/>
          <a:p>
            <a:fld id="{87511918-CDCE-4E2F-9F5D-7FD429875303}" type="slidenum">
              <a:rPr lang="en-US" smtClean="0"/>
              <a:pPr/>
              <a:t>24</a:t>
            </a:fld>
            <a:endParaRPr lang="en-US" dirty="0"/>
          </a:p>
        </p:txBody>
      </p:sp>
      <p:sp>
        <p:nvSpPr>
          <p:cNvPr id="65538" name="Rectangle 2"/>
          <p:cNvSpPr>
            <a:spLocks noGrp="1" noChangeArrowheads="1"/>
          </p:cNvSpPr>
          <p:nvPr>
            <p:ph type="title"/>
          </p:nvPr>
        </p:nvSpPr>
        <p:spPr/>
        <p:txBody>
          <a:bodyPr/>
          <a:lstStyle/>
          <a:p>
            <a:pPr eaLnBrk="1" hangingPunct="1"/>
            <a:r>
              <a:rPr lang="en-US" altLang="en-US" dirty="0"/>
              <a:t>Additional important information</a:t>
            </a:r>
          </a:p>
        </p:txBody>
      </p:sp>
      <p:sp>
        <p:nvSpPr>
          <p:cNvPr id="6" name="Rectangle 3"/>
          <p:cNvSpPr txBox="1">
            <a:spLocks noChangeArrowheads="1"/>
          </p:cNvSpPr>
          <p:nvPr/>
        </p:nvSpPr>
        <p:spPr>
          <a:xfrm>
            <a:off x="449264" y="838200"/>
            <a:ext cx="8237535" cy="4847481"/>
          </a:xfrm>
          <a:prstGeom prst="rect">
            <a:avLst/>
          </a:prstGeom>
          <a:noFill/>
          <a:ln w="9525" algn="ctr">
            <a:noFill/>
            <a:miter lim="800000"/>
            <a:headEnd/>
            <a:tailEnd/>
          </a:ln>
          <a:effectLst/>
        </p:spPr>
        <p:txBody>
          <a:bodyPr wrap="square" lIns="0" tIns="0" rIns="0" bIns="0" anchor="t" anchorCtr="0">
            <a:spAutoFit/>
          </a:bodyPr>
          <a:lstStyle/>
          <a:p>
            <a:pPr marL="230188" lvl="1">
              <a:spcBef>
                <a:spcPts val="600"/>
              </a:spcBef>
            </a:pPr>
            <a:r>
              <a:rPr lang="en-US" sz="1000" dirty="0">
                <a:solidFill>
                  <a:schemeClr val="accent5"/>
                </a:solidFill>
                <a:latin typeface="Arial Narrow" panose="020B0606020202030204" pitchFamily="34" charset="0"/>
              </a:rPr>
              <a:t>The adjusted public market indices shown are not intended to, and do not, parallel the risk, investment strategy, or investment characteristics of a Fund. The securities comprising the public market indices have substantially different characteristics than the investments held by a Fund, and accordingly, a direct comparison may not be meaningful. The public market comparison is shown for illustrative purposes only. The adjusted indices are shown to demonstrate the approximate returns an investor may have received had the investor invested in certain publicly-traded equity securities in lieu of a Fund or the investments made by HarbourVest. An investor is not able to directly invest in a benchmark index.</a:t>
            </a:r>
          </a:p>
          <a:p>
            <a:pPr marL="230188" lvl="1">
              <a:spcBef>
                <a:spcPts val="600"/>
              </a:spcBef>
            </a:pPr>
            <a:r>
              <a:rPr lang="en-US" sz="1000" dirty="0">
                <a:solidFill>
                  <a:schemeClr val="accent5"/>
                </a:solidFill>
                <a:latin typeface="Arial Narrow" panose="020B0606020202030204" pitchFamily="34" charset="0"/>
              </a:rPr>
              <a:t>Bloomberg is the source of the index data contained or reflected in this material. MSCI, S&amp;P, and FTSE Russell are the owners of the index data contained or reflected in this material and all trademarks and copyrights related thereto. This is HarbourVest’s presentation of the data. Bloomberg, MSCI, S&amp;P, and FTSE Russell are not responsible for the calculations conducted by HarbourVest, the formatting or configuration of this material, or for any inaccuracy in presentation thereof.</a:t>
            </a:r>
          </a:p>
          <a:p>
            <a:pPr marL="228600" indent="-228600">
              <a:spcBef>
                <a:spcPts val="600"/>
              </a:spcBef>
              <a:buFont typeface="+mj-lt"/>
              <a:buAutoNum type="arabicPeriod" startAt="5"/>
            </a:pPr>
            <a:r>
              <a:rPr lang="en-US" sz="1000" b="1" dirty="0">
                <a:solidFill>
                  <a:schemeClr val="accent5"/>
                </a:solidFill>
                <a:latin typeface="Arial Narrow" panose="020B0606020202030204" pitchFamily="34" charset="0"/>
              </a:rPr>
              <a:t>Vintage Years </a:t>
            </a:r>
            <a:r>
              <a:rPr lang="en-US" sz="1000" dirty="0">
                <a:solidFill>
                  <a:schemeClr val="accent5"/>
                </a:solidFill>
                <a:latin typeface="Arial Narrow" panose="020B0606020202030204" pitchFamily="34" charset="0"/>
              </a:rPr>
              <a:t>- HarbourVest vintage classification is based on the year in which capital was first funded to each underlying fund (for primary fund investments) or the year of HarbourVest’s purchase (for secondary investments). </a:t>
            </a:r>
          </a:p>
          <a:p>
            <a:pPr marL="228600" indent="-228600">
              <a:spcBef>
                <a:spcPts val="600"/>
              </a:spcBef>
              <a:buFont typeface="+mj-lt"/>
              <a:buAutoNum type="arabicPeriod" startAt="5"/>
            </a:pPr>
            <a:r>
              <a:rPr lang="en-US" sz="1000" b="1" dirty="0">
                <a:solidFill>
                  <a:schemeClr val="accent5"/>
                </a:solidFill>
                <a:latin typeface="Arial Narrow" panose="020B0606020202030204" pitchFamily="34" charset="0"/>
              </a:rPr>
              <a:t>Monte Carlo Simulations </a:t>
            </a:r>
            <a:r>
              <a:rPr lang="en-US" sz="1000" dirty="0">
                <a:solidFill>
                  <a:schemeClr val="accent5"/>
                </a:solidFill>
                <a:latin typeface="Arial Narrow" panose="020B0606020202030204" pitchFamily="34" charset="0"/>
              </a:rPr>
              <a:t>- These model (hypothetical) portfolios, if shown, are intended for illustrative purposes only. Performance information for each hypothetical portfolio utilized a Monte Carlo Simulation and are based on the actual cash flows of a proprietary data set that includes partnership investments made by Funds, along with partnership data from external sources. The capital calls and distribution data is based on historic partnership investment cash flows, but does not represent the actual experience of any investor or Fund. The results of the simulation are impacted by an uneven representation of funds with different vintage years, sizes, managers, and strategies, and a limited pool of investment cash flow data. The actual pace and timing of cash flows is likely to be different and will be highly dependent on the underlying partnerships’ commitment pace, the types of investments made by the Fund(s), market conditions, and terms of any relevant management agreements. The results presented are based entirely on the output from numerous mathematical simulations. The simulations are unconstrained by the fund size, market opportunity, and minimum commitment amount, and do not take into account the practical aspects of raising and managing a fund. The simulated hypothetical portfolio results should be used solely as a guide and should not be relied upon to manage your investments or make investment decisions. </a:t>
            </a:r>
          </a:p>
          <a:p>
            <a:pPr marL="228600" indent="-228600">
              <a:spcBef>
                <a:spcPts val="600"/>
              </a:spcBef>
              <a:buFont typeface="+mj-lt"/>
              <a:buAutoNum type="arabicPeriod" startAt="5"/>
            </a:pPr>
            <a:r>
              <a:rPr lang="en-US" sz="1000" b="1" dirty="0">
                <a:solidFill>
                  <a:schemeClr val="accent5"/>
                </a:solidFill>
                <a:latin typeface="Arial Narrow" panose="020B0606020202030204" pitchFamily="34" charset="0"/>
              </a:rPr>
              <a:t>Model Performance</a:t>
            </a:r>
            <a:r>
              <a:rPr lang="en-US" sz="1000" dirty="0">
                <a:solidFill>
                  <a:schemeClr val="accent5"/>
                </a:solidFill>
                <a:latin typeface="Arial Narrow" panose="020B0606020202030204" pitchFamily="34" charset="0"/>
              </a:rPr>
              <a:t> - Model performance results are inherently limited and should not be relied upon as indicators of future performance. Individual fund and strategy performance can be better or worse than the model. </a:t>
            </a:r>
            <a:r>
              <a:rPr lang="en-US" sz="1000" b="1" dirty="0">
                <a:solidFill>
                  <a:schemeClr val="accent5"/>
                </a:solidFill>
                <a:latin typeface="Arial Narrow" panose="020B0606020202030204" pitchFamily="34" charset="0"/>
              </a:rPr>
              <a:t>No investor received the indicated model performance.</a:t>
            </a:r>
            <a:r>
              <a:rPr lang="en-US" sz="1000" dirty="0">
                <a:solidFill>
                  <a:schemeClr val="accent5"/>
                </a:solidFill>
                <a:latin typeface="Arial Narrow" panose="020B0606020202030204" pitchFamily="34" charset="0"/>
              </a:rPr>
              <a:t> Certain assumptions have been made for modeling purposes. No representation or warrant is made as to the reasonableness of the assumptions made. Changes in the assumptions may have a material impact on the hypothetical returns presented.</a:t>
            </a:r>
          </a:p>
          <a:p>
            <a:pPr marL="230188" lvl="1">
              <a:spcBef>
                <a:spcPts val="600"/>
              </a:spcBef>
            </a:pPr>
            <a:r>
              <a:rPr lang="en-US" sz="1000" dirty="0">
                <a:solidFill>
                  <a:schemeClr val="accent5"/>
                </a:solidFill>
                <a:latin typeface="Arial Narrow" panose="020B0606020202030204" pitchFamily="34" charset="0"/>
              </a:rPr>
              <a:t>Different model scenarios will provide different results. While the model portfolio may consist of investments made by HarbourVest during the relevant period(s), it does not reflect an actual portfolio managed by HarbourVest during the relevant period(s) and does not represent the impact that material economic and market factors might have had on HarbourVest’s decision making if HarbourVest had been managing a fund that incorporated the investment strategy shown during the specified period(s).</a:t>
            </a:r>
          </a:p>
          <a:p>
            <a:pPr>
              <a:spcBef>
                <a:spcPts val="600"/>
              </a:spcBef>
            </a:pPr>
            <a:r>
              <a:rPr lang="en-US" sz="1000" dirty="0">
                <a:solidFill>
                  <a:schemeClr val="accent5"/>
                </a:solidFill>
                <a:latin typeface="Arial Narrow" panose="020B0606020202030204" pitchFamily="34" charset="0"/>
              </a:rPr>
              <a:t>Notes continued on next page.</a:t>
            </a:r>
          </a:p>
          <a:p>
            <a:pPr>
              <a:spcBef>
                <a:spcPts val="600"/>
              </a:spcBef>
            </a:pPr>
            <a:endParaRPr lang="en-US" sz="1000" dirty="0">
              <a:solidFill>
                <a:schemeClr val="accent5"/>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4233474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prstGeom prst="rect">
            <a:avLst/>
          </a:prstGeom>
        </p:spPr>
        <p:txBody>
          <a:bodyPr/>
          <a:lstStyle/>
          <a:p>
            <a:fld id="{87511918-CDCE-4E2F-9F5D-7FD429875303}" type="slidenum">
              <a:rPr lang="en-US" smtClean="0"/>
              <a:pPr/>
              <a:t>25</a:t>
            </a:fld>
            <a:endParaRPr lang="en-US" dirty="0"/>
          </a:p>
        </p:txBody>
      </p:sp>
      <p:sp>
        <p:nvSpPr>
          <p:cNvPr id="65538" name="Rectangle 2"/>
          <p:cNvSpPr>
            <a:spLocks noGrp="1" noChangeArrowheads="1"/>
          </p:cNvSpPr>
          <p:nvPr>
            <p:ph type="title"/>
          </p:nvPr>
        </p:nvSpPr>
        <p:spPr/>
        <p:txBody>
          <a:bodyPr/>
          <a:lstStyle/>
          <a:p>
            <a:pPr eaLnBrk="1" hangingPunct="1"/>
            <a:r>
              <a:rPr lang="en-US" altLang="en-US" dirty="0"/>
              <a:t>Additional important information</a:t>
            </a:r>
          </a:p>
        </p:txBody>
      </p:sp>
      <p:sp>
        <p:nvSpPr>
          <p:cNvPr id="6" name="Rectangle 3"/>
          <p:cNvSpPr txBox="1">
            <a:spLocks noChangeArrowheads="1"/>
          </p:cNvSpPr>
          <p:nvPr/>
        </p:nvSpPr>
        <p:spPr>
          <a:xfrm>
            <a:off x="449264" y="914400"/>
            <a:ext cx="8237535" cy="5447645"/>
          </a:xfrm>
          <a:prstGeom prst="rect">
            <a:avLst/>
          </a:prstGeom>
          <a:noFill/>
          <a:ln w="9525" algn="ctr">
            <a:noFill/>
            <a:miter lim="800000"/>
            <a:headEnd/>
            <a:tailEnd/>
          </a:ln>
          <a:effectLst/>
        </p:spPr>
        <p:txBody>
          <a:bodyPr wrap="square" lIns="0" tIns="0" rIns="0" bIns="0" anchor="t" anchorCtr="0">
            <a:spAutoFit/>
          </a:bodyPr>
          <a:lstStyle/>
          <a:p>
            <a:pPr marL="230188" lvl="1">
              <a:spcBef>
                <a:spcPts val="600"/>
              </a:spcBef>
            </a:pPr>
            <a:r>
              <a:rPr lang="en-US" sz="1000" dirty="0">
                <a:solidFill>
                  <a:schemeClr val="accent5"/>
                </a:solidFill>
                <a:latin typeface="Arial Narrow" panose="020B0606020202030204" pitchFamily="34" charset="0"/>
              </a:rPr>
              <a:t>In addition, the HarbourVest fund(s) had investment results materially different from the results portrayed in the model portfolio during the relevant period(s). The fund(s)’ actual investments may have substantially different terms than those reflected in the model portfolio. No representation is made that any Fund will or is likely to achieve returns similar to those presented, and there can be no assurance that the fund(s) or HarbourVest will achieve profits or avoid incurring substantial losses. Other periods selected for the model portfolios may have different results, including losses. Current model performance may differ from that shown.</a:t>
            </a:r>
          </a:p>
          <a:p>
            <a:pPr marL="230188" lvl="1">
              <a:spcBef>
                <a:spcPts val="600"/>
              </a:spcBef>
            </a:pPr>
            <a:r>
              <a:rPr lang="en-US" sz="1000" dirty="0">
                <a:solidFill>
                  <a:schemeClr val="accent5"/>
                </a:solidFill>
                <a:latin typeface="Arial Narrow" panose="020B0606020202030204" pitchFamily="34" charset="0"/>
              </a:rPr>
              <a:t>Model may assume each portfolio participates in every investment opportunity on a pro rata basis based on actual aggregate HarbourVest commitments for each vintage year. Actual investment opportunities may be limited due to scarcity and desired portfolio construction; creating a more concentrated portfolio in comparison to the model. The incremental benefit of portfolio diversification may become limited at the higher range of underlying partnerships / investments.</a:t>
            </a:r>
          </a:p>
          <a:p>
            <a:pPr marL="230188" lvl="1">
              <a:spcBef>
                <a:spcPts val="600"/>
              </a:spcBef>
            </a:pPr>
            <a:r>
              <a:rPr lang="en-US" sz="1000" dirty="0">
                <a:solidFill>
                  <a:schemeClr val="accent5"/>
                </a:solidFill>
                <a:latin typeface="Arial Narrow" panose="020B0606020202030204" pitchFamily="34" charset="0"/>
              </a:rPr>
              <a:t>The following is the criteria used when showing model portfolio performance that includes the following investment types:</a:t>
            </a:r>
          </a:p>
          <a:p>
            <a:pPr marL="230188" lvl="1">
              <a:spcBef>
                <a:spcPts val="600"/>
              </a:spcBef>
            </a:pPr>
            <a:r>
              <a:rPr lang="en-US" sz="1000" dirty="0">
                <a:solidFill>
                  <a:schemeClr val="accent5"/>
                </a:solidFill>
                <a:latin typeface="Arial Narrow" panose="020B0606020202030204" pitchFamily="34" charset="0"/>
              </a:rPr>
              <a:t>Primary Investments – Based on the cash flows of all primary investments (or a subset as noted) made by fund(s) during the period(s) specified, with the exception of custom accounts that made investments primarily in emerging venture capital managers, emerging managers, diverse managers, or state-focused managers, as these strategies are outside of HarbourVest’s core focus.</a:t>
            </a:r>
          </a:p>
          <a:p>
            <a:pPr marL="230188" lvl="1">
              <a:spcBef>
                <a:spcPts val="600"/>
              </a:spcBef>
            </a:pPr>
            <a:r>
              <a:rPr lang="en-US" sz="1000" dirty="0">
                <a:solidFill>
                  <a:schemeClr val="accent5"/>
                </a:solidFill>
                <a:latin typeface="Arial Narrow" panose="020B0606020202030204" pitchFamily="34" charset="0"/>
              </a:rPr>
              <a:t>Secondary Investments – Based on the cash flows of all secondary investments (or a subset as noted) made by fund(s) during the period(s) specified.</a:t>
            </a:r>
          </a:p>
          <a:p>
            <a:pPr marL="230188" lvl="1">
              <a:spcBef>
                <a:spcPts val="600"/>
              </a:spcBef>
            </a:pPr>
            <a:r>
              <a:rPr lang="en-US" sz="1000" dirty="0">
                <a:solidFill>
                  <a:schemeClr val="accent5"/>
                </a:solidFill>
                <a:latin typeface="Arial Narrow" panose="020B0606020202030204" pitchFamily="34" charset="0"/>
              </a:rPr>
              <a:t>Direct Co-Investments – Based on the cash flows of all direct co-investments (or a subset as noted) made by fund(s) during the period(s) specified. This performance excludes custom accounts that may make investments outside of HarbourVest’s core co-investment strategy (e.g., industry, sourcing, return profile). Direct co-investments are defined as: (</a:t>
            </a:r>
            <a:r>
              <a:rPr lang="en-US" sz="1000" dirty="0" err="1">
                <a:solidFill>
                  <a:schemeClr val="accent5"/>
                </a:solidFill>
                <a:latin typeface="Arial Narrow" panose="020B0606020202030204" pitchFamily="34" charset="0"/>
              </a:rPr>
              <a:t>i</a:t>
            </a:r>
            <a:r>
              <a:rPr lang="en-US" sz="1000" dirty="0">
                <a:solidFill>
                  <a:schemeClr val="accent5"/>
                </a:solidFill>
                <a:latin typeface="Arial Narrow" panose="020B0606020202030204" pitchFamily="34" charset="0"/>
              </a:rPr>
              <a:t>) buyout, recapitalization, and special situation investments; (ii) expansion capital, growth equity, or other venture capital investment in companies with greater than $7.5 million in trailing 12-month revenues at the time of investment; or (iii) mezzanine investments. Early stage investments, defined as those companies with revenues less than $7.5 million at the time of initial investment, which are outside the focus of the fund, are also not included in the model portfolio returns shown. If early stage investments were included in the model portfolio, returns would be lower.</a:t>
            </a:r>
          </a:p>
          <a:p>
            <a:pPr marL="228600" indent="-228600">
              <a:spcBef>
                <a:spcPts val="600"/>
              </a:spcBef>
              <a:buFont typeface="+mj-lt"/>
              <a:buAutoNum type="arabicPeriod" startAt="8"/>
            </a:pPr>
            <a:r>
              <a:rPr lang="en-US" sz="1000" b="1" dirty="0">
                <a:solidFill>
                  <a:schemeClr val="accent5"/>
                </a:solidFill>
                <a:latin typeface="Arial Narrow" panose="020B0606020202030204" pitchFamily="34" charset="0"/>
              </a:rPr>
              <a:t>Fees and Expenses </a:t>
            </a:r>
            <a:r>
              <a:rPr lang="en-US" sz="1000" dirty="0">
                <a:solidFill>
                  <a:schemeClr val="accent5"/>
                </a:solidFill>
                <a:latin typeface="Arial Narrow" panose="020B0606020202030204" pitchFamily="34" charset="0"/>
              </a:rPr>
              <a:t>- Actual management fees and carried interest will vary and are established in negotiations with the limited partners of a Fund or separate account client. Management fees may range from an average of 0.1% to 1.25% per year of committed, called, or invested capital over the expected life of the Fund, pursuant to the limited partnership agreement or investment management agreement. Fees for Funds in extension years may be reduced, including to nil. Fund investors will typically bear all the costs and expenses relating to the operations of a Fund and its general partners (or similar managing fiduciary). A Fund shall bear its pro rata share of any such expenses incurred in connection with any portfolio investment to the extent the same portfolio investment is being made by other Funds. Organization expenses of a Fund will also typically be borne by Fund investors. When a Fund is generally expected to invest alongside a Fund primarily intended for European-based investors, which takes into account the regulatory requirements of the Alternative Investment Fund Managers Directive (an “AIF Related Fund”), organization expenses may be aggregated and allocated pro-rata between a Fund and its AIF Related Fund based on the relative commitments of the partners of the Fund and the partners of its AIF Related Fund (unless HarbourVest, as general partner, determines in good faith that a different share is appropriate). The specific payment terms and other conditions of the management fees, carried interest, and other expenses of a Fund are set forth in the governing documents of the Fund. Fees and expenses are also described in HarbourVest’s Form ADV, Part 2A brochure.		</a:t>
            </a:r>
          </a:p>
          <a:p>
            <a:pPr>
              <a:spcBef>
                <a:spcPts val="600"/>
              </a:spcBef>
            </a:pPr>
            <a:r>
              <a:rPr lang="en-US" sz="1000" dirty="0">
                <a:solidFill>
                  <a:schemeClr val="accent5"/>
                </a:solidFill>
                <a:latin typeface="Arial Narrow" panose="020B0606020202030204" pitchFamily="34" charset="0"/>
              </a:rPr>
              <a:t>Notes continued on next page.</a:t>
            </a:r>
          </a:p>
          <a:p>
            <a:pPr>
              <a:spcBef>
                <a:spcPts val="600"/>
              </a:spcBef>
            </a:pPr>
            <a:endParaRPr lang="en-US" sz="900" dirty="0">
              <a:solidFill>
                <a:schemeClr val="accent5"/>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372263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DB41E-3DE4-4489-875E-070B273547A3}"/>
              </a:ext>
            </a:extLst>
          </p:cNvPr>
          <p:cNvSpPr>
            <a:spLocks noGrp="1"/>
          </p:cNvSpPr>
          <p:nvPr>
            <p:ph type="sldNum" sz="quarter" idx="4"/>
          </p:nvPr>
        </p:nvSpPr>
        <p:spPr/>
        <p:txBody>
          <a:bodyPr/>
          <a:lstStyle/>
          <a:p>
            <a:fld id="{F8D15910-2283-41D7-9BD8-68E9282E8702}" type="slidenum">
              <a:rPr lang="en-US" smtClean="0"/>
              <a:pPr/>
              <a:t>26</a:t>
            </a:fld>
            <a:endParaRPr lang="en-US" dirty="0"/>
          </a:p>
        </p:txBody>
      </p:sp>
      <p:sp>
        <p:nvSpPr>
          <p:cNvPr id="6" name="Rectangle 2">
            <a:extLst>
              <a:ext uri="{FF2B5EF4-FFF2-40B4-BE49-F238E27FC236}">
                <a16:creationId xmlns:a16="http://schemas.microsoft.com/office/drawing/2014/main" id="{2F233CB6-FC05-432E-B66A-07DF3CC917F9}"/>
              </a:ext>
            </a:extLst>
          </p:cNvPr>
          <p:cNvSpPr>
            <a:spLocks noGrp="1" noChangeArrowheads="1"/>
          </p:cNvSpPr>
          <p:nvPr>
            <p:ph type="title"/>
          </p:nvPr>
        </p:nvSpPr>
        <p:spPr>
          <a:xfrm>
            <a:off x="449264" y="104969"/>
            <a:ext cx="6484936" cy="714181"/>
          </a:xfrm>
        </p:spPr>
        <p:txBody>
          <a:bodyPr/>
          <a:lstStyle/>
          <a:p>
            <a:pPr eaLnBrk="1" hangingPunct="1"/>
            <a:r>
              <a:rPr lang="en-US" altLang="en-US" dirty="0"/>
              <a:t>Additional important information</a:t>
            </a:r>
          </a:p>
        </p:txBody>
      </p:sp>
      <p:sp>
        <p:nvSpPr>
          <p:cNvPr id="7" name="Rectangle 3">
            <a:extLst>
              <a:ext uri="{FF2B5EF4-FFF2-40B4-BE49-F238E27FC236}">
                <a16:creationId xmlns:a16="http://schemas.microsoft.com/office/drawing/2014/main" id="{6EE4A261-C9F9-4ED9-A556-D3C4B327E805}"/>
              </a:ext>
            </a:extLst>
          </p:cNvPr>
          <p:cNvSpPr txBox="1">
            <a:spLocks noChangeArrowheads="1"/>
          </p:cNvSpPr>
          <p:nvPr/>
        </p:nvSpPr>
        <p:spPr>
          <a:xfrm>
            <a:off x="449264" y="914400"/>
            <a:ext cx="8237535" cy="5601533"/>
          </a:xfrm>
          <a:prstGeom prst="rect">
            <a:avLst/>
          </a:prstGeom>
          <a:noFill/>
          <a:ln w="9525" algn="ctr">
            <a:noFill/>
            <a:miter lim="800000"/>
            <a:headEnd/>
            <a:tailEnd/>
          </a:ln>
          <a:effectLst/>
        </p:spPr>
        <p:txBody>
          <a:bodyPr wrap="square" lIns="0" tIns="0" rIns="0" bIns="0" anchor="t" anchorCtr="0">
            <a:spAutoFit/>
          </a:bodyPr>
          <a:lstStyle/>
          <a:p>
            <a:pPr marL="228600" lvl="1">
              <a:spcBef>
                <a:spcPts val="600"/>
              </a:spcBef>
            </a:pPr>
            <a:r>
              <a:rPr lang="en-US" sz="1000" dirty="0">
                <a:solidFill>
                  <a:schemeClr val="accent5"/>
                </a:solidFill>
                <a:latin typeface="Arial Narrow" panose="020B0606020202030204" pitchFamily="34" charset="0"/>
              </a:rPr>
              <a:t>Gross performance returns, if shown, are presented before management fees, carried interest, and other expenses borne by investors in the Fund(s). An actual portfolio would bear such fees and expenses. If such fees and expenses were deducted from performance, returns would be lower. For example, if a fund appreciated by 10% a year for five years, the total annualized return for five years prior to deducting fees and expenses at the end of the five year period would be 10%. If total fund fees and expenses were 1% for each of the five years, the total annualized return of the fund for five years at the end of the five-year period would be 8.90%.</a:t>
            </a:r>
          </a:p>
          <a:p>
            <a:pPr marL="228600" indent="-228600">
              <a:spcBef>
                <a:spcPts val="600"/>
              </a:spcBef>
              <a:buFont typeface="+mj-lt"/>
              <a:buAutoNum type="arabicPeriod" startAt="9"/>
            </a:pPr>
            <a:r>
              <a:rPr lang="en-US" sz="1000" b="1" dirty="0">
                <a:solidFill>
                  <a:schemeClr val="accent5"/>
                </a:solidFill>
                <a:latin typeface="Arial Narrow" panose="020B0606020202030204" pitchFamily="34" charset="0"/>
              </a:rPr>
              <a:t>Private Equity Index Data </a:t>
            </a:r>
            <a:r>
              <a:rPr lang="en-US" sz="1000" dirty="0">
                <a:solidFill>
                  <a:schemeClr val="accent5"/>
                </a:solidFill>
                <a:latin typeface="Arial Narrow" panose="020B0606020202030204" pitchFamily="34" charset="0"/>
              </a:rPr>
              <a:t>- Unless otherwise indicated, all private equity fund benchmark data reflects the fees, carried interest, and other expenses of the funds included in the benchmark. Please note that Fund returns would be reduced by the fees, carried interest, and other expenses borne by investors in the Fund. Such fees, carried interest, and other expenses may be higher or lower than those of the funds included in the benchmark. Burgiss (unless otherwise noted) is the source and owner of any private equity index data contained or reflected in this material and all trademarks and copyrights related thereto. The material may contain confidential information and unauthorized use, disclosure, copying, dissemination, or redistribution is strictly prohibited. This is HarbourVest’s presentation of the data. Burgiss is not responsible for the calculations conducted by HarbourVest, the formatting or configuration of this material, or for any inaccuracy in presentation thereof.</a:t>
            </a:r>
          </a:p>
          <a:p>
            <a:pPr>
              <a:spcBef>
                <a:spcPts val="600"/>
              </a:spcBef>
            </a:pPr>
            <a:r>
              <a:rPr lang="en-US" sz="1000" b="1" u="sng" dirty="0">
                <a:solidFill>
                  <a:schemeClr val="accent5"/>
                </a:solidFill>
                <a:latin typeface="Arial Narrow" panose="020B0606020202030204" pitchFamily="34" charset="0"/>
              </a:rPr>
              <a:t>COVID-19 &amp; Track Record &amp; Performance</a:t>
            </a:r>
          </a:p>
          <a:p>
            <a:pPr>
              <a:spcBef>
                <a:spcPts val="600"/>
              </a:spcBef>
            </a:pPr>
            <a:r>
              <a:rPr lang="en-US" sz="1000" dirty="0">
                <a:solidFill>
                  <a:schemeClr val="accent5"/>
                </a:solidFill>
                <a:latin typeface="Arial Narrow" panose="020B0606020202030204" pitchFamily="34" charset="0"/>
              </a:rPr>
              <a:t>Unless otherwise specified, the investment performance of HarbourVest funds, accounts or investments herein is presented as of September 30, 2019. Subsequent to September 30, 2019, the global financial markets have experienced considerable volatility, and economic and financial market conditions have significantly deteriorated. Investors should consider the risks summarized in “Epidemics, Pandemics and Other Health Risks” below. The investment performance presented herein does not take into account these subsequent events, the effects of which are likely to be adverse on the aggregate investment performance of the HarbourVest funds and the effects of which may be particularly adverse with respect to the investment performance of certain individual investments. Past performance of any HarbourVest fund, account or investment is not indicative of future results of the Fund, and prospective investors should consider these subsequent events in evaluating any investment performance information contained herein.</a:t>
            </a:r>
          </a:p>
          <a:p>
            <a:pPr>
              <a:spcBef>
                <a:spcPts val="600"/>
              </a:spcBef>
            </a:pPr>
            <a:r>
              <a:rPr lang="en-US" sz="1000" b="1" u="sng" dirty="0">
                <a:solidFill>
                  <a:schemeClr val="accent5"/>
                </a:solidFill>
                <a:latin typeface="Arial Narrow" panose="020B0606020202030204" pitchFamily="34" charset="0"/>
              </a:rPr>
              <a:t>Epidemics, Pandemics and Other Health Risks</a:t>
            </a:r>
          </a:p>
          <a:p>
            <a:pPr>
              <a:spcBef>
                <a:spcPts val="600"/>
              </a:spcBef>
            </a:pPr>
            <a:r>
              <a:rPr lang="en-US" sz="1000" dirty="0">
                <a:solidFill>
                  <a:schemeClr val="accent5"/>
                </a:solidFill>
                <a:latin typeface="Arial Narrow" panose="020B0606020202030204" pitchFamily="34" charset="0"/>
              </a:rPr>
              <a:t>Many countries have experienced infectious illnesses in recent decades, including swine flu, avian influenza, SARS and 2019-nCoV (the “Coronavirus”). In December 2019, an initial outbreak of the Coronavirus was reported in Hubei, China. Since then, a large and growing number of cases have been confirmed around the world. The Coronavirus outbreak has resulted in numerous deaths and the imposition of both local and more widespread “work from home” and other quarantine measures, border closures and other travel restrictions causing social unrest and commercial disruption on a global scale. The World Health Organization has declared the Coronavirus outbreak a pandemic. The ongoing spread of the Coronavirus has had and will continue to have a material adverse impact on local economies in the affected jurisdictions and also on the global economy as cross-border commercial activity and market sentiment are increasingly impacted by the outbreak and government and other measures seeking to contain its spread. In addition to these developments having potentially adverse consequences for underlying portfolio investments of the Fund and the value of the Fund’s investments therein, the operations of HarbourVest and the Fund have been, and could continue to be, adversely impacted, including through quarantine measures and travel restrictions imposed on HarbourVest personnel or service providers based around the world, and any related health issues of such personnel or service providers. Any of the foregoing events could materially and adversely affect the Fund’s ability to source, manage and divest its investments and its ability to fulfill its investment objectives. Similar consequences could arise with respect to other comparable infectious diseases.</a:t>
            </a:r>
          </a:p>
          <a:p>
            <a:pPr>
              <a:spcBef>
                <a:spcPts val="600"/>
              </a:spcBef>
            </a:pPr>
            <a:r>
              <a:rPr lang="en-US" sz="1000" dirty="0">
                <a:solidFill>
                  <a:schemeClr val="accent5"/>
                </a:solidFill>
                <a:latin typeface="Arial Narrow" panose="020B0606020202030204" pitchFamily="34" charset="0"/>
              </a:rPr>
              <a:t>		</a:t>
            </a:r>
          </a:p>
          <a:p>
            <a:pPr>
              <a:spcBef>
                <a:spcPts val="600"/>
              </a:spcBef>
            </a:pPr>
            <a:r>
              <a:rPr lang="en-US" sz="1000" dirty="0">
                <a:solidFill>
                  <a:schemeClr val="accent5"/>
                </a:solidFill>
                <a:latin typeface="Arial Narrow" panose="020B0606020202030204" pitchFamily="34" charset="0"/>
              </a:rPr>
              <a:t>Notes continued on next page.</a:t>
            </a:r>
          </a:p>
          <a:p>
            <a:pPr>
              <a:spcBef>
                <a:spcPts val="600"/>
              </a:spcBef>
            </a:pPr>
            <a:endParaRPr lang="en-US" sz="900" dirty="0">
              <a:solidFill>
                <a:schemeClr val="accent5"/>
              </a:solidFill>
              <a:latin typeface="Arial Narrow" panose="020B0606020202030204" pitchFamily="34" charset="0"/>
            </a:endParaRPr>
          </a:p>
        </p:txBody>
      </p:sp>
    </p:spTree>
    <p:extLst>
      <p:ext uri="{BB962C8B-B14F-4D97-AF65-F5344CB8AC3E}">
        <p14:creationId xmlns:p14="http://schemas.microsoft.com/office/powerpoint/2010/main" val="4264936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a16="http://schemas.microsoft.com/office/drawing/2014/main">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87511918-CDCE-4E2F-9F5D-7FD429875303}" type="slidenum">
              <a:rPr lang="en-US" smtClean="0"/>
              <a:pPr/>
              <a:t>27</a:t>
            </a:fld>
            <a:endParaRPr lang="en-US" dirty="0"/>
          </a:p>
        </p:txBody>
      </p:sp>
      <p:sp>
        <p:nvSpPr>
          <p:cNvPr id="66562" name="Rectangle 2"/>
          <p:cNvSpPr>
            <a:spLocks noGrp="1" noChangeArrowheads="1"/>
          </p:cNvSpPr>
          <p:nvPr>
            <p:ph type="title"/>
          </p:nvPr>
        </p:nvSpPr>
        <p:spPr/>
        <p:txBody>
          <a:bodyPr/>
          <a:lstStyle/>
          <a:p>
            <a:r>
              <a:rPr lang="en-US" altLang="en-US" dirty="0"/>
              <a:t>Additional important information</a:t>
            </a:r>
          </a:p>
        </p:txBody>
      </p:sp>
      <p:sp>
        <p:nvSpPr>
          <p:cNvPr id="6" name="Text Placeholder 5"/>
          <p:cNvSpPr>
            <a:spLocks noGrp="1"/>
          </p:cNvSpPr>
          <p:nvPr>
            <p:ph type="body" sz="quarter" idx="15"/>
          </p:nvPr>
        </p:nvSpPr>
        <p:spPr/>
        <p:txBody>
          <a:bodyPr/>
          <a:lstStyle/>
          <a:p>
            <a:endParaRPr lang="en-US"/>
          </a:p>
        </p:txBody>
      </p:sp>
      <p:sp>
        <p:nvSpPr>
          <p:cNvPr id="7" name="Rectangle 3"/>
          <p:cNvSpPr txBox="1">
            <a:spLocks noChangeArrowheads="1"/>
          </p:cNvSpPr>
          <p:nvPr/>
        </p:nvSpPr>
        <p:spPr>
          <a:xfrm>
            <a:off x="449264" y="1066800"/>
            <a:ext cx="8237535" cy="5062924"/>
          </a:xfrm>
          <a:prstGeom prst="rect">
            <a:avLst/>
          </a:prstGeom>
          <a:noFill/>
          <a:ln w="9525" algn="ctr">
            <a:noFill/>
            <a:miter lim="800000"/>
            <a:headEnd/>
            <a:tailEnd/>
          </a:ln>
          <a:effectLst/>
        </p:spPr>
        <p:txBody>
          <a:bodyPr wrap="square" lIns="0" tIns="0" rIns="0" bIns="0" anchor="t" anchorCtr="0">
            <a:spAutoFit/>
          </a:bodyPr>
          <a:lstStyle/>
          <a:p>
            <a:r>
              <a:rPr lang="en-US" sz="900" dirty="0">
                <a:solidFill>
                  <a:schemeClr val="accent5"/>
                </a:solidFill>
              </a:rPr>
              <a:t>The information contained herein is highly confidential and is being provided to you at your request for informational purposes only and is not, and may not be relied on in any manner as, legal, tax, or investment advice or as an offer to sell or a solicitation of an offer to buy an interest in any fund or any other investment product sponsored by HarbourVest (the “Fund”). Any offering of interests in the Fund will be made by means of delivery of a confidential Private Placement Memorandum or similar materials (the “Memorandum”) that contain a description of the material terms of such investment and subscriptions will be accepted solely pursuant to definitive documentation. These materials do not purport to contain all the information relevant to evaluating an investment in the Fund. The information contained herein will be superseded by, and is qualified in its entirety by reference to, the Memorandum, which will contain information about the investment objective, terms, and conditions of an investment in the Fund and will also contain tax information and risk disclosures that are important to any investment decision regarding the Fund. No person has been authorized to make any statement concerning the Fund other than as will be set forth in the Memorandum and any such statements, if made, may not be relied upon. No sale will be made in any jurisdiction in which the offer, solicitation, or sale is not authorized or to any person to whom it is unlawful to make the offer, solicitation, or sale. Offers and sales of interests in the Fund will not be registered under the laws of any jurisdiction and will be made solely to “qualified purchasers” as defined in the U.S. Investment Company Act of 1940, as amended. The information contained herein must be kept strictly confidential and may not be reproduced or redistributed in any format without the express written approval of HarbourVest.</a:t>
            </a:r>
          </a:p>
          <a:p>
            <a:endParaRPr lang="en-US" sz="900" dirty="0">
              <a:solidFill>
                <a:schemeClr val="accent5"/>
              </a:solidFill>
            </a:endParaRPr>
          </a:p>
          <a:p>
            <a:r>
              <a:rPr lang="en-US" sz="900" dirty="0">
                <a:solidFill>
                  <a:schemeClr val="accent5"/>
                </a:solidFill>
              </a:rPr>
              <a:t>An investment in the Fund will involve significant risks, including loss of the entire investment. Before deciding to invest in the Fund, prospective investors should pay particular attention to the risk factors contained in the Memorandum. Prospective investors should make their own investigations and evaluations of the information contained herein. Prior to the closing of a private offering of interests in the Fund, HarbourVest will give investors the opportunity to ask questions and receive additional information concerning the terms and conditions of such offering and other relevant matters. Each prospective investor should consult its own attorney, business advisor, and tax advisor as to legal, business, tax, and related matters concerning the information contained herein and such offering.  </a:t>
            </a:r>
          </a:p>
          <a:p>
            <a:endParaRPr lang="en-US" sz="900" dirty="0">
              <a:solidFill>
                <a:schemeClr val="accent5"/>
              </a:solidFill>
            </a:endParaRPr>
          </a:p>
          <a:p>
            <a:r>
              <a:rPr lang="en-US" sz="900" dirty="0">
                <a:solidFill>
                  <a:schemeClr val="accent5"/>
                </a:solidFill>
              </a:rPr>
              <a:t>Certain information contained herein (including financial information and information relating to investments) has been obtained from published and non-published sources. Such information has not been independently verified by HarbourVest. Except where otherwise indicated herein, the information provided herein is based on matters as they exist as of the date of preparation and not as of any future date, and will not be updated or otherwise revised to reflect information that subsequently becomes available, or circumstances existing or changes occurring after the date hereof. Any forecast provided herein is based on </a:t>
            </a:r>
            <a:r>
              <a:rPr lang="en-US" sz="900" dirty="0" err="1">
                <a:solidFill>
                  <a:schemeClr val="accent5"/>
                </a:solidFill>
              </a:rPr>
              <a:t>HarbourVest’s</a:t>
            </a:r>
            <a:r>
              <a:rPr lang="en-US" sz="900" dirty="0">
                <a:solidFill>
                  <a:schemeClr val="accent5"/>
                </a:solidFill>
              </a:rPr>
              <a:t> opinion of the market as of the date of preparation and is subject to change, dependent on future changes in the market.</a:t>
            </a:r>
          </a:p>
          <a:p>
            <a:endParaRPr lang="en-US" sz="900" dirty="0">
              <a:solidFill>
                <a:schemeClr val="accent5"/>
              </a:solidFill>
            </a:endParaRPr>
          </a:p>
          <a:p>
            <a:r>
              <a:rPr lang="en-US" sz="900" b="1" dirty="0">
                <a:solidFill>
                  <a:schemeClr val="accent5"/>
                </a:solidFill>
              </a:rPr>
              <a:t>In considering any performance data contained herein, you should bear in mind that past performance is not a reliable indicator of future results. Certain information contained herein constitutes forward-looking statements, which can be identified by the use of terms such as “may”, “will”, “should”, “expect”, “anticipate”, “project”, “estimate”, “intend”, “continue”, or “believe” (or the negatives thereof) or other variations thereof. Due to various risks and uncertainties, including those discussed above, actual events or results or actual performance of the Fund may differ materially from those reflected or contemplated in such forward-looking statements. As a result, investors should not rely on such forward-looking statements in making their investment decisions.  </a:t>
            </a:r>
          </a:p>
          <a:p>
            <a:endParaRPr lang="en-US" sz="900" dirty="0">
              <a:solidFill>
                <a:schemeClr val="accent5"/>
              </a:solidFill>
            </a:endParaRPr>
          </a:p>
          <a:p>
            <a:r>
              <a:rPr lang="en-US" sz="900" dirty="0">
                <a:solidFill>
                  <a:schemeClr val="accent5"/>
                </a:solidFill>
              </a:rPr>
              <a:t>None of the information contained herein has been filed with the Securities and Exchange Commission, any securities administrator under any state securities laws, or any other governmental or self-regulatory authority. No governmental authority has passed on the merits of the offering of interests in the Fund or the adequacy of the information contained herein. Any representation to the contrary is unlawful.</a:t>
            </a:r>
          </a:p>
          <a:p>
            <a:pPr>
              <a:spcBef>
                <a:spcPts val="600"/>
              </a:spcBef>
            </a:pPr>
            <a:endParaRPr lang="en-US" sz="900" dirty="0">
              <a:solidFill>
                <a:schemeClr val="accent5"/>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9628762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4EE0A-9173-4F4B-9B40-35238F2E4666}"/>
              </a:ext>
            </a:extLst>
          </p:cNvPr>
          <p:cNvSpPr>
            <a:spLocks noGrp="1"/>
          </p:cNvSpPr>
          <p:nvPr>
            <p:ph type="sldNum" sz="quarter" idx="4"/>
          </p:nvPr>
        </p:nvSpPr>
        <p:spPr/>
        <p:txBody>
          <a:bodyPr/>
          <a:lstStyle/>
          <a:p>
            <a:fld id="{F8D15910-2283-41D7-9BD8-68E9282E8702}" type="slidenum">
              <a:rPr lang="en-US" smtClean="0">
                <a:solidFill>
                  <a:srgbClr val="556168"/>
                </a:solidFill>
              </a:rPr>
              <a:pPr/>
              <a:t>3</a:t>
            </a:fld>
            <a:endParaRPr lang="en-US" dirty="0">
              <a:solidFill>
                <a:srgbClr val="556168"/>
              </a:solidFill>
            </a:endParaRPr>
          </a:p>
        </p:txBody>
      </p:sp>
      <p:sp>
        <p:nvSpPr>
          <p:cNvPr id="43" name="Rectangle 42">
            <a:extLst>
              <a:ext uri="{FF2B5EF4-FFF2-40B4-BE49-F238E27FC236}">
                <a16:creationId xmlns:a16="http://schemas.microsoft.com/office/drawing/2014/main" id="{2D64764D-3EC1-4144-AC62-2F84DD203F40}"/>
              </a:ext>
            </a:extLst>
          </p:cNvPr>
          <p:cNvSpPr/>
          <p:nvPr/>
        </p:nvSpPr>
        <p:spPr>
          <a:xfrm>
            <a:off x="464483" y="1018536"/>
            <a:ext cx="8222316" cy="542764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Trapezoid 54">
            <a:extLst>
              <a:ext uri="{FF2B5EF4-FFF2-40B4-BE49-F238E27FC236}">
                <a16:creationId xmlns:a16="http://schemas.microsoft.com/office/drawing/2014/main" id="{5321BE7D-7A91-422C-A93D-DDD299630CA7}"/>
              </a:ext>
            </a:extLst>
          </p:cNvPr>
          <p:cNvSpPr/>
          <p:nvPr/>
        </p:nvSpPr>
        <p:spPr>
          <a:xfrm>
            <a:off x="712690" y="2813715"/>
            <a:ext cx="7745401" cy="785216"/>
          </a:xfrm>
          <a:prstGeom prst="trapezoid">
            <a:avLst>
              <a:gd name="adj" fmla="val 508532"/>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7BD312B-81E7-44B1-8536-877D32013DC3}"/>
              </a:ext>
            </a:extLst>
          </p:cNvPr>
          <p:cNvSpPr/>
          <p:nvPr/>
        </p:nvSpPr>
        <p:spPr>
          <a:xfrm>
            <a:off x="798548" y="3603513"/>
            <a:ext cx="2286000" cy="22359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64F84E6-80CD-4BEE-8D55-056BDF06B7A6}"/>
              </a:ext>
            </a:extLst>
          </p:cNvPr>
          <p:cNvSpPr/>
          <p:nvPr/>
        </p:nvSpPr>
        <p:spPr>
          <a:xfrm>
            <a:off x="3524361" y="3603513"/>
            <a:ext cx="2286000" cy="22359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220319F0-3299-4F3F-8142-184A0072834D}"/>
              </a:ext>
            </a:extLst>
          </p:cNvPr>
          <p:cNvSpPr/>
          <p:nvPr/>
        </p:nvSpPr>
        <p:spPr>
          <a:xfrm>
            <a:off x="6127033" y="3603513"/>
            <a:ext cx="2286000" cy="22359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434E23D-097A-491C-BAC9-102D9B6C4470}"/>
              </a:ext>
            </a:extLst>
          </p:cNvPr>
          <p:cNvSpPr/>
          <p:nvPr/>
        </p:nvSpPr>
        <p:spPr>
          <a:xfrm>
            <a:off x="3520690" y="3619430"/>
            <a:ext cx="2286000" cy="52765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4445B28-A1AA-4EE0-88BA-C22D04F7DF99}"/>
              </a:ext>
            </a:extLst>
          </p:cNvPr>
          <p:cNvSpPr/>
          <p:nvPr/>
        </p:nvSpPr>
        <p:spPr>
          <a:xfrm>
            <a:off x="6136569" y="3619430"/>
            <a:ext cx="2276463" cy="52765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C38D664-6B9E-41A5-B650-91F867D0BDB6}"/>
              </a:ext>
            </a:extLst>
          </p:cNvPr>
          <p:cNvSpPr/>
          <p:nvPr/>
        </p:nvSpPr>
        <p:spPr>
          <a:xfrm>
            <a:off x="792366" y="3619430"/>
            <a:ext cx="2285999" cy="52765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B15A4A5-E6D8-4189-BB0C-2E03092713D4}"/>
              </a:ext>
            </a:extLst>
          </p:cNvPr>
          <p:cNvSpPr/>
          <p:nvPr/>
        </p:nvSpPr>
        <p:spPr>
          <a:xfrm>
            <a:off x="3641436" y="2336702"/>
            <a:ext cx="1784559" cy="683210"/>
          </a:xfrm>
          <a:prstGeom prst="ellipse">
            <a:avLst/>
          </a:prstGeom>
          <a:solidFill>
            <a:schemeClr val="accent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7F128988-B137-4440-B70F-F044356A2F38}"/>
              </a:ext>
            </a:extLst>
          </p:cNvPr>
          <p:cNvSpPr txBox="1"/>
          <p:nvPr/>
        </p:nvSpPr>
        <p:spPr>
          <a:xfrm>
            <a:off x="3515169" y="2499473"/>
            <a:ext cx="2116373" cy="338554"/>
          </a:xfrm>
          <a:prstGeom prst="rect">
            <a:avLst/>
          </a:prstGeom>
          <a:noFill/>
        </p:spPr>
        <p:txBody>
          <a:bodyPr wrap="square" rtlCol="0">
            <a:spAutoFit/>
          </a:bodyPr>
          <a:lstStyle/>
          <a:p>
            <a:pPr algn="ctr"/>
            <a:r>
              <a:rPr lang="en-US" sz="1600" b="1" dirty="0">
                <a:solidFill>
                  <a:schemeClr val="bg1"/>
                </a:solidFill>
              </a:rPr>
              <a:t>Private Equity</a:t>
            </a:r>
          </a:p>
        </p:txBody>
      </p:sp>
      <p:sp>
        <p:nvSpPr>
          <p:cNvPr id="64" name="Rectangle 63">
            <a:extLst>
              <a:ext uri="{FF2B5EF4-FFF2-40B4-BE49-F238E27FC236}">
                <a16:creationId xmlns:a16="http://schemas.microsoft.com/office/drawing/2014/main" id="{5BAFDFA9-F089-4292-B1C5-6A4D39F6EC0B}"/>
              </a:ext>
            </a:extLst>
          </p:cNvPr>
          <p:cNvSpPr/>
          <p:nvPr/>
        </p:nvSpPr>
        <p:spPr>
          <a:xfrm>
            <a:off x="875014" y="4345944"/>
            <a:ext cx="2133600" cy="1092607"/>
          </a:xfrm>
          <a:prstGeom prst="rect">
            <a:avLst/>
          </a:prstGeom>
        </p:spPr>
        <p:txBody>
          <a:bodyPr wrap="square">
            <a:spAutoFit/>
          </a:bodyPr>
          <a:lstStyle/>
          <a:p>
            <a:pPr marL="171450" indent="-171450">
              <a:spcAft>
                <a:spcPts val="600"/>
              </a:spcAft>
              <a:buFont typeface="Arial" panose="020B0604020202020204" pitchFamily="34" charset="0"/>
              <a:buChar char="•"/>
            </a:pPr>
            <a:r>
              <a:rPr lang="en-US" sz="1200" dirty="0"/>
              <a:t>Equity investments in start-up and early stage companies</a:t>
            </a:r>
          </a:p>
          <a:p>
            <a:pPr marL="171450" indent="-171450">
              <a:spcAft>
                <a:spcPts val="600"/>
              </a:spcAft>
              <a:buFont typeface="Arial" panose="020B0604020202020204" pitchFamily="34" charset="0"/>
              <a:buChar char="•"/>
            </a:pPr>
            <a:r>
              <a:rPr lang="en-US" sz="1200" dirty="0"/>
              <a:t>Typically in the technology or healthcare segments</a:t>
            </a:r>
          </a:p>
        </p:txBody>
      </p:sp>
      <p:sp>
        <p:nvSpPr>
          <p:cNvPr id="65" name="Rectangle 64">
            <a:extLst>
              <a:ext uri="{FF2B5EF4-FFF2-40B4-BE49-F238E27FC236}">
                <a16:creationId xmlns:a16="http://schemas.microsoft.com/office/drawing/2014/main" id="{8BA81BD2-6355-4710-BE88-2A45CE6D461D}"/>
              </a:ext>
            </a:extLst>
          </p:cNvPr>
          <p:cNvSpPr/>
          <p:nvPr/>
        </p:nvSpPr>
        <p:spPr>
          <a:xfrm>
            <a:off x="6256474" y="4334788"/>
            <a:ext cx="2156558" cy="1092607"/>
          </a:xfrm>
          <a:prstGeom prst="rect">
            <a:avLst/>
          </a:prstGeom>
        </p:spPr>
        <p:txBody>
          <a:bodyPr wrap="square">
            <a:spAutoFit/>
          </a:bodyPr>
          <a:lstStyle/>
          <a:p>
            <a:pPr marL="171450" indent="-171450">
              <a:spcAft>
                <a:spcPts val="600"/>
              </a:spcAft>
              <a:buFont typeface="Arial" panose="020B0604020202020204" pitchFamily="34" charset="0"/>
              <a:buChar char="•"/>
            </a:pPr>
            <a:r>
              <a:rPr lang="en-US" sz="1200" dirty="0"/>
              <a:t>Equity investments in established companies, which include debt in capital structure</a:t>
            </a:r>
          </a:p>
          <a:p>
            <a:pPr marL="171450" indent="-171450">
              <a:spcAft>
                <a:spcPts val="600"/>
              </a:spcAft>
              <a:buFont typeface="Arial" panose="020B0604020202020204" pitchFamily="34" charset="0"/>
              <a:buChar char="•"/>
            </a:pPr>
            <a:r>
              <a:rPr lang="en-US" sz="1200" dirty="0"/>
              <a:t>Change in control</a:t>
            </a:r>
          </a:p>
        </p:txBody>
      </p:sp>
      <p:sp>
        <p:nvSpPr>
          <p:cNvPr id="66" name="Rectangle 65">
            <a:extLst>
              <a:ext uri="{FF2B5EF4-FFF2-40B4-BE49-F238E27FC236}">
                <a16:creationId xmlns:a16="http://schemas.microsoft.com/office/drawing/2014/main" id="{251D7702-4312-4E1E-A85E-D13F3D81BAC5}"/>
              </a:ext>
            </a:extLst>
          </p:cNvPr>
          <p:cNvSpPr/>
          <p:nvPr/>
        </p:nvSpPr>
        <p:spPr>
          <a:xfrm>
            <a:off x="1033987" y="3730983"/>
            <a:ext cx="1548216" cy="276999"/>
          </a:xfrm>
          <a:prstGeom prst="rect">
            <a:avLst/>
          </a:prstGeom>
        </p:spPr>
        <p:txBody>
          <a:bodyPr wrap="square">
            <a:spAutoFit/>
          </a:bodyPr>
          <a:lstStyle/>
          <a:p>
            <a:pPr algn="ctr"/>
            <a:r>
              <a:rPr lang="en-US" sz="1200" b="1" dirty="0">
                <a:solidFill>
                  <a:schemeClr val="bg1"/>
                </a:solidFill>
              </a:rPr>
              <a:t>Venture capital</a:t>
            </a:r>
          </a:p>
        </p:txBody>
      </p:sp>
      <p:sp>
        <p:nvSpPr>
          <p:cNvPr id="67" name="Rectangle 66">
            <a:extLst>
              <a:ext uri="{FF2B5EF4-FFF2-40B4-BE49-F238E27FC236}">
                <a16:creationId xmlns:a16="http://schemas.microsoft.com/office/drawing/2014/main" id="{AC9FC945-23D8-4D13-A785-E85F5C3DA1A6}"/>
              </a:ext>
            </a:extLst>
          </p:cNvPr>
          <p:cNvSpPr/>
          <p:nvPr/>
        </p:nvSpPr>
        <p:spPr>
          <a:xfrm>
            <a:off x="6885373" y="3743160"/>
            <a:ext cx="800219" cy="276999"/>
          </a:xfrm>
          <a:prstGeom prst="rect">
            <a:avLst/>
          </a:prstGeom>
        </p:spPr>
        <p:txBody>
          <a:bodyPr wrap="none">
            <a:spAutoFit/>
          </a:bodyPr>
          <a:lstStyle/>
          <a:p>
            <a:r>
              <a:rPr lang="en-US" sz="1200" b="1" dirty="0">
                <a:solidFill>
                  <a:schemeClr val="bg1"/>
                </a:solidFill>
              </a:rPr>
              <a:t>Buyouts</a:t>
            </a:r>
          </a:p>
        </p:txBody>
      </p:sp>
      <p:sp>
        <p:nvSpPr>
          <p:cNvPr id="68" name="Oval 67">
            <a:extLst>
              <a:ext uri="{FF2B5EF4-FFF2-40B4-BE49-F238E27FC236}">
                <a16:creationId xmlns:a16="http://schemas.microsoft.com/office/drawing/2014/main" id="{76FE76B8-C534-4E17-93AC-F75323B55D79}"/>
              </a:ext>
            </a:extLst>
          </p:cNvPr>
          <p:cNvSpPr/>
          <p:nvPr/>
        </p:nvSpPr>
        <p:spPr>
          <a:xfrm>
            <a:off x="856229" y="1336351"/>
            <a:ext cx="1715360" cy="656718"/>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C8FFC637-36C1-45BA-AD70-03FDF17F1739}"/>
              </a:ext>
            </a:extLst>
          </p:cNvPr>
          <p:cNvSpPr/>
          <p:nvPr/>
        </p:nvSpPr>
        <p:spPr>
          <a:xfrm>
            <a:off x="2798260" y="1336826"/>
            <a:ext cx="1715360" cy="656718"/>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E2D675A6-9074-4971-B4DD-5D7298A62380}"/>
              </a:ext>
            </a:extLst>
          </p:cNvPr>
          <p:cNvSpPr/>
          <p:nvPr/>
        </p:nvSpPr>
        <p:spPr>
          <a:xfrm>
            <a:off x="4730408" y="1344671"/>
            <a:ext cx="1715360" cy="656718"/>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89A72EB7-03CA-47FC-A8BC-61D1044812E9}"/>
              </a:ext>
            </a:extLst>
          </p:cNvPr>
          <p:cNvSpPr/>
          <p:nvPr/>
        </p:nvSpPr>
        <p:spPr>
          <a:xfrm>
            <a:off x="6742731" y="1345076"/>
            <a:ext cx="1715360" cy="656718"/>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0E10651-EEFA-4EBB-BEA7-D231A4EBE3BC}"/>
              </a:ext>
            </a:extLst>
          </p:cNvPr>
          <p:cNvSpPr/>
          <p:nvPr/>
        </p:nvSpPr>
        <p:spPr>
          <a:xfrm>
            <a:off x="1750485" y="2290997"/>
            <a:ext cx="1715360" cy="656718"/>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0215996-4440-431F-ACA8-D1FC2BD2FD60}"/>
              </a:ext>
            </a:extLst>
          </p:cNvPr>
          <p:cNvSpPr/>
          <p:nvPr/>
        </p:nvSpPr>
        <p:spPr>
          <a:xfrm>
            <a:off x="5701243" y="2289413"/>
            <a:ext cx="1715360" cy="656718"/>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DC70D9B5-9845-429F-B194-D17054999C01}"/>
              </a:ext>
            </a:extLst>
          </p:cNvPr>
          <p:cNvSpPr txBox="1"/>
          <p:nvPr/>
        </p:nvSpPr>
        <p:spPr>
          <a:xfrm>
            <a:off x="2758311" y="1482070"/>
            <a:ext cx="1829940" cy="307777"/>
          </a:xfrm>
          <a:prstGeom prst="rect">
            <a:avLst/>
          </a:prstGeom>
          <a:noFill/>
          <a:ln>
            <a:noFill/>
          </a:ln>
        </p:spPr>
        <p:txBody>
          <a:bodyPr wrap="square" rtlCol="0">
            <a:spAutoFit/>
          </a:bodyPr>
          <a:lstStyle/>
          <a:p>
            <a:pPr algn="ctr"/>
            <a:r>
              <a:rPr lang="en-US" sz="1400" b="1" dirty="0">
                <a:solidFill>
                  <a:schemeClr val="bg1"/>
                </a:solidFill>
              </a:rPr>
              <a:t>Real Estate</a:t>
            </a:r>
          </a:p>
        </p:txBody>
      </p:sp>
      <p:sp>
        <p:nvSpPr>
          <p:cNvPr id="75" name="TextBox 74">
            <a:extLst>
              <a:ext uri="{FF2B5EF4-FFF2-40B4-BE49-F238E27FC236}">
                <a16:creationId xmlns:a16="http://schemas.microsoft.com/office/drawing/2014/main" id="{7A894540-0B50-4656-B2F2-98C727F7F14D}"/>
              </a:ext>
            </a:extLst>
          </p:cNvPr>
          <p:cNvSpPr txBox="1"/>
          <p:nvPr/>
        </p:nvSpPr>
        <p:spPr>
          <a:xfrm>
            <a:off x="4647589" y="1509557"/>
            <a:ext cx="1921552" cy="307777"/>
          </a:xfrm>
          <a:prstGeom prst="rect">
            <a:avLst/>
          </a:prstGeom>
          <a:noFill/>
        </p:spPr>
        <p:txBody>
          <a:bodyPr wrap="square" rtlCol="0">
            <a:spAutoFit/>
          </a:bodyPr>
          <a:lstStyle/>
          <a:p>
            <a:pPr algn="ctr"/>
            <a:r>
              <a:rPr lang="en-US" sz="1400" b="1" dirty="0">
                <a:solidFill>
                  <a:schemeClr val="bg1"/>
                </a:solidFill>
              </a:rPr>
              <a:t>Infrastructure</a:t>
            </a:r>
          </a:p>
        </p:txBody>
      </p:sp>
      <p:sp>
        <p:nvSpPr>
          <p:cNvPr id="76" name="TextBox 75">
            <a:extLst>
              <a:ext uri="{FF2B5EF4-FFF2-40B4-BE49-F238E27FC236}">
                <a16:creationId xmlns:a16="http://schemas.microsoft.com/office/drawing/2014/main" id="{2B07C7D1-1CB1-42C3-9A18-95FD8D024F3D}"/>
              </a:ext>
            </a:extLst>
          </p:cNvPr>
          <p:cNvSpPr txBox="1"/>
          <p:nvPr/>
        </p:nvSpPr>
        <p:spPr>
          <a:xfrm>
            <a:off x="882549" y="1501993"/>
            <a:ext cx="1662720" cy="307777"/>
          </a:xfrm>
          <a:prstGeom prst="rect">
            <a:avLst/>
          </a:prstGeom>
          <a:noFill/>
        </p:spPr>
        <p:txBody>
          <a:bodyPr wrap="square" rtlCol="0">
            <a:spAutoFit/>
          </a:bodyPr>
          <a:lstStyle/>
          <a:p>
            <a:pPr algn="ctr"/>
            <a:r>
              <a:rPr lang="en-US" sz="1400" b="1" dirty="0">
                <a:solidFill>
                  <a:schemeClr val="bg1"/>
                </a:solidFill>
              </a:rPr>
              <a:t>Private Debt</a:t>
            </a:r>
          </a:p>
        </p:txBody>
      </p:sp>
      <p:sp>
        <p:nvSpPr>
          <p:cNvPr id="77" name="TextBox 76">
            <a:extLst>
              <a:ext uri="{FF2B5EF4-FFF2-40B4-BE49-F238E27FC236}">
                <a16:creationId xmlns:a16="http://schemas.microsoft.com/office/drawing/2014/main" id="{0FB156C1-5100-4C5B-8774-8696051AE107}"/>
              </a:ext>
            </a:extLst>
          </p:cNvPr>
          <p:cNvSpPr txBox="1"/>
          <p:nvPr/>
        </p:nvSpPr>
        <p:spPr>
          <a:xfrm>
            <a:off x="5710860" y="2463883"/>
            <a:ext cx="1784559" cy="307777"/>
          </a:xfrm>
          <a:prstGeom prst="rect">
            <a:avLst/>
          </a:prstGeom>
          <a:noFill/>
        </p:spPr>
        <p:txBody>
          <a:bodyPr wrap="square" rtlCol="0">
            <a:spAutoFit/>
          </a:bodyPr>
          <a:lstStyle/>
          <a:p>
            <a:pPr algn="ctr"/>
            <a:r>
              <a:rPr lang="en-US" sz="1400" b="1" dirty="0">
                <a:solidFill>
                  <a:schemeClr val="bg1"/>
                </a:solidFill>
              </a:rPr>
              <a:t>Hedge Funds </a:t>
            </a:r>
          </a:p>
        </p:txBody>
      </p:sp>
      <p:sp>
        <p:nvSpPr>
          <p:cNvPr id="78" name="TextBox 77">
            <a:extLst>
              <a:ext uri="{FF2B5EF4-FFF2-40B4-BE49-F238E27FC236}">
                <a16:creationId xmlns:a16="http://schemas.microsoft.com/office/drawing/2014/main" id="{BF278201-02F7-4EA3-B437-61C6EBA2FB70}"/>
              </a:ext>
            </a:extLst>
          </p:cNvPr>
          <p:cNvSpPr txBox="1"/>
          <p:nvPr/>
        </p:nvSpPr>
        <p:spPr>
          <a:xfrm>
            <a:off x="6370676" y="1370643"/>
            <a:ext cx="2419820" cy="523220"/>
          </a:xfrm>
          <a:prstGeom prst="rect">
            <a:avLst/>
          </a:prstGeom>
          <a:noFill/>
        </p:spPr>
        <p:txBody>
          <a:bodyPr wrap="square" rtlCol="0">
            <a:spAutoFit/>
          </a:bodyPr>
          <a:lstStyle/>
          <a:p>
            <a:pPr algn="ctr"/>
            <a:r>
              <a:rPr lang="en-US" sz="1400" b="1" dirty="0">
                <a:solidFill>
                  <a:schemeClr val="bg1"/>
                </a:solidFill>
              </a:rPr>
              <a:t>Natural </a:t>
            </a:r>
            <a:br>
              <a:rPr lang="en-US" sz="1400" b="1" dirty="0">
                <a:solidFill>
                  <a:schemeClr val="bg1"/>
                </a:solidFill>
              </a:rPr>
            </a:br>
            <a:r>
              <a:rPr lang="en-US" sz="1400" b="1" dirty="0">
                <a:solidFill>
                  <a:schemeClr val="bg1"/>
                </a:solidFill>
              </a:rPr>
              <a:t>Resources</a:t>
            </a:r>
          </a:p>
        </p:txBody>
      </p:sp>
      <p:sp>
        <p:nvSpPr>
          <p:cNvPr id="79" name="TextBox 78">
            <a:extLst>
              <a:ext uri="{FF2B5EF4-FFF2-40B4-BE49-F238E27FC236}">
                <a16:creationId xmlns:a16="http://schemas.microsoft.com/office/drawing/2014/main" id="{8ED410C6-9713-4DA2-A979-8726147ED7FD}"/>
              </a:ext>
            </a:extLst>
          </p:cNvPr>
          <p:cNvSpPr txBox="1"/>
          <p:nvPr/>
        </p:nvSpPr>
        <p:spPr>
          <a:xfrm>
            <a:off x="1687420" y="2447727"/>
            <a:ext cx="1921552" cy="307777"/>
          </a:xfrm>
          <a:prstGeom prst="rect">
            <a:avLst/>
          </a:prstGeom>
          <a:noFill/>
        </p:spPr>
        <p:txBody>
          <a:bodyPr wrap="square" rtlCol="0">
            <a:spAutoFit/>
          </a:bodyPr>
          <a:lstStyle/>
          <a:p>
            <a:pPr algn="ctr"/>
            <a:r>
              <a:rPr lang="en-US" sz="1400" b="1" dirty="0">
                <a:solidFill>
                  <a:schemeClr val="bg1"/>
                </a:solidFill>
              </a:rPr>
              <a:t>Royalties</a:t>
            </a:r>
          </a:p>
        </p:txBody>
      </p:sp>
      <p:sp>
        <p:nvSpPr>
          <p:cNvPr id="80" name="TextBox 79">
            <a:extLst>
              <a:ext uri="{FF2B5EF4-FFF2-40B4-BE49-F238E27FC236}">
                <a16:creationId xmlns:a16="http://schemas.microsoft.com/office/drawing/2014/main" id="{DB5C0F82-CA2C-47B9-A67B-303E3E40CC2B}"/>
              </a:ext>
            </a:extLst>
          </p:cNvPr>
          <p:cNvSpPr txBox="1"/>
          <p:nvPr/>
        </p:nvSpPr>
        <p:spPr>
          <a:xfrm>
            <a:off x="9464511" y="2469823"/>
            <a:ext cx="184731" cy="369332"/>
          </a:xfrm>
          <a:prstGeom prst="rect">
            <a:avLst/>
          </a:prstGeom>
          <a:noFill/>
        </p:spPr>
        <p:txBody>
          <a:bodyPr wrap="none" rtlCol="0">
            <a:spAutoFit/>
          </a:bodyPr>
          <a:lstStyle/>
          <a:p>
            <a:endParaRPr lang="en-US" dirty="0"/>
          </a:p>
        </p:txBody>
      </p:sp>
      <p:sp>
        <p:nvSpPr>
          <p:cNvPr id="81" name="Rectangle 80">
            <a:extLst>
              <a:ext uri="{FF2B5EF4-FFF2-40B4-BE49-F238E27FC236}">
                <a16:creationId xmlns:a16="http://schemas.microsoft.com/office/drawing/2014/main" id="{7C75D1BF-DD29-42AE-8EE6-5D28AAA4BAC3}"/>
              </a:ext>
            </a:extLst>
          </p:cNvPr>
          <p:cNvSpPr/>
          <p:nvPr/>
        </p:nvSpPr>
        <p:spPr>
          <a:xfrm>
            <a:off x="3904256" y="3734066"/>
            <a:ext cx="1548216" cy="276999"/>
          </a:xfrm>
          <a:prstGeom prst="rect">
            <a:avLst/>
          </a:prstGeom>
        </p:spPr>
        <p:txBody>
          <a:bodyPr wrap="square">
            <a:spAutoFit/>
          </a:bodyPr>
          <a:lstStyle/>
          <a:p>
            <a:pPr algn="ctr"/>
            <a:r>
              <a:rPr lang="en-US" sz="1200" b="1" dirty="0">
                <a:solidFill>
                  <a:schemeClr val="bg1"/>
                </a:solidFill>
              </a:rPr>
              <a:t>Growth equity</a:t>
            </a:r>
          </a:p>
        </p:txBody>
      </p:sp>
      <p:sp>
        <p:nvSpPr>
          <p:cNvPr id="82" name="Rectangle 81">
            <a:extLst>
              <a:ext uri="{FF2B5EF4-FFF2-40B4-BE49-F238E27FC236}">
                <a16:creationId xmlns:a16="http://schemas.microsoft.com/office/drawing/2014/main" id="{24EE3968-8C16-40CB-8FD1-66232C6721AD}"/>
              </a:ext>
            </a:extLst>
          </p:cNvPr>
          <p:cNvSpPr/>
          <p:nvPr/>
        </p:nvSpPr>
        <p:spPr>
          <a:xfrm>
            <a:off x="3613011" y="4328899"/>
            <a:ext cx="1949589" cy="830997"/>
          </a:xfrm>
          <a:prstGeom prst="rect">
            <a:avLst/>
          </a:prstGeom>
        </p:spPr>
        <p:txBody>
          <a:bodyPr wrap="square">
            <a:spAutoFit/>
          </a:bodyPr>
          <a:lstStyle/>
          <a:p>
            <a:pPr marL="171450" indent="-171450">
              <a:spcAft>
                <a:spcPts val="600"/>
              </a:spcAft>
              <a:buFont typeface="Arial" panose="020B0604020202020204" pitchFamily="34" charset="0"/>
              <a:buChar char="•"/>
            </a:pPr>
            <a:r>
              <a:rPr lang="en-US" sz="1200" dirty="0"/>
              <a:t>Equity investments to finance the expansion of young, growing companies</a:t>
            </a:r>
          </a:p>
        </p:txBody>
      </p:sp>
      <p:sp>
        <p:nvSpPr>
          <p:cNvPr id="83" name="Title 3">
            <a:extLst>
              <a:ext uri="{FF2B5EF4-FFF2-40B4-BE49-F238E27FC236}">
                <a16:creationId xmlns:a16="http://schemas.microsoft.com/office/drawing/2014/main" id="{841BDF88-F9EB-4EB5-B078-7C831109D084}"/>
              </a:ext>
            </a:extLst>
          </p:cNvPr>
          <p:cNvSpPr txBox="1">
            <a:spLocks/>
          </p:cNvSpPr>
          <p:nvPr/>
        </p:nvSpPr>
        <p:spPr>
          <a:xfrm>
            <a:off x="449264" y="104969"/>
            <a:ext cx="6484936" cy="714181"/>
          </a:xfrm>
          <a:prstGeom prst="rect">
            <a:avLst/>
          </a:prstGeom>
        </p:spPr>
        <p:txBody>
          <a:bodyPr vert="horz" lIns="0" tIns="45720" rIns="0" bIns="45720" rtlCol="0" anchor="b" anchorCtr="0">
            <a:normAutofit/>
          </a:bodyPr>
          <a:lstStyle>
            <a:lvl1pPr algn="l" defTabSz="914400" rtl="0" eaLnBrk="1" latinLnBrk="0" hangingPunct="1">
              <a:lnSpc>
                <a:spcPct val="95000"/>
              </a:lnSpc>
              <a:spcBef>
                <a:spcPct val="0"/>
              </a:spcBef>
              <a:buNone/>
              <a:defRPr sz="2000" kern="1200">
                <a:solidFill>
                  <a:schemeClr val="tx2"/>
                </a:solidFill>
                <a:latin typeface="+mj-lt"/>
                <a:ea typeface="+mj-ea"/>
                <a:cs typeface="+mj-cs"/>
              </a:defRPr>
            </a:lvl1pPr>
          </a:lstStyle>
          <a:p>
            <a:r>
              <a:rPr lang="en-US" dirty="0"/>
              <a:t>Private markets encompass private equity plus a broad range of investment opportunities</a:t>
            </a:r>
          </a:p>
        </p:txBody>
      </p:sp>
    </p:spTree>
    <p:extLst>
      <p:ext uri="{BB962C8B-B14F-4D97-AF65-F5344CB8AC3E}">
        <p14:creationId xmlns:p14="http://schemas.microsoft.com/office/powerpoint/2010/main" val="200103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t>Expanded Opportunity Set – Based on U.S. Companies</a:t>
            </a:r>
            <a:endParaRPr lang="en-US" dirty="0"/>
          </a:p>
        </p:txBody>
      </p:sp>
      <p:sp>
        <p:nvSpPr>
          <p:cNvPr id="4" name="Slide Number Placeholder 3"/>
          <p:cNvSpPr>
            <a:spLocks noGrp="1"/>
          </p:cNvSpPr>
          <p:nvPr>
            <p:ph type="sldNum" sz="quarter" idx="4"/>
          </p:nvPr>
        </p:nvSpPr>
        <p:spPr>
          <a:xfrm>
            <a:off x="8024813" y="6602413"/>
            <a:ext cx="661987" cy="165100"/>
          </a:xfrm>
        </p:spPr>
        <p:txBody>
          <a:bodyPr/>
          <a:lstStyle/>
          <a:p>
            <a:fld id="{87511918-CDCE-4E2F-9F5D-7FD429875303}" type="slidenum">
              <a:rPr lang="en-US" smtClean="0"/>
              <a:pPr/>
              <a:t>4</a:t>
            </a:fld>
            <a:endParaRPr lang="en-US" dirty="0"/>
          </a:p>
        </p:txBody>
      </p:sp>
      <p:sp>
        <p:nvSpPr>
          <p:cNvPr id="2" name="Title 1"/>
          <p:cNvSpPr>
            <a:spLocks noGrp="1"/>
          </p:cNvSpPr>
          <p:nvPr>
            <p:ph type="title"/>
          </p:nvPr>
        </p:nvSpPr>
        <p:spPr/>
        <p:txBody>
          <a:bodyPr/>
          <a:lstStyle/>
          <a:p>
            <a:r>
              <a:rPr lang="en-US" dirty="0"/>
              <a:t>Opportunity to diversify beyond public markets</a:t>
            </a:r>
          </a:p>
        </p:txBody>
      </p:sp>
      <p:sp>
        <p:nvSpPr>
          <p:cNvPr id="13" name="TextBox 12"/>
          <p:cNvSpPr txBox="1"/>
          <p:nvPr/>
        </p:nvSpPr>
        <p:spPr>
          <a:xfrm>
            <a:off x="7151916" y="1732474"/>
            <a:ext cx="1524000" cy="3447098"/>
          </a:xfrm>
          <a:prstGeom prst="rect">
            <a:avLst/>
          </a:prstGeom>
          <a:noFill/>
        </p:spPr>
        <p:txBody>
          <a:bodyPr wrap="square" rtlCol="0">
            <a:spAutoFit/>
          </a:bodyPr>
          <a:lstStyle/>
          <a:p>
            <a:r>
              <a:rPr lang="en-US" sz="1400" b="1" dirty="0">
                <a:solidFill>
                  <a:schemeClr val="accent2"/>
                </a:solidFill>
                <a:latin typeface="+mn-lt"/>
              </a:rPr>
              <a:t>Revenue</a:t>
            </a:r>
          </a:p>
          <a:p>
            <a:endParaRPr lang="en-US" dirty="0">
              <a:latin typeface="+mn-lt"/>
            </a:endParaRPr>
          </a:p>
          <a:p>
            <a:r>
              <a:rPr lang="en-US" sz="1400" b="1" dirty="0">
                <a:solidFill>
                  <a:schemeClr val="accent2"/>
                </a:solidFill>
                <a:latin typeface="+mn-lt"/>
              </a:rPr>
              <a:t>$</a:t>
            </a:r>
            <a:r>
              <a:rPr lang="en-US" sz="1400" b="1" dirty="0" err="1">
                <a:solidFill>
                  <a:schemeClr val="accent2"/>
                </a:solidFill>
                <a:latin typeface="+mn-lt"/>
              </a:rPr>
              <a:t>1,000M</a:t>
            </a:r>
            <a:r>
              <a:rPr lang="en-US" sz="1400" b="1" dirty="0">
                <a:solidFill>
                  <a:schemeClr val="accent2"/>
                </a:solidFill>
                <a:latin typeface="+mn-lt"/>
              </a:rPr>
              <a:t>+</a:t>
            </a:r>
            <a:endParaRPr lang="en-US" sz="1400" dirty="0"/>
          </a:p>
          <a:p>
            <a:endParaRPr lang="en-US" sz="1400" dirty="0"/>
          </a:p>
          <a:p>
            <a:endParaRPr lang="en-US" sz="1400" dirty="0">
              <a:latin typeface="+mn-lt"/>
            </a:endParaRPr>
          </a:p>
          <a:p>
            <a:r>
              <a:rPr lang="en-US" sz="1400" b="1" dirty="0">
                <a:solidFill>
                  <a:schemeClr val="accent2">
                    <a:lumMod val="75000"/>
                  </a:schemeClr>
                </a:solidFill>
                <a:latin typeface="+mn-lt"/>
              </a:rPr>
              <a:t>$500M-1,000M</a:t>
            </a:r>
          </a:p>
          <a:p>
            <a:endParaRPr lang="en-US" sz="1400" dirty="0">
              <a:latin typeface="+mn-lt"/>
            </a:endParaRPr>
          </a:p>
          <a:p>
            <a:endParaRPr lang="en-US" sz="1400" dirty="0">
              <a:latin typeface="+mn-lt"/>
            </a:endParaRPr>
          </a:p>
          <a:p>
            <a:endParaRPr lang="en-US" sz="1400" dirty="0">
              <a:latin typeface="+mn-lt"/>
            </a:endParaRPr>
          </a:p>
          <a:p>
            <a:r>
              <a:rPr lang="en-US" sz="1400" b="1" dirty="0">
                <a:solidFill>
                  <a:schemeClr val="accent1"/>
                </a:solidFill>
                <a:latin typeface="+mn-lt"/>
              </a:rPr>
              <a:t>$100M-500M</a:t>
            </a:r>
          </a:p>
          <a:p>
            <a:endParaRPr lang="en-US" sz="1400" dirty="0">
              <a:latin typeface="+mn-lt"/>
            </a:endParaRPr>
          </a:p>
          <a:p>
            <a:endParaRPr lang="en-US" sz="1400" dirty="0">
              <a:latin typeface="+mn-lt"/>
            </a:endParaRPr>
          </a:p>
          <a:p>
            <a:endParaRPr lang="en-US" sz="1400" dirty="0">
              <a:latin typeface="+mn-lt"/>
            </a:endParaRPr>
          </a:p>
          <a:p>
            <a:r>
              <a:rPr lang="en-US" sz="1400" b="1" dirty="0">
                <a:solidFill>
                  <a:schemeClr val="bg1">
                    <a:lumMod val="50000"/>
                  </a:schemeClr>
                </a:solidFill>
                <a:latin typeface="+mn-lt"/>
              </a:rPr>
              <a:t>$10M - $100M</a:t>
            </a:r>
          </a:p>
          <a:p>
            <a:endParaRPr lang="en-US" dirty="0">
              <a:latin typeface="+mn-lt"/>
            </a:endParaRPr>
          </a:p>
        </p:txBody>
      </p:sp>
      <p:sp>
        <p:nvSpPr>
          <p:cNvPr id="14" name="Content Placeholder 5"/>
          <p:cNvSpPr txBox="1">
            <a:spLocks/>
          </p:cNvSpPr>
          <p:nvPr/>
        </p:nvSpPr>
        <p:spPr>
          <a:xfrm>
            <a:off x="458788" y="5943600"/>
            <a:ext cx="8220075" cy="581025"/>
          </a:xfrm>
          <a:prstGeom prst="rect">
            <a:avLst/>
          </a:prstGeom>
        </p:spPr>
        <p:txBody>
          <a:bodyPr vert="horz" lIns="0" tIns="0" rIns="0" bIns="0" rtlCol="0" anchor="b">
            <a:noAutofit/>
          </a:bodyPr>
          <a:lstStyle>
            <a:lvl1pPr marL="203200" indent="-203200" algn="l" defTabSz="914400" rtl="0" eaLnBrk="1" latinLnBrk="0" hangingPunct="1">
              <a:spcBef>
                <a:spcPct val="20000"/>
              </a:spcBef>
              <a:buClr>
                <a:schemeClr val="tx2"/>
              </a:buClr>
              <a:buSzPct val="110000"/>
              <a:buFont typeface="Helvetica" panose="020B0604020202020204" pitchFamily="34" charset="0"/>
              <a:buNone/>
              <a:tabLst>
                <a:tab pos="171450" algn="r"/>
              </a:tabLst>
              <a:defRPr lang="en-US" sz="800" kern="1200">
                <a:solidFill>
                  <a:schemeClr val="accent5"/>
                </a:solidFill>
                <a:latin typeface="Arial Narrow" panose="020B0606020202030204" pitchFamily="34" charset="0"/>
                <a:ea typeface="+mn-ea"/>
                <a:cs typeface="+mn-cs"/>
              </a:defRPr>
            </a:lvl1pPr>
            <a:lvl2pPr marL="344488" indent="0" algn="l" defTabSz="914400" rtl="0" eaLnBrk="1" latinLnBrk="0" hangingPunct="1">
              <a:spcBef>
                <a:spcPts val="300"/>
              </a:spcBef>
              <a:buClr>
                <a:schemeClr val="tx2"/>
              </a:buClr>
              <a:buFont typeface="Arial" pitchFamily="34" charset="0"/>
              <a:buNone/>
              <a:defRPr lang="en-US" sz="800" kern="1200">
                <a:solidFill>
                  <a:srgbClr val="556168"/>
                </a:solidFill>
                <a:latin typeface="+mn-lt"/>
                <a:ea typeface="+mn-ea"/>
                <a:cs typeface="+mn-cs"/>
              </a:defRPr>
            </a:lvl2pPr>
            <a:lvl3pPr marL="690563" indent="0" algn="l" defTabSz="914400" rtl="0" eaLnBrk="1" latinLnBrk="0" hangingPunct="1">
              <a:spcBef>
                <a:spcPts val="300"/>
              </a:spcBef>
              <a:buClr>
                <a:schemeClr val="tx2"/>
              </a:buClr>
              <a:buFont typeface="Arial" pitchFamily="34" charset="0"/>
              <a:buNone/>
              <a:defRPr lang="en-US" sz="800" kern="1200">
                <a:solidFill>
                  <a:srgbClr val="556168"/>
                </a:solidFill>
                <a:latin typeface="+mn-lt"/>
                <a:ea typeface="+mn-ea"/>
                <a:cs typeface="+mn-cs"/>
              </a:defRPr>
            </a:lvl3pPr>
            <a:lvl4pPr marL="1027112" indent="0" algn="l" defTabSz="914400" rtl="0" eaLnBrk="1" latinLnBrk="0" hangingPunct="1">
              <a:spcBef>
                <a:spcPts val="300"/>
              </a:spcBef>
              <a:buClr>
                <a:schemeClr val="tx2"/>
              </a:buClr>
              <a:buFont typeface="Arial" panose="020B0604020202020204" pitchFamily="34" charset="0"/>
              <a:buNone/>
              <a:defRPr lang="en-US" sz="800" kern="1200">
                <a:solidFill>
                  <a:srgbClr val="556168"/>
                </a:solidFill>
                <a:latin typeface="+mn-lt"/>
                <a:ea typeface="+mn-ea"/>
                <a:cs typeface="+mn-cs"/>
              </a:defRPr>
            </a:lvl4pPr>
            <a:lvl5pPr marL="1371600" indent="0" algn="l" defTabSz="914400" rtl="0" eaLnBrk="1" latinLnBrk="0" hangingPunct="1">
              <a:spcBef>
                <a:spcPts val="300"/>
              </a:spcBef>
              <a:buClr>
                <a:schemeClr val="tx2"/>
              </a:buClr>
              <a:buFont typeface="Arial" pitchFamily="34" charset="0"/>
              <a:buNone/>
              <a:defRPr lang="en-US" sz="800" kern="1200">
                <a:solidFill>
                  <a:srgbClr val="5561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 CapitalIQ as of July 27, 2017</a:t>
            </a:r>
            <a:endParaRPr lang="en-US" dirty="0"/>
          </a:p>
        </p:txBody>
      </p:sp>
      <p:sp>
        <p:nvSpPr>
          <p:cNvPr id="15" name="Content Placeholder 2"/>
          <p:cNvSpPr txBox="1">
            <a:spLocks/>
          </p:cNvSpPr>
          <p:nvPr/>
        </p:nvSpPr>
        <p:spPr>
          <a:xfrm>
            <a:off x="449264" y="5410200"/>
            <a:ext cx="8239124" cy="779462"/>
          </a:xfrm>
          <a:prstGeom prst="rect">
            <a:avLst/>
          </a:prstGeom>
        </p:spPr>
        <p:txBody>
          <a:bodyPr vert="horz" lIns="0" tIns="45720" rIns="0" bIns="45720" rtlCol="0">
            <a:normAutofit/>
          </a:bodyPr>
          <a:lstStyle>
            <a:lvl1pPr marL="201168" indent="-201168" algn="l" defTabSz="914400" rtl="0" eaLnBrk="1" latinLnBrk="0" hangingPunct="1">
              <a:spcBef>
                <a:spcPts val="900"/>
              </a:spcBef>
              <a:buClr>
                <a:schemeClr val="tx2"/>
              </a:buClr>
              <a:buSzPct val="110000"/>
              <a:buFont typeface="Helvetica" panose="020B0604020202020204" pitchFamily="34" charset="0"/>
              <a:buChar char="&gt;"/>
              <a:defRPr lang="en-US" sz="1400" kern="1200">
                <a:solidFill>
                  <a:schemeClr val="tx1"/>
                </a:solidFill>
                <a:latin typeface="+mn-lt"/>
                <a:ea typeface="+mn-ea"/>
                <a:cs typeface="+mn-cs"/>
              </a:defRPr>
            </a:lvl1pPr>
            <a:lvl2pPr marL="571500" indent="-228600" algn="l" defTabSz="914400" rtl="0" eaLnBrk="1" latinLnBrk="0" hangingPunct="1">
              <a:spcBef>
                <a:spcPts val="300"/>
              </a:spcBef>
              <a:buClr>
                <a:schemeClr val="tx2"/>
              </a:buClr>
              <a:buFont typeface="Arial" pitchFamily="34" charset="0"/>
              <a:buChar char="–"/>
              <a:defRPr lang="en-US" sz="1400" kern="1200">
                <a:solidFill>
                  <a:schemeClr val="tx1"/>
                </a:solidFill>
                <a:latin typeface="+mn-lt"/>
                <a:ea typeface="+mn-ea"/>
                <a:cs typeface="+mn-cs"/>
              </a:defRPr>
            </a:lvl2pPr>
            <a:lvl3pPr marL="857250" indent="-171450" algn="l" defTabSz="914400" rtl="0" eaLnBrk="1" latinLnBrk="0" hangingPunct="1">
              <a:spcBef>
                <a:spcPts val="300"/>
              </a:spcBef>
              <a:buClr>
                <a:schemeClr val="tx2"/>
              </a:buClr>
              <a:buFont typeface="Arial" pitchFamily="34" charset="0"/>
              <a:buChar char="•"/>
              <a:defRPr lang="en-US" sz="1400" kern="1200">
                <a:solidFill>
                  <a:schemeClr val="tx1"/>
                </a:solidFill>
                <a:latin typeface="+mn-lt"/>
                <a:ea typeface="+mn-ea"/>
                <a:cs typeface="+mn-cs"/>
              </a:defRPr>
            </a:lvl3pPr>
            <a:lvl4pPr marL="1200150" indent="-171450" algn="l" defTabSz="914400" rtl="0" eaLnBrk="1" latinLnBrk="0" hangingPunct="1">
              <a:spcBef>
                <a:spcPts val="300"/>
              </a:spcBef>
              <a:buClr>
                <a:schemeClr val="tx2"/>
              </a:buClr>
              <a:buFont typeface="Arial" panose="020B0604020202020204" pitchFamily="34" charset="0"/>
              <a:buChar char="­"/>
              <a:defRPr lang="en-US" sz="1400" kern="1200">
                <a:solidFill>
                  <a:schemeClr val="tx1"/>
                </a:solidFill>
                <a:latin typeface="+mn-lt"/>
                <a:ea typeface="+mn-ea"/>
                <a:cs typeface="+mn-cs"/>
              </a:defRPr>
            </a:lvl4pPr>
            <a:lvl5pPr marL="1543050" indent="-171450" algn="l" defTabSz="914400" rtl="0" eaLnBrk="1" latinLnBrk="0" hangingPunct="1">
              <a:spcBef>
                <a:spcPts val="300"/>
              </a:spcBef>
              <a:buClr>
                <a:schemeClr val="tx2"/>
              </a:buClr>
              <a:buFont typeface="Arial" pitchFamily="34" charset="0"/>
              <a:buChar char="»"/>
              <a:defRPr lang="en-US"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Private markets represent a far deeper opportunity set in mid-market and smaller companies</a:t>
            </a:r>
          </a:p>
          <a:p>
            <a:r>
              <a:rPr lang="en-US"/>
              <a:t>Specialist managers are needed to access these opportunities</a:t>
            </a:r>
          </a:p>
          <a:p>
            <a:endParaRPr lang="en-US" dirty="0"/>
          </a:p>
        </p:txBody>
      </p:sp>
      <p:graphicFrame>
        <p:nvGraphicFramePr>
          <p:cNvPr id="16" name="Content Placeholder 5"/>
          <p:cNvGraphicFramePr>
            <a:graphicFrameLocks/>
          </p:cNvGraphicFramePr>
          <p:nvPr/>
        </p:nvGraphicFramePr>
        <p:xfrm>
          <a:off x="446316" y="1820863"/>
          <a:ext cx="3352800" cy="2217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Content Placeholder 5"/>
          <p:cNvGraphicFramePr>
            <a:graphicFrameLocks/>
          </p:cNvGraphicFramePr>
          <p:nvPr/>
        </p:nvGraphicFramePr>
        <p:xfrm>
          <a:off x="2427517" y="1839433"/>
          <a:ext cx="4572000" cy="33421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TextBox 17"/>
          <p:cNvSpPr txBox="1"/>
          <p:nvPr/>
        </p:nvSpPr>
        <p:spPr>
          <a:xfrm>
            <a:off x="3722916" y="1732474"/>
            <a:ext cx="838200" cy="307777"/>
          </a:xfrm>
          <a:prstGeom prst="rect">
            <a:avLst/>
          </a:prstGeom>
          <a:noFill/>
        </p:spPr>
        <p:txBody>
          <a:bodyPr wrap="square" rtlCol="0">
            <a:spAutoFit/>
          </a:bodyPr>
          <a:lstStyle/>
          <a:p>
            <a:r>
              <a:rPr lang="en-US" sz="1400" b="1" dirty="0">
                <a:solidFill>
                  <a:schemeClr val="accent2"/>
                </a:solidFill>
                <a:latin typeface="+mn-lt"/>
              </a:rPr>
              <a:t>Private</a:t>
            </a:r>
          </a:p>
        </p:txBody>
      </p:sp>
      <p:sp>
        <p:nvSpPr>
          <p:cNvPr id="19" name="TextBox 18"/>
          <p:cNvSpPr txBox="1"/>
          <p:nvPr/>
        </p:nvSpPr>
        <p:spPr>
          <a:xfrm>
            <a:off x="1017816" y="1711589"/>
            <a:ext cx="838200" cy="307777"/>
          </a:xfrm>
          <a:prstGeom prst="rect">
            <a:avLst/>
          </a:prstGeom>
          <a:noFill/>
        </p:spPr>
        <p:txBody>
          <a:bodyPr wrap="square" rtlCol="0">
            <a:spAutoFit/>
          </a:bodyPr>
          <a:lstStyle/>
          <a:p>
            <a:r>
              <a:rPr lang="en-US" sz="1400" b="1" dirty="0">
                <a:solidFill>
                  <a:schemeClr val="accent2"/>
                </a:solidFill>
                <a:latin typeface="+mn-lt"/>
              </a:rPr>
              <a:t>Public</a:t>
            </a:r>
          </a:p>
        </p:txBody>
      </p:sp>
    </p:spTree>
    <p:custDataLst>
      <p:tags r:id="rId1"/>
    </p:custDataLst>
    <p:extLst>
      <p:ext uri="{BB962C8B-B14F-4D97-AF65-F5344CB8AC3E}">
        <p14:creationId xmlns:p14="http://schemas.microsoft.com/office/powerpoint/2010/main" val="3121628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dgm="http://schemas.openxmlformats.org/drawingml/2006/diagram">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5910-2283-41D7-9BD8-68E9282E8702}" type="slidenum">
              <a:rPr kumimoji="0" lang="en-US" sz="800" b="0" i="0" u="none" strike="noStrike" kern="1200" cap="none" spc="0" normalizeH="0" baseline="0" noProof="0" smtClean="0">
                <a:ln>
                  <a:noFill/>
                </a:ln>
                <a:solidFill>
                  <a:srgbClr val="55616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556168"/>
              </a:solidFill>
              <a:effectLst/>
              <a:uLnTx/>
              <a:uFillTx/>
              <a:latin typeface="Arial"/>
              <a:ea typeface="+mn-ea"/>
              <a:cs typeface="+mn-cs"/>
            </a:endParaRPr>
          </a:p>
        </p:txBody>
      </p:sp>
      <p:sp>
        <p:nvSpPr>
          <p:cNvPr id="24" name="Rectangle 2">
            <a:extLst>
              <a:ext uri="{FF2B5EF4-FFF2-40B4-BE49-F238E27FC236}">
                <a16:creationId xmlns:a16="http://schemas.microsoft.com/office/drawing/2014/main" id="{A836BCBD-4F71-4354-8C5C-E3B9A6118D20}"/>
              </a:ext>
            </a:extLst>
          </p:cNvPr>
          <p:cNvSpPr>
            <a:spLocks noGrp="1" noChangeArrowheads="1"/>
          </p:cNvSpPr>
          <p:nvPr>
            <p:ph type="title"/>
          </p:nvPr>
        </p:nvSpPr>
        <p:spPr>
          <a:xfrm>
            <a:off x="449264" y="104969"/>
            <a:ext cx="6484936" cy="714181"/>
          </a:xfrm>
        </p:spPr>
        <p:txBody>
          <a:bodyPr/>
          <a:lstStyle/>
          <a:p>
            <a:r>
              <a:rPr lang="en-GB" dirty="0"/>
              <a:t>Private equity vs. listed equity: Key differences</a:t>
            </a:r>
            <a:endParaRPr lang="en-US" dirty="0"/>
          </a:p>
        </p:txBody>
      </p:sp>
      <p:sp>
        <p:nvSpPr>
          <p:cNvPr id="31" name="Rectangle 30">
            <a:extLst>
              <a:ext uri="{FF2B5EF4-FFF2-40B4-BE49-F238E27FC236}">
                <a16:creationId xmlns:a16="http://schemas.microsoft.com/office/drawing/2014/main" id="{85BC5A10-30AA-4B70-91D8-22148B6840BA}"/>
              </a:ext>
            </a:extLst>
          </p:cNvPr>
          <p:cNvSpPr/>
          <p:nvPr/>
        </p:nvSpPr>
        <p:spPr>
          <a:xfrm>
            <a:off x="4642375" y="960758"/>
            <a:ext cx="4043219" cy="45153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D77D7B6-F72E-44A2-8F30-34E6EABC9A00}"/>
              </a:ext>
            </a:extLst>
          </p:cNvPr>
          <p:cNvSpPr txBox="1"/>
          <p:nvPr/>
        </p:nvSpPr>
        <p:spPr>
          <a:xfrm>
            <a:off x="4793123" y="1381882"/>
            <a:ext cx="3284316" cy="1520929"/>
          </a:xfrm>
          <a:prstGeom prst="rect">
            <a:avLst/>
          </a:prstGeom>
          <a:noFill/>
        </p:spPr>
        <p:txBody>
          <a:bodyPr wrap="square" rtlCol="0">
            <a:spAutoFit/>
          </a:bodyPr>
          <a:lstStyle/>
          <a:p>
            <a:pPr marL="171450" lvl="0" indent="-171450" fontAlgn="base">
              <a:spcBef>
                <a:spcPts val="500"/>
              </a:spcBef>
              <a:spcAft>
                <a:spcPct val="0"/>
              </a:spcAft>
              <a:buClr>
                <a:schemeClr val="tx1"/>
              </a:buClr>
              <a:buFont typeface="Arial" panose="020B0604020202020204" pitchFamily="34" charset="0"/>
              <a:buChar char="•"/>
            </a:pPr>
            <a:r>
              <a:rPr lang="en-US" sz="1200" dirty="0">
                <a:solidFill>
                  <a:srgbClr val="000000"/>
                </a:solidFill>
              </a:rPr>
              <a:t>Liquid investments</a:t>
            </a:r>
          </a:p>
          <a:p>
            <a:pPr marL="171450" lvl="0" indent="-171450" fontAlgn="base">
              <a:spcBef>
                <a:spcPts val="500"/>
              </a:spcBef>
              <a:spcAft>
                <a:spcPct val="0"/>
              </a:spcAft>
              <a:buClr>
                <a:schemeClr val="tx1"/>
              </a:buClr>
              <a:buFont typeface="Arial" panose="020B0604020202020204" pitchFamily="34" charset="0"/>
              <a:buChar char="•"/>
            </a:pPr>
            <a:r>
              <a:rPr lang="en-US" sz="1200" dirty="0">
                <a:solidFill>
                  <a:srgbClr val="000000"/>
                </a:solidFill>
              </a:rPr>
              <a:t>Purchased through active exchanges</a:t>
            </a:r>
          </a:p>
          <a:p>
            <a:pPr marL="171450" lvl="0" indent="-171450" fontAlgn="base">
              <a:spcBef>
                <a:spcPts val="500"/>
              </a:spcBef>
              <a:spcAft>
                <a:spcPct val="0"/>
              </a:spcAft>
              <a:buClr>
                <a:schemeClr val="tx1"/>
              </a:buClr>
              <a:buFont typeface="Arial" panose="020B0604020202020204" pitchFamily="34" charset="0"/>
              <a:buChar char="•"/>
            </a:pPr>
            <a:r>
              <a:rPr lang="en-US" sz="1200" dirty="0">
                <a:solidFill>
                  <a:srgbClr val="000000"/>
                </a:solidFill>
              </a:rPr>
              <a:t>Dispersed ownership</a:t>
            </a:r>
          </a:p>
          <a:p>
            <a:pPr marL="171450" lvl="0" indent="-171450" fontAlgn="base">
              <a:spcBef>
                <a:spcPts val="500"/>
              </a:spcBef>
              <a:spcAft>
                <a:spcPct val="0"/>
              </a:spcAft>
              <a:buClr>
                <a:schemeClr val="tx1"/>
              </a:buClr>
              <a:buFont typeface="Arial" panose="020B0604020202020204" pitchFamily="34" charset="0"/>
              <a:buChar char="•"/>
            </a:pPr>
            <a:r>
              <a:rPr lang="en-US" sz="1200" dirty="0">
                <a:solidFill>
                  <a:srgbClr val="000000"/>
                </a:solidFill>
              </a:rPr>
              <a:t>Readily-available information</a:t>
            </a:r>
          </a:p>
          <a:p>
            <a:pPr marL="171450" lvl="0" indent="-171450" fontAlgn="base">
              <a:spcBef>
                <a:spcPts val="500"/>
              </a:spcBef>
              <a:spcAft>
                <a:spcPct val="0"/>
              </a:spcAft>
              <a:buClr>
                <a:schemeClr val="tx1"/>
              </a:buClr>
              <a:buFont typeface="Arial" panose="020B0604020202020204" pitchFamily="34" charset="0"/>
              <a:buChar char="•"/>
            </a:pPr>
            <a:r>
              <a:rPr lang="en-US" sz="1200" dirty="0">
                <a:solidFill>
                  <a:srgbClr val="000000"/>
                </a:solidFill>
              </a:rPr>
              <a:t>Passive investment strategy</a:t>
            </a:r>
          </a:p>
          <a:p>
            <a:pPr marL="171450" lvl="0" indent="-171450" fontAlgn="base">
              <a:spcBef>
                <a:spcPts val="500"/>
              </a:spcBef>
              <a:spcAft>
                <a:spcPct val="0"/>
              </a:spcAft>
              <a:buClr>
                <a:schemeClr val="tx1"/>
              </a:buClr>
              <a:buFont typeface="Arial" panose="020B0604020202020204" pitchFamily="34" charset="0"/>
              <a:buChar char="•"/>
            </a:pPr>
            <a:r>
              <a:rPr lang="en-US" sz="1200" dirty="0">
                <a:solidFill>
                  <a:srgbClr val="000000"/>
                </a:solidFill>
              </a:rPr>
              <a:t>Accretive stock appreciation</a:t>
            </a:r>
          </a:p>
        </p:txBody>
      </p:sp>
      <p:sp>
        <p:nvSpPr>
          <p:cNvPr id="38" name="TextBox 37">
            <a:extLst>
              <a:ext uri="{FF2B5EF4-FFF2-40B4-BE49-F238E27FC236}">
                <a16:creationId xmlns:a16="http://schemas.microsoft.com/office/drawing/2014/main" id="{4BAD0413-7EAC-4C3B-94D2-FC88E90972D4}"/>
              </a:ext>
            </a:extLst>
          </p:cNvPr>
          <p:cNvSpPr txBox="1"/>
          <p:nvPr/>
        </p:nvSpPr>
        <p:spPr>
          <a:xfrm>
            <a:off x="4782982" y="1080356"/>
            <a:ext cx="1912716" cy="323165"/>
          </a:xfrm>
          <a:prstGeom prst="rect">
            <a:avLst/>
          </a:prstGeom>
          <a:noFill/>
        </p:spPr>
        <p:txBody>
          <a:bodyPr wrap="square" rtlCol="0">
            <a:spAutoFit/>
          </a:bodyPr>
          <a:lstStyle/>
          <a:p>
            <a:r>
              <a:rPr lang="en-US" sz="1500" b="1" dirty="0">
                <a:solidFill>
                  <a:schemeClr val="accent1"/>
                </a:solidFill>
              </a:rPr>
              <a:t>Listed equity</a:t>
            </a:r>
          </a:p>
        </p:txBody>
      </p:sp>
      <p:sp>
        <p:nvSpPr>
          <p:cNvPr id="39" name="Rectangle 38">
            <a:extLst>
              <a:ext uri="{FF2B5EF4-FFF2-40B4-BE49-F238E27FC236}">
                <a16:creationId xmlns:a16="http://schemas.microsoft.com/office/drawing/2014/main" id="{B45395F9-5E3D-4AAD-9A9A-2638475941F5}"/>
              </a:ext>
            </a:extLst>
          </p:cNvPr>
          <p:cNvSpPr/>
          <p:nvPr/>
        </p:nvSpPr>
        <p:spPr>
          <a:xfrm>
            <a:off x="4748619" y="3183162"/>
            <a:ext cx="3785616" cy="2126831"/>
          </a:xfrm>
          <a:prstGeom prst="rect">
            <a:avLst/>
          </a:prstGeom>
          <a:solidFill>
            <a:sysClr val="window" lastClr="FFFFFF"/>
          </a:solidFill>
          <a:ln w="12700" cap="flat" cmpd="sng" algn="ctr">
            <a:noFill/>
            <a:prstDash val="solid"/>
            <a:miter lim="800000"/>
          </a:ln>
          <a:effectLst/>
        </p:spPr>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err="1">
              <a:ln>
                <a:noFill/>
              </a:ln>
              <a:solidFill>
                <a:prstClr val="white"/>
              </a:solidFill>
              <a:effectLst/>
              <a:uLnTx/>
              <a:uFillTx/>
              <a:latin typeface="Arial"/>
              <a:ea typeface="+mn-ea"/>
              <a:cs typeface="+mn-cs"/>
            </a:endParaRPr>
          </a:p>
        </p:txBody>
      </p:sp>
      <p:sp>
        <p:nvSpPr>
          <p:cNvPr id="40" name="TextBox 39">
            <a:extLst>
              <a:ext uri="{FF2B5EF4-FFF2-40B4-BE49-F238E27FC236}">
                <a16:creationId xmlns:a16="http://schemas.microsoft.com/office/drawing/2014/main" id="{6FC55B30-CBC2-4790-BC3C-D66212FB8C68}"/>
              </a:ext>
            </a:extLst>
          </p:cNvPr>
          <p:cNvSpPr txBox="1"/>
          <p:nvPr/>
        </p:nvSpPr>
        <p:spPr>
          <a:xfrm>
            <a:off x="4991819" y="3335841"/>
            <a:ext cx="2886924" cy="379808"/>
          </a:xfrm>
          <a:prstGeom prst="rect">
            <a:avLst/>
          </a:prstGeom>
          <a:noFill/>
        </p:spPr>
        <p:txBody>
          <a:bodyPr wrap="square" lIns="0" tIns="0" rIns="0" bIns="0" rtlCol="0">
            <a:noAutofit/>
          </a:bodyPr>
          <a:lstStyle/>
          <a:p>
            <a:pPr>
              <a:defRPr/>
            </a:pPr>
            <a:r>
              <a:rPr lang="en-US" sz="1500" b="1" dirty="0">
                <a:solidFill>
                  <a:schemeClr val="accent1"/>
                </a:solidFill>
              </a:rPr>
              <a:t>Number of public companies**</a:t>
            </a:r>
          </a:p>
        </p:txBody>
      </p:sp>
      <p:graphicFrame>
        <p:nvGraphicFramePr>
          <p:cNvPr id="41" name="Chart 40">
            <a:extLst>
              <a:ext uri="{FF2B5EF4-FFF2-40B4-BE49-F238E27FC236}">
                <a16:creationId xmlns:a16="http://schemas.microsoft.com/office/drawing/2014/main" id="{7A9B8215-C2C8-4B75-A310-A4EBEDB5C538}"/>
              </a:ext>
            </a:extLst>
          </p:cNvPr>
          <p:cNvGraphicFramePr>
            <a:graphicFrameLocks/>
          </p:cNvGraphicFramePr>
          <p:nvPr/>
        </p:nvGraphicFramePr>
        <p:xfrm>
          <a:off x="5074786" y="3608013"/>
          <a:ext cx="3372971" cy="1601588"/>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Box 41">
            <a:extLst>
              <a:ext uri="{FF2B5EF4-FFF2-40B4-BE49-F238E27FC236}">
                <a16:creationId xmlns:a16="http://schemas.microsoft.com/office/drawing/2014/main" id="{42B61625-27C0-40CB-9314-FA3E9444FBF7}"/>
              </a:ext>
            </a:extLst>
          </p:cNvPr>
          <p:cNvSpPr txBox="1"/>
          <p:nvPr/>
        </p:nvSpPr>
        <p:spPr>
          <a:xfrm rot="16200000">
            <a:off x="4256529" y="4049449"/>
            <a:ext cx="147150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556168"/>
                </a:solidFill>
                <a:effectLst/>
                <a:uLnTx/>
                <a:uFillTx/>
                <a:latin typeface="Arial Narrow" panose="020B0606020202030204" pitchFamily="34" charset="0"/>
                <a:ea typeface="+mn-ea"/>
                <a:cs typeface="+mn-cs"/>
              </a:rPr>
              <a:t># of Public Companies</a:t>
            </a:r>
            <a:endParaRPr kumimoji="0" lang="en-US" sz="900" b="0" i="0" u="none" strike="noStrike" kern="1200" cap="none" spc="0" normalizeH="0" baseline="0" noProof="0" dirty="0">
              <a:ln>
                <a:noFill/>
              </a:ln>
              <a:solidFill>
                <a:srgbClr val="556168"/>
              </a:solidFill>
              <a:effectLst/>
              <a:uLnTx/>
              <a:uFillTx/>
              <a:latin typeface="Arial Narrow" panose="020B0606020202030204" pitchFamily="34" charset="0"/>
              <a:ea typeface="+mn-ea"/>
              <a:cs typeface="+mn-cs"/>
            </a:endParaRPr>
          </a:p>
        </p:txBody>
      </p:sp>
      <p:sp>
        <p:nvSpPr>
          <p:cNvPr id="43" name="Rectangle 42">
            <a:extLst>
              <a:ext uri="{FF2B5EF4-FFF2-40B4-BE49-F238E27FC236}">
                <a16:creationId xmlns:a16="http://schemas.microsoft.com/office/drawing/2014/main" id="{F5EFB2E2-407E-4702-9335-7891ACBC0752}"/>
              </a:ext>
            </a:extLst>
          </p:cNvPr>
          <p:cNvSpPr/>
          <p:nvPr/>
        </p:nvSpPr>
        <p:spPr>
          <a:xfrm>
            <a:off x="469694" y="960757"/>
            <a:ext cx="4073247" cy="452777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3B71C3A-D2ED-4B71-86D6-C1427FC3EDC9}"/>
              </a:ext>
            </a:extLst>
          </p:cNvPr>
          <p:cNvSpPr txBox="1"/>
          <p:nvPr/>
        </p:nvSpPr>
        <p:spPr>
          <a:xfrm>
            <a:off x="559985" y="1381882"/>
            <a:ext cx="3992101" cy="1520929"/>
          </a:xfrm>
          <a:prstGeom prst="rect">
            <a:avLst/>
          </a:prstGeom>
          <a:noFill/>
        </p:spPr>
        <p:txBody>
          <a:bodyPr wrap="square" rtlCol="0">
            <a:spAutoFit/>
          </a:bodyPr>
          <a:lstStyle/>
          <a:p>
            <a:pPr marL="171450" lvl="0" indent="-171450" fontAlgn="base">
              <a:spcBef>
                <a:spcPts val="500"/>
              </a:spcBef>
              <a:spcAft>
                <a:spcPct val="0"/>
              </a:spcAft>
              <a:buClr>
                <a:schemeClr val="tx1"/>
              </a:buClr>
              <a:buFont typeface="Arial" panose="020B0604020202020204" pitchFamily="34" charset="0"/>
              <a:buChar char="•"/>
              <a:defRPr/>
            </a:pPr>
            <a:r>
              <a:rPr lang="en-US" sz="1200" dirty="0"/>
              <a:t>Illiquid investments</a:t>
            </a:r>
          </a:p>
          <a:p>
            <a:pPr marL="171450" lvl="0" indent="-171450" fontAlgn="base">
              <a:spcBef>
                <a:spcPts val="500"/>
              </a:spcBef>
              <a:spcAft>
                <a:spcPct val="0"/>
              </a:spcAft>
              <a:buClr>
                <a:schemeClr val="tx1"/>
              </a:buClr>
              <a:buFont typeface="Arial" panose="020B0604020202020204" pitchFamily="34" charset="0"/>
              <a:buChar char="•"/>
              <a:defRPr/>
            </a:pPr>
            <a:r>
              <a:rPr lang="en-US" sz="1200" dirty="0"/>
              <a:t>Purchases in privately negotiated transactions</a:t>
            </a:r>
          </a:p>
          <a:p>
            <a:pPr marL="171450" lvl="0" indent="-171450" fontAlgn="base">
              <a:spcBef>
                <a:spcPts val="500"/>
              </a:spcBef>
              <a:spcAft>
                <a:spcPct val="0"/>
              </a:spcAft>
              <a:buClr>
                <a:schemeClr val="tx1"/>
              </a:buClr>
              <a:buFont typeface="Arial" panose="020B0604020202020204" pitchFamily="34" charset="0"/>
              <a:buChar char="•"/>
              <a:defRPr/>
            </a:pPr>
            <a:r>
              <a:rPr lang="en-US" sz="1200" dirty="0"/>
              <a:t>Majority or significant minority ownership</a:t>
            </a:r>
          </a:p>
          <a:p>
            <a:pPr marL="171450" lvl="0" indent="-171450" fontAlgn="base">
              <a:spcBef>
                <a:spcPts val="500"/>
              </a:spcBef>
              <a:spcAft>
                <a:spcPct val="0"/>
              </a:spcAft>
              <a:buClr>
                <a:schemeClr val="tx1"/>
              </a:buClr>
              <a:buFont typeface="Arial" panose="020B0604020202020204" pitchFamily="34" charset="0"/>
              <a:buChar char="•"/>
              <a:defRPr/>
            </a:pPr>
            <a:r>
              <a:rPr lang="en-US" sz="1200" dirty="0"/>
              <a:t>Non-public information</a:t>
            </a:r>
          </a:p>
          <a:p>
            <a:pPr marL="171450" lvl="0" indent="-171450" fontAlgn="base">
              <a:spcBef>
                <a:spcPts val="500"/>
              </a:spcBef>
              <a:spcAft>
                <a:spcPct val="0"/>
              </a:spcAft>
              <a:buClr>
                <a:schemeClr val="tx1"/>
              </a:buClr>
              <a:buFont typeface="Arial" panose="020B0604020202020204" pitchFamily="34" charset="0"/>
              <a:buChar char="•"/>
              <a:defRPr/>
            </a:pPr>
            <a:r>
              <a:rPr lang="en-US" sz="1200" dirty="0"/>
              <a:t>Active investment management</a:t>
            </a:r>
          </a:p>
          <a:p>
            <a:pPr marL="171450" lvl="0" indent="-171450" fontAlgn="base">
              <a:spcBef>
                <a:spcPts val="500"/>
              </a:spcBef>
              <a:spcAft>
                <a:spcPct val="0"/>
              </a:spcAft>
              <a:buClr>
                <a:schemeClr val="tx1"/>
              </a:buClr>
              <a:buFont typeface="Arial" panose="020B0604020202020204" pitchFamily="34" charset="0"/>
              <a:buChar char="•"/>
              <a:defRPr/>
            </a:pPr>
            <a:r>
              <a:rPr lang="en-US" sz="1200" dirty="0"/>
              <a:t>Recurring distributions paid over life of investment</a:t>
            </a:r>
          </a:p>
        </p:txBody>
      </p:sp>
      <p:sp>
        <p:nvSpPr>
          <p:cNvPr id="45" name="TextBox 44">
            <a:extLst>
              <a:ext uri="{FF2B5EF4-FFF2-40B4-BE49-F238E27FC236}">
                <a16:creationId xmlns:a16="http://schemas.microsoft.com/office/drawing/2014/main" id="{5003AA77-37F8-4897-8544-394E5E0B4C27}"/>
              </a:ext>
            </a:extLst>
          </p:cNvPr>
          <p:cNvSpPr txBox="1"/>
          <p:nvPr/>
        </p:nvSpPr>
        <p:spPr>
          <a:xfrm>
            <a:off x="559984" y="1080356"/>
            <a:ext cx="3992101" cy="323165"/>
          </a:xfrm>
          <a:prstGeom prst="rect">
            <a:avLst/>
          </a:prstGeom>
          <a:noFill/>
        </p:spPr>
        <p:txBody>
          <a:bodyPr wrap="square" rtlCol="0">
            <a:spAutoFit/>
          </a:bodyPr>
          <a:lstStyle/>
          <a:p>
            <a:r>
              <a:rPr lang="en-US" sz="1500" b="1" dirty="0">
                <a:solidFill>
                  <a:schemeClr val="accent1"/>
                </a:solidFill>
              </a:rPr>
              <a:t>Private equity</a:t>
            </a:r>
          </a:p>
        </p:txBody>
      </p:sp>
      <p:sp>
        <p:nvSpPr>
          <p:cNvPr id="46" name="Rectangle 45">
            <a:extLst>
              <a:ext uri="{FF2B5EF4-FFF2-40B4-BE49-F238E27FC236}">
                <a16:creationId xmlns:a16="http://schemas.microsoft.com/office/drawing/2014/main" id="{0A910FD1-CB03-4A20-BFBB-0209EDBF0029}"/>
              </a:ext>
            </a:extLst>
          </p:cNvPr>
          <p:cNvSpPr/>
          <p:nvPr/>
        </p:nvSpPr>
        <p:spPr>
          <a:xfrm>
            <a:off x="594918" y="3183162"/>
            <a:ext cx="3792861" cy="2114357"/>
          </a:xfrm>
          <a:prstGeom prst="rect">
            <a:avLst/>
          </a:prstGeom>
          <a:solidFill>
            <a:sysClr val="window" lastClr="FFFFFF"/>
          </a:solidFill>
          <a:ln w="12700" cap="flat" cmpd="sng" algn="ctr">
            <a:noFill/>
            <a:prstDash val="solid"/>
            <a:miter lim="800000"/>
          </a:ln>
          <a:effectLst/>
        </p:spPr>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err="1">
              <a:ln>
                <a:noFill/>
              </a:ln>
              <a:solidFill>
                <a:prstClr val="white"/>
              </a:solidFill>
              <a:effectLst/>
              <a:uLnTx/>
              <a:uFillTx/>
              <a:latin typeface="Arial"/>
              <a:ea typeface="+mn-ea"/>
              <a:cs typeface="+mn-cs"/>
            </a:endParaRPr>
          </a:p>
        </p:txBody>
      </p:sp>
      <p:sp>
        <p:nvSpPr>
          <p:cNvPr id="47" name="TextBox 46">
            <a:extLst>
              <a:ext uri="{FF2B5EF4-FFF2-40B4-BE49-F238E27FC236}">
                <a16:creationId xmlns:a16="http://schemas.microsoft.com/office/drawing/2014/main" id="{2097E210-AD28-498A-8C9C-36F9AF90E99E}"/>
              </a:ext>
            </a:extLst>
          </p:cNvPr>
          <p:cNvSpPr txBox="1"/>
          <p:nvPr/>
        </p:nvSpPr>
        <p:spPr>
          <a:xfrm>
            <a:off x="784398" y="3346069"/>
            <a:ext cx="3603381" cy="234172"/>
          </a:xfrm>
          <a:prstGeom prst="rect">
            <a:avLst/>
          </a:prstGeom>
          <a:noFill/>
        </p:spPr>
        <p:txBody>
          <a:bodyPr wrap="square" lIns="0" tIns="0" rIns="0" bIns="0" rtlCol="0">
            <a:noAutofit/>
          </a:bodyPr>
          <a:lstStyle/>
          <a:p>
            <a:pPr marR="0" lvl="0" indent="0" fontAlgn="auto">
              <a:lnSpc>
                <a:spcPct val="100000"/>
              </a:lnSpc>
              <a:spcBef>
                <a:spcPts val="0"/>
              </a:spcBef>
              <a:spcAft>
                <a:spcPts val="0"/>
              </a:spcAft>
              <a:buClrTx/>
              <a:buSzTx/>
              <a:buFontTx/>
              <a:buNone/>
              <a:tabLst/>
              <a:defRPr/>
            </a:pPr>
            <a:r>
              <a:rPr lang="en-US" sz="1500" b="1" dirty="0">
                <a:solidFill>
                  <a:schemeClr val="accent1"/>
                </a:solidFill>
              </a:rPr>
              <a:t>Number of private companies*</a:t>
            </a:r>
          </a:p>
        </p:txBody>
      </p:sp>
      <p:sp>
        <p:nvSpPr>
          <p:cNvPr id="48" name="Text Placeholder 10">
            <a:extLst>
              <a:ext uri="{FF2B5EF4-FFF2-40B4-BE49-F238E27FC236}">
                <a16:creationId xmlns:a16="http://schemas.microsoft.com/office/drawing/2014/main" id="{EBBCF257-5508-4B93-9577-260325E1EF14}"/>
              </a:ext>
            </a:extLst>
          </p:cNvPr>
          <p:cNvSpPr txBox="1">
            <a:spLocks/>
          </p:cNvSpPr>
          <p:nvPr/>
        </p:nvSpPr>
        <p:spPr>
          <a:xfrm>
            <a:off x="478837" y="6247996"/>
            <a:ext cx="3102563" cy="306953"/>
          </a:xfrm>
          <a:prstGeom prst="rect">
            <a:avLst/>
          </a:prstGeom>
        </p:spPr>
        <p:txBody>
          <a:bodyPr vert="horz" lIns="0" tIns="0" rIns="0" bIns="0" rtlCol="0" anchor="b">
            <a:noAutofit/>
          </a:bodyPr>
          <a:lstStyle>
            <a:lvl1pPr marL="203200" indent="-203200" algn="l" defTabSz="914400" rtl="0" eaLnBrk="1" latinLnBrk="0" hangingPunct="1">
              <a:spcBef>
                <a:spcPct val="20000"/>
              </a:spcBef>
              <a:buClr>
                <a:schemeClr val="tx2"/>
              </a:buClr>
              <a:buSzPct val="110000"/>
              <a:buFont typeface="Helvetica" panose="020B0604020202020204" pitchFamily="34" charset="0"/>
              <a:buNone/>
              <a:tabLst>
                <a:tab pos="171450" algn="r"/>
              </a:tabLst>
              <a:defRPr lang="en-US" sz="800" kern="1200">
                <a:solidFill>
                  <a:schemeClr val="accent5"/>
                </a:solidFill>
                <a:latin typeface="Arial Narrow" panose="020B0606020202030204" pitchFamily="34" charset="0"/>
                <a:ea typeface="+mn-ea"/>
                <a:cs typeface="+mn-cs"/>
              </a:defRPr>
            </a:lvl1pPr>
            <a:lvl2pPr marL="344488" indent="0" algn="l" defTabSz="914400" rtl="0" eaLnBrk="1" latinLnBrk="0" hangingPunct="1">
              <a:spcBef>
                <a:spcPts val="300"/>
              </a:spcBef>
              <a:buClr>
                <a:schemeClr val="tx2"/>
              </a:buClr>
              <a:buFont typeface="Arial" pitchFamily="34" charset="0"/>
              <a:buNone/>
              <a:defRPr lang="en-US" sz="800" kern="1200">
                <a:solidFill>
                  <a:srgbClr val="556168"/>
                </a:solidFill>
                <a:latin typeface="+mn-lt"/>
                <a:ea typeface="+mn-ea"/>
                <a:cs typeface="+mn-cs"/>
              </a:defRPr>
            </a:lvl2pPr>
            <a:lvl3pPr marL="690563" indent="0" algn="l" defTabSz="914400" rtl="0" eaLnBrk="1" latinLnBrk="0" hangingPunct="1">
              <a:spcBef>
                <a:spcPts val="300"/>
              </a:spcBef>
              <a:buClr>
                <a:schemeClr val="tx2"/>
              </a:buClr>
              <a:buFont typeface="Arial" pitchFamily="34" charset="0"/>
              <a:buNone/>
              <a:defRPr lang="en-US" sz="800" kern="1200">
                <a:solidFill>
                  <a:srgbClr val="556168"/>
                </a:solidFill>
                <a:latin typeface="+mn-lt"/>
                <a:ea typeface="+mn-ea"/>
                <a:cs typeface="+mn-cs"/>
              </a:defRPr>
            </a:lvl3pPr>
            <a:lvl4pPr marL="1027112" indent="0" algn="l" defTabSz="914400" rtl="0" eaLnBrk="1" latinLnBrk="0" hangingPunct="1">
              <a:spcBef>
                <a:spcPts val="300"/>
              </a:spcBef>
              <a:buClr>
                <a:schemeClr val="tx2"/>
              </a:buClr>
              <a:buFont typeface="Arial" panose="020B0604020202020204" pitchFamily="34" charset="0"/>
              <a:buNone/>
              <a:defRPr lang="en-US" sz="800" kern="1200">
                <a:solidFill>
                  <a:srgbClr val="556168"/>
                </a:solidFill>
                <a:latin typeface="+mn-lt"/>
                <a:ea typeface="+mn-ea"/>
                <a:cs typeface="+mn-cs"/>
              </a:defRPr>
            </a:lvl4pPr>
            <a:lvl5pPr marL="1371600" indent="0" algn="l" defTabSz="914400" rtl="0" eaLnBrk="1" latinLnBrk="0" hangingPunct="1">
              <a:spcBef>
                <a:spcPts val="300"/>
              </a:spcBef>
              <a:buClr>
                <a:schemeClr val="tx2"/>
              </a:buClr>
              <a:buFont typeface="Arial" pitchFamily="34" charset="0"/>
              <a:buNone/>
              <a:defRPr lang="en-US" sz="800" kern="1200">
                <a:solidFill>
                  <a:srgbClr val="5561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C41230"/>
              </a:buClr>
              <a:buSzPct val="110000"/>
              <a:tabLst>
                <a:tab pos="171450" algn="r"/>
              </a:tabLst>
              <a:defRPr/>
            </a:pPr>
            <a:r>
              <a:rPr lang="en-GB" dirty="0">
                <a:solidFill>
                  <a:srgbClr val="556168"/>
                </a:solidFill>
              </a:rPr>
              <a:t>* Source: U</a:t>
            </a:r>
            <a:r>
              <a:rPr kumimoji="0" lang="en-GB" b="0" i="0" u="none" strike="noStrike" kern="1200" cap="none" spc="0" normalizeH="0" baseline="0" noProof="0" dirty="0" err="1">
                <a:ln>
                  <a:noFill/>
                </a:ln>
                <a:solidFill>
                  <a:srgbClr val="556168"/>
                </a:solidFill>
                <a:effectLst/>
                <a:uLnTx/>
                <a:uFillTx/>
                <a:latin typeface="Arial Narrow" panose="020B0606020202030204" pitchFamily="34" charset="0"/>
                <a:ea typeface="+mn-ea"/>
                <a:cs typeface="+mn-cs"/>
              </a:rPr>
              <a:t>nited</a:t>
            </a:r>
            <a:r>
              <a:rPr kumimoji="0" lang="en-GB" b="0" i="0" u="none" strike="noStrike" kern="1200" cap="none" spc="0" normalizeH="0" baseline="0" noProof="0" dirty="0">
                <a:ln>
                  <a:noFill/>
                </a:ln>
                <a:solidFill>
                  <a:srgbClr val="556168"/>
                </a:solidFill>
                <a:effectLst/>
                <a:uLnTx/>
                <a:uFillTx/>
                <a:latin typeface="Arial Narrow" panose="020B0606020202030204" pitchFamily="34" charset="0"/>
                <a:ea typeface="+mn-ea"/>
                <a:cs typeface="+mn-cs"/>
              </a:rPr>
              <a:t> States Census</a:t>
            </a:r>
          </a:p>
          <a:p>
            <a:pPr marL="0" lvl="0" indent="0">
              <a:buClr>
                <a:srgbClr val="C41230"/>
              </a:buClr>
              <a:defRPr/>
            </a:pPr>
            <a:r>
              <a:rPr lang="en-US" dirty="0">
                <a:solidFill>
                  <a:srgbClr val="556168"/>
                </a:solidFill>
              </a:rPr>
              <a:t>** Source: The World Bank - US and Europe based companies</a:t>
            </a:r>
          </a:p>
        </p:txBody>
      </p:sp>
      <p:graphicFrame>
        <p:nvGraphicFramePr>
          <p:cNvPr id="49" name="Chart 48">
            <a:extLst>
              <a:ext uri="{FF2B5EF4-FFF2-40B4-BE49-F238E27FC236}">
                <a16:creationId xmlns:a16="http://schemas.microsoft.com/office/drawing/2014/main" id="{9C2B6191-A3B6-41BE-A658-B6384BE09D5D}"/>
              </a:ext>
            </a:extLst>
          </p:cNvPr>
          <p:cNvGraphicFramePr>
            <a:graphicFrameLocks/>
          </p:cNvGraphicFramePr>
          <p:nvPr/>
        </p:nvGraphicFramePr>
        <p:xfrm>
          <a:off x="677549" y="3554928"/>
          <a:ext cx="3664497" cy="1823436"/>
        </p:xfrm>
        <a:graphic>
          <a:graphicData uri="http://schemas.openxmlformats.org/drawingml/2006/chart">
            <c:chart xmlns:c="http://schemas.openxmlformats.org/drawingml/2006/chart" xmlns:r="http://schemas.openxmlformats.org/officeDocument/2006/relationships" r:id="rId5"/>
          </a:graphicData>
        </a:graphic>
      </p:graphicFrame>
      <p:cxnSp>
        <p:nvCxnSpPr>
          <p:cNvPr id="50" name="Straight Arrow Connector 49">
            <a:extLst>
              <a:ext uri="{FF2B5EF4-FFF2-40B4-BE49-F238E27FC236}">
                <a16:creationId xmlns:a16="http://schemas.microsoft.com/office/drawing/2014/main" id="{C72D48E2-F6EC-4FC6-AE6A-5B9251E3A2C8}"/>
              </a:ext>
            </a:extLst>
          </p:cNvPr>
          <p:cNvCxnSpPr>
            <a:cxnSpLocks/>
          </p:cNvCxnSpPr>
          <p:nvPr/>
        </p:nvCxnSpPr>
        <p:spPr>
          <a:xfrm flipV="1">
            <a:off x="1447800" y="3715990"/>
            <a:ext cx="1981200" cy="647785"/>
          </a:xfrm>
          <a:prstGeom prst="straightConnector1">
            <a:avLst/>
          </a:prstGeom>
          <a:ln w="476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7AC16F45-3732-47C4-BF80-5D299E2FCE54}"/>
              </a:ext>
            </a:extLst>
          </p:cNvPr>
          <p:cNvSpPr/>
          <p:nvPr/>
        </p:nvSpPr>
        <p:spPr>
          <a:xfrm>
            <a:off x="479049" y="5531285"/>
            <a:ext cx="8206756" cy="731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D1E6717-9487-488E-AD6B-E1794F1A49D4}"/>
              </a:ext>
            </a:extLst>
          </p:cNvPr>
          <p:cNvSpPr/>
          <p:nvPr/>
        </p:nvSpPr>
        <p:spPr>
          <a:xfrm>
            <a:off x="449476" y="5603268"/>
            <a:ext cx="8236330" cy="584775"/>
          </a:xfrm>
          <a:prstGeom prst="rect">
            <a:avLst/>
          </a:prstGeom>
        </p:spPr>
        <p:txBody>
          <a:bodyPr wrap="square">
            <a:spAutoFit/>
          </a:bodyPr>
          <a:lstStyle/>
          <a:p>
            <a:pPr algn="ctr"/>
            <a:r>
              <a:rPr lang="en-US" sz="1600" b="1" dirty="0">
                <a:solidFill>
                  <a:schemeClr val="bg1"/>
                </a:solidFill>
                <a:latin typeface="Arial" panose="020B0604020202020204" pitchFamily="34" charset="0"/>
              </a:rPr>
              <a:t>Private equity opportunities are growing </a:t>
            </a:r>
            <a:br>
              <a:rPr lang="en-US" sz="1600" b="1" dirty="0">
                <a:solidFill>
                  <a:schemeClr val="bg1"/>
                </a:solidFill>
                <a:latin typeface="Arial" panose="020B0604020202020204" pitchFamily="34" charset="0"/>
              </a:rPr>
            </a:br>
            <a:r>
              <a:rPr lang="en-US" sz="1600" dirty="0">
                <a:solidFill>
                  <a:schemeClr val="bg1"/>
                </a:solidFill>
                <a:latin typeface="Arial" panose="020B0604020202020204" pitchFamily="34" charset="0"/>
              </a:rPr>
              <a:t>and the trend is toward companies remaining private longer</a:t>
            </a:r>
            <a:endParaRPr lang="en-US" sz="1600" dirty="0">
              <a:solidFill>
                <a:schemeClr val="bg1"/>
              </a:solidFill>
            </a:endParaRPr>
          </a:p>
        </p:txBody>
      </p:sp>
    </p:spTree>
    <p:custDataLst>
      <p:tags r:id="rId1"/>
    </p:custDataLst>
    <p:extLst>
      <p:ext uri="{BB962C8B-B14F-4D97-AF65-F5344CB8AC3E}">
        <p14:creationId xmlns:p14="http://schemas.microsoft.com/office/powerpoint/2010/main" val="11354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6"/>
          </p:nvPr>
        </p:nvSpPr>
        <p:spPr>
          <a:xfrm>
            <a:off x="458787" y="6187024"/>
            <a:ext cx="8217747" cy="337598"/>
          </a:xfrm>
        </p:spPr>
        <p:txBody>
          <a:bodyPr/>
          <a:lstStyle/>
          <a:p>
            <a:pPr marL="0"/>
            <a:r>
              <a:rPr lang="en-GB" dirty="0"/>
              <a:t>Source: </a:t>
            </a:r>
            <a:r>
              <a:rPr lang="en-GB" dirty="0" err="1"/>
              <a:t>Burgiss</a:t>
            </a:r>
            <a:r>
              <a:rPr lang="en-GB" dirty="0"/>
              <a:t> All PE Benchmark Pooled IRR vs. Index Comparison returns at December 31, 2018. Includes funds with 2008+ vintage years. </a:t>
            </a:r>
            <a:r>
              <a:rPr lang="en-US" dirty="0"/>
              <a:t>See ‘Additional Important Information’ at the end of the presentation, including important disclosures related to Net Performance Returns, Public Market Comparison, Fees and Expenses. Past performance is not a reliable indicator of future results.</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5910-2283-41D7-9BD8-68E9282E8702}" type="slidenum">
              <a:rPr kumimoji="0" lang="en-US" sz="800" b="0" i="0" u="none" strike="noStrike" kern="1200" cap="none" spc="0" normalizeH="0" baseline="0" noProof="0" smtClean="0">
                <a:ln>
                  <a:noFill/>
                </a:ln>
                <a:solidFill>
                  <a:srgbClr val="55616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556168"/>
              </a:solidFill>
              <a:effectLst/>
              <a:uLnTx/>
              <a:uFillTx/>
              <a:latin typeface="Arial"/>
              <a:ea typeface="+mn-ea"/>
              <a:cs typeface="+mn-cs"/>
            </a:endParaRPr>
          </a:p>
        </p:txBody>
      </p:sp>
      <p:sp>
        <p:nvSpPr>
          <p:cNvPr id="6" name="Title 5"/>
          <p:cNvSpPr>
            <a:spLocks noGrp="1"/>
          </p:cNvSpPr>
          <p:nvPr>
            <p:ph type="title"/>
          </p:nvPr>
        </p:nvSpPr>
        <p:spPr/>
        <p:txBody>
          <a:bodyPr>
            <a:normAutofit/>
          </a:bodyPr>
          <a:lstStyle/>
          <a:p>
            <a:r>
              <a:rPr lang="en-GB" dirty="0"/>
              <a:t>Long-term outperformance is a global phenomenon</a:t>
            </a:r>
            <a:endParaRPr lang="en-US" dirty="0"/>
          </a:p>
        </p:txBody>
      </p:sp>
      <p:sp>
        <p:nvSpPr>
          <p:cNvPr id="2" name="Text Placeholder 1">
            <a:extLst>
              <a:ext uri="{FF2B5EF4-FFF2-40B4-BE49-F238E27FC236}">
                <a16:creationId xmlns:a16="http://schemas.microsoft.com/office/drawing/2014/main" id="{DCAA6F3A-95C4-4B14-BDDB-4E4B2229D200}"/>
              </a:ext>
            </a:extLst>
          </p:cNvPr>
          <p:cNvSpPr>
            <a:spLocks noGrp="1"/>
          </p:cNvSpPr>
          <p:nvPr>
            <p:ph type="body" sz="quarter" idx="15"/>
          </p:nvPr>
        </p:nvSpPr>
        <p:spPr>
          <a:xfrm>
            <a:off x="2696808" y="963477"/>
            <a:ext cx="3952135" cy="270510"/>
          </a:xfrm>
        </p:spPr>
        <p:txBody>
          <a:bodyPr/>
          <a:lstStyle/>
          <a:p>
            <a:r>
              <a:rPr lang="en-GB" b="1" dirty="0">
                <a:solidFill>
                  <a:schemeClr val="accent1"/>
                </a:solidFill>
              </a:rPr>
              <a:t>10-Year Benchmark IRR vs. Public Markets</a:t>
            </a:r>
          </a:p>
        </p:txBody>
      </p:sp>
      <p:sp>
        <p:nvSpPr>
          <p:cNvPr id="7" name="Rectangle 6">
            <a:extLst>
              <a:ext uri="{FF2B5EF4-FFF2-40B4-BE49-F238E27FC236}">
                <a16:creationId xmlns:a16="http://schemas.microsoft.com/office/drawing/2014/main" id="{2DB85EEE-7BB0-49F0-928B-71395C3416E2}"/>
              </a:ext>
            </a:extLst>
          </p:cNvPr>
          <p:cNvSpPr/>
          <p:nvPr/>
        </p:nvSpPr>
        <p:spPr>
          <a:xfrm>
            <a:off x="457200" y="1879873"/>
            <a:ext cx="2705100" cy="4293488"/>
          </a:xfrm>
          <a:prstGeom prst="rect">
            <a:avLst/>
          </a:prstGeom>
          <a:solidFill>
            <a:srgbClr val="CFE3F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itle 4">
            <a:extLst>
              <a:ext uri="{FF2B5EF4-FFF2-40B4-BE49-F238E27FC236}">
                <a16:creationId xmlns:a16="http://schemas.microsoft.com/office/drawing/2014/main" id="{677715DE-BE3D-429F-816E-886F60690305}"/>
              </a:ext>
            </a:extLst>
          </p:cNvPr>
          <p:cNvSpPr txBox="1">
            <a:spLocks/>
          </p:cNvSpPr>
          <p:nvPr/>
        </p:nvSpPr>
        <p:spPr>
          <a:xfrm>
            <a:off x="467465" y="1377606"/>
            <a:ext cx="2694835" cy="397591"/>
          </a:xfrm>
          <a:prstGeom prst="rect">
            <a:avLst/>
          </a:prstGeom>
          <a:solidFill>
            <a:schemeClr val="accent1"/>
          </a:solidFill>
          <a:ln>
            <a:noFill/>
          </a:ln>
        </p:spPr>
        <p:txBody>
          <a:bodyPr vert="horz" lIns="0" tIns="45720" rIns="0" bIns="45720" rtlCol="0" anchor="ctr" anchorCtr="0">
            <a:normAutofit/>
          </a:bodyPr>
          <a:lstStyle>
            <a:lvl1pPr algn="l" defTabSz="914400" rtl="0" eaLnBrk="1" latinLnBrk="0" hangingPunct="1">
              <a:lnSpc>
                <a:spcPct val="95000"/>
              </a:lnSpc>
              <a:spcBef>
                <a:spcPct val="0"/>
              </a:spcBef>
              <a:buNone/>
              <a:defRPr sz="2000" kern="1200">
                <a:solidFill>
                  <a:schemeClr val="tx2"/>
                </a:solidFill>
                <a:latin typeface="+mj-lt"/>
                <a:ea typeface="+mj-ea"/>
                <a:cs typeface="+mj-cs"/>
              </a:defRPr>
            </a:lvl1pPr>
          </a:lstStyle>
          <a:p>
            <a:pPr marL="0" marR="0" lvl="0" indent="0" algn="ctr" defTabSz="914400" rtl="0" eaLnBrk="1" fontAlgn="auto" latinLnBrk="0" hangingPunct="1">
              <a:lnSpc>
                <a:spcPct val="95000"/>
              </a:lnSpc>
              <a:spcBef>
                <a:spcPct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a:ea typeface="+mj-ea"/>
                <a:cs typeface="+mj-cs"/>
              </a:rPr>
              <a:t>US</a:t>
            </a:r>
          </a:p>
        </p:txBody>
      </p:sp>
      <p:graphicFrame>
        <p:nvGraphicFramePr>
          <p:cNvPr id="17" name="Chart 16">
            <a:extLst>
              <a:ext uri="{FF2B5EF4-FFF2-40B4-BE49-F238E27FC236}">
                <a16:creationId xmlns:a16="http://schemas.microsoft.com/office/drawing/2014/main" id="{1EF68BDD-371A-4006-A315-8F78C0ED0E74}"/>
              </a:ext>
            </a:extLst>
          </p:cNvPr>
          <p:cNvGraphicFramePr/>
          <p:nvPr>
            <p:extLst>
              <p:ext uri="{D42A27DB-BD31-4B8C-83A1-F6EECF244321}">
                <p14:modId xmlns:p14="http://schemas.microsoft.com/office/powerpoint/2010/main" val="491571838"/>
              </p:ext>
            </p:extLst>
          </p:nvPr>
        </p:nvGraphicFramePr>
        <p:xfrm>
          <a:off x="448522" y="1975071"/>
          <a:ext cx="2628054" cy="4198290"/>
        </p:xfrm>
        <a:graphic>
          <a:graphicData uri="http://schemas.openxmlformats.org/drawingml/2006/chart">
            <c:chart xmlns:c="http://schemas.openxmlformats.org/drawingml/2006/chart" xmlns:r="http://schemas.openxmlformats.org/officeDocument/2006/relationships" r:id="rId3"/>
          </a:graphicData>
        </a:graphic>
      </p:graphicFrame>
      <p:sp>
        <p:nvSpPr>
          <p:cNvPr id="11" name="Right Brace 10">
            <a:extLst>
              <a:ext uri="{FF2B5EF4-FFF2-40B4-BE49-F238E27FC236}">
                <a16:creationId xmlns:a16="http://schemas.microsoft.com/office/drawing/2014/main" id="{E619059C-86EF-4C15-8C5F-9E1A655FE0DA}"/>
              </a:ext>
            </a:extLst>
          </p:cNvPr>
          <p:cNvSpPr/>
          <p:nvPr/>
        </p:nvSpPr>
        <p:spPr>
          <a:xfrm rot="16200000">
            <a:off x="1982469" y="1731816"/>
            <a:ext cx="177989" cy="1216128"/>
          </a:xfrm>
          <a:prstGeom prst="rightBrace">
            <a:avLst/>
          </a:prstGeom>
          <a:ln w="158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885278DF-463B-408A-8511-C2226169B589}"/>
              </a:ext>
            </a:extLst>
          </p:cNvPr>
          <p:cNvSpPr txBox="1"/>
          <p:nvPr/>
        </p:nvSpPr>
        <p:spPr>
          <a:xfrm>
            <a:off x="1463399" y="1958347"/>
            <a:ext cx="1216127" cy="27699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6398"/>
                </a:solidFill>
                <a:effectLst/>
                <a:uLnTx/>
                <a:uFillTx/>
                <a:latin typeface="Arial"/>
                <a:ea typeface="+mn-ea"/>
                <a:cs typeface="+mn-cs"/>
              </a:rPr>
              <a:t>+380 bps</a:t>
            </a:r>
          </a:p>
        </p:txBody>
      </p:sp>
      <p:sp>
        <p:nvSpPr>
          <p:cNvPr id="26" name="Title 4">
            <a:extLst>
              <a:ext uri="{FF2B5EF4-FFF2-40B4-BE49-F238E27FC236}">
                <a16:creationId xmlns:a16="http://schemas.microsoft.com/office/drawing/2014/main" id="{24C982E4-94DB-4A0F-BDC6-5228434CD041}"/>
              </a:ext>
            </a:extLst>
          </p:cNvPr>
          <p:cNvSpPr txBox="1">
            <a:spLocks/>
          </p:cNvSpPr>
          <p:nvPr/>
        </p:nvSpPr>
        <p:spPr>
          <a:xfrm>
            <a:off x="3224582" y="1377605"/>
            <a:ext cx="2694835" cy="397591"/>
          </a:xfrm>
          <a:prstGeom prst="rect">
            <a:avLst/>
          </a:prstGeom>
          <a:solidFill>
            <a:schemeClr val="accent2"/>
          </a:solidFill>
          <a:ln>
            <a:noFill/>
          </a:ln>
        </p:spPr>
        <p:txBody>
          <a:bodyPr vert="horz" lIns="0" tIns="45720" rIns="0" bIns="45720" rtlCol="0" anchor="ctr" anchorCtr="0">
            <a:normAutofit/>
          </a:bodyPr>
          <a:lstStyle>
            <a:lvl1pPr algn="l" defTabSz="914400" rtl="0" eaLnBrk="1" latinLnBrk="0" hangingPunct="1">
              <a:lnSpc>
                <a:spcPct val="95000"/>
              </a:lnSpc>
              <a:spcBef>
                <a:spcPct val="0"/>
              </a:spcBef>
              <a:buNone/>
              <a:defRPr sz="2000" kern="1200">
                <a:solidFill>
                  <a:schemeClr val="tx2"/>
                </a:solidFill>
                <a:latin typeface="+mj-lt"/>
                <a:ea typeface="+mj-ea"/>
                <a:cs typeface="+mj-cs"/>
              </a:defRPr>
            </a:lvl1pPr>
          </a:lstStyle>
          <a:p>
            <a:pPr marL="0" marR="0" lvl="0" indent="0" algn="ctr" defTabSz="914400" rtl="0" eaLnBrk="1" fontAlgn="auto" latinLnBrk="0" hangingPunct="1">
              <a:lnSpc>
                <a:spcPct val="95000"/>
              </a:lnSpc>
              <a:spcBef>
                <a:spcPct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a:ea typeface="+mj-ea"/>
                <a:cs typeface="+mj-cs"/>
              </a:rPr>
              <a:t>Europe</a:t>
            </a:r>
          </a:p>
        </p:txBody>
      </p:sp>
      <p:sp>
        <p:nvSpPr>
          <p:cNvPr id="27" name="Title 4">
            <a:extLst>
              <a:ext uri="{FF2B5EF4-FFF2-40B4-BE49-F238E27FC236}">
                <a16:creationId xmlns:a16="http://schemas.microsoft.com/office/drawing/2014/main" id="{033C0524-1BB7-4A03-98B8-A1CB5091B65E}"/>
              </a:ext>
            </a:extLst>
          </p:cNvPr>
          <p:cNvSpPr txBox="1">
            <a:spLocks/>
          </p:cNvSpPr>
          <p:nvPr/>
        </p:nvSpPr>
        <p:spPr>
          <a:xfrm>
            <a:off x="5981699" y="1377604"/>
            <a:ext cx="2706689" cy="397591"/>
          </a:xfrm>
          <a:prstGeom prst="rect">
            <a:avLst/>
          </a:prstGeom>
          <a:solidFill>
            <a:schemeClr val="accent4"/>
          </a:solidFill>
          <a:ln>
            <a:noFill/>
          </a:ln>
        </p:spPr>
        <p:txBody>
          <a:bodyPr vert="horz" lIns="0" tIns="45720" rIns="0" bIns="45720" rtlCol="0" anchor="ctr" anchorCtr="0">
            <a:normAutofit/>
          </a:bodyPr>
          <a:lstStyle>
            <a:lvl1pPr algn="l" defTabSz="914400" rtl="0" eaLnBrk="1" latinLnBrk="0" hangingPunct="1">
              <a:lnSpc>
                <a:spcPct val="95000"/>
              </a:lnSpc>
              <a:spcBef>
                <a:spcPct val="0"/>
              </a:spcBef>
              <a:buNone/>
              <a:defRPr sz="2000" kern="1200">
                <a:solidFill>
                  <a:schemeClr val="tx2"/>
                </a:solidFill>
                <a:latin typeface="+mj-lt"/>
                <a:ea typeface="+mj-ea"/>
                <a:cs typeface="+mj-cs"/>
              </a:defRPr>
            </a:lvl1pPr>
          </a:lstStyle>
          <a:p>
            <a:pPr marL="0" marR="0" lvl="0" indent="0" algn="ctr" defTabSz="914400" rtl="0" eaLnBrk="1" fontAlgn="auto" latinLnBrk="0" hangingPunct="1">
              <a:lnSpc>
                <a:spcPct val="95000"/>
              </a:lnSpc>
              <a:spcBef>
                <a:spcPct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a:ea typeface="+mj-ea"/>
                <a:cs typeface="+mj-cs"/>
              </a:rPr>
              <a:t>Asia</a:t>
            </a:r>
          </a:p>
        </p:txBody>
      </p:sp>
      <p:sp>
        <p:nvSpPr>
          <p:cNvPr id="28" name="Rectangle 27">
            <a:extLst>
              <a:ext uri="{FF2B5EF4-FFF2-40B4-BE49-F238E27FC236}">
                <a16:creationId xmlns:a16="http://schemas.microsoft.com/office/drawing/2014/main" id="{846C41E0-CBEB-4230-AEAB-15ADD1C44479}"/>
              </a:ext>
            </a:extLst>
          </p:cNvPr>
          <p:cNvSpPr/>
          <p:nvPr/>
        </p:nvSpPr>
        <p:spPr>
          <a:xfrm>
            <a:off x="3224582" y="1877342"/>
            <a:ext cx="2705100" cy="42934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184A1832-1C24-4833-8071-7797455F8CE5}"/>
              </a:ext>
            </a:extLst>
          </p:cNvPr>
          <p:cNvSpPr/>
          <p:nvPr/>
        </p:nvSpPr>
        <p:spPr>
          <a:xfrm>
            <a:off x="5991964" y="1877342"/>
            <a:ext cx="2694835" cy="42934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30" name="Chart 29">
            <a:extLst>
              <a:ext uri="{FF2B5EF4-FFF2-40B4-BE49-F238E27FC236}">
                <a16:creationId xmlns:a16="http://schemas.microsoft.com/office/drawing/2014/main" id="{CDAFE0A4-BC5C-4408-B0A4-E19044503BA9}"/>
              </a:ext>
            </a:extLst>
          </p:cNvPr>
          <p:cNvGraphicFramePr/>
          <p:nvPr/>
        </p:nvGraphicFramePr>
        <p:xfrm>
          <a:off x="3299738" y="1877341"/>
          <a:ext cx="2705100" cy="4296019"/>
        </p:xfrm>
        <a:graphic>
          <a:graphicData uri="http://schemas.openxmlformats.org/drawingml/2006/chart">
            <c:chart xmlns:c="http://schemas.openxmlformats.org/drawingml/2006/chart" xmlns:r="http://schemas.openxmlformats.org/officeDocument/2006/relationships" r:id="rId4"/>
          </a:graphicData>
        </a:graphic>
      </p:graphicFrame>
      <p:sp>
        <p:nvSpPr>
          <p:cNvPr id="31" name="Right Brace 30">
            <a:extLst>
              <a:ext uri="{FF2B5EF4-FFF2-40B4-BE49-F238E27FC236}">
                <a16:creationId xmlns:a16="http://schemas.microsoft.com/office/drawing/2014/main" id="{01157B4B-CAA4-4DF8-ABC8-0EA98DDF738B}"/>
              </a:ext>
            </a:extLst>
          </p:cNvPr>
          <p:cNvSpPr/>
          <p:nvPr/>
        </p:nvSpPr>
        <p:spPr>
          <a:xfrm rot="16200000">
            <a:off x="4816084" y="1692925"/>
            <a:ext cx="177990" cy="1293910"/>
          </a:xfrm>
          <a:prstGeom prst="rightBrace">
            <a:avLst/>
          </a:pr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TextBox 31">
            <a:extLst>
              <a:ext uri="{FF2B5EF4-FFF2-40B4-BE49-F238E27FC236}">
                <a16:creationId xmlns:a16="http://schemas.microsoft.com/office/drawing/2014/main" id="{82FFD2F6-FD4C-47F1-902C-B41F288D32B4}"/>
              </a:ext>
            </a:extLst>
          </p:cNvPr>
          <p:cNvSpPr txBox="1"/>
          <p:nvPr/>
        </p:nvSpPr>
        <p:spPr>
          <a:xfrm>
            <a:off x="4258124" y="1937862"/>
            <a:ext cx="1293910" cy="27699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3A8CC"/>
                </a:solidFill>
                <a:effectLst/>
                <a:uLnTx/>
                <a:uFillTx/>
                <a:latin typeface="Arial"/>
                <a:ea typeface="+mn-ea"/>
                <a:cs typeface="+mn-cs"/>
              </a:rPr>
              <a:t>+530 bps</a:t>
            </a:r>
          </a:p>
        </p:txBody>
      </p:sp>
      <p:graphicFrame>
        <p:nvGraphicFramePr>
          <p:cNvPr id="33" name="Chart 32">
            <a:extLst>
              <a:ext uri="{FF2B5EF4-FFF2-40B4-BE49-F238E27FC236}">
                <a16:creationId xmlns:a16="http://schemas.microsoft.com/office/drawing/2014/main" id="{E2FCB044-8C27-46EB-9F65-79FD0D728814}"/>
              </a:ext>
            </a:extLst>
          </p:cNvPr>
          <p:cNvGraphicFramePr/>
          <p:nvPr>
            <p:extLst>
              <p:ext uri="{D42A27DB-BD31-4B8C-83A1-F6EECF244321}">
                <p14:modId xmlns:p14="http://schemas.microsoft.com/office/powerpoint/2010/main" val="2803992010"/>
              </p:ext>
            </p:extLst>
          </p:nvPr>
        </p:nvGraphicFramePr>
        <p:xfrm>
          <a:off x="6056855" y="1877341"/>
          <a:ext cx="2619679" cy="4296020"/>
        </p:xfrm>
        <a:graphic>
          <a:graphicData uri="http://schemas.openxmlformats.org/drawingml/2006/chart">
            <c:chart xmlns:c="http://schemas.openxmlformats.org/drawingml/2006/chart" xmlns:r="http://schemas.openxmlformats.org/officeDocument/2006/relationships" r:id="rId5"/>
          </a:graphicData>
        </a:graphic>
      </p:graphicFrame>
      <p:sp>
        <p:nvSpPr>
          <p:cNvPr id="34" name="Right Brace 33">
            <a:extLst>
              <a:ext uri="{FF2B5EF4-FFF2-40B4-BE49-F238E27FC236}">
                <a16:creationId xmlns:a16="http://schemas.microsoft.com/office/drawing/2014/main" id="{2056DAE2-804F-476D-9F90-4DE209DD3427}"/>
              </a:ext>
            </a:extLst>
          </p:cNvPr>
          <p:cNvSpPr/>
          <p:nvPr/>
        </p:nvSpPr>
        <p:spPr>
          <a:xfrm rot="16200000">
            <a:off x="7559575" y="1664641"/>
            <a:ext cx="214014" cy="1314453"/>
          </a:xfrm>
          <a:prstGeom prst="rightBrace">
            <a:avLst/>
          </a:pr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TextBox 34">
            <a:extLst>
              <a:ext uri="{FF2B5EF4-FFF2-40B4-BE49-F238E27FC236}">
                <a16:creationId xmlns:a16="http://schemas.microsoft.com/office/drawing/2014/main" id="{AF30BA61-D402-407E-9A96-195D28B2CD49}"/>
              </a:ext>
            </a:extLst>
          </p:cNvPr>
          <p:cNvSpPr txBox="1"/>
          <p:nvPr/>
        </p:nvSpPr>
        <p:spPr>
          <a:xfrm>
            <a:off x="7009356" y="1922323"/>
            <a:ext cx="1314454" cy="27699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5692F"/>
                </a:solidFill>
                <a:effectLst/>
                <a:uLnTx/>
                <a:uFillTx/>
                <a:latin typeface="Arial"/>
                <a:ea typeface="+mn-ea"/>
                <a:cs typeface="+mn-cs"/>
              </a:rPr>
              <a:t>+750 bps</a:t>
            </a:r>
          </a:p>
        </p:txBody>
      </p:sp>
    </p:spTree>
    <p:extLst>
      <p:ext uri="{BB962C8B-B14F-4D97-AF65-F5344CB8AC3E}">
        <p14:creationId xmlns:p14="http://schemas.microsoft.com/office/powerpoint/2010/main" val="130301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a16="http://schemas.microsoft.com/office/drawing/2014/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024813" y="6602413"/>
            <a:ext cx="661987" cy="165100"/>
          </a:xfrm>
        </p:spPr>
        <p:txBody>
          <a:bodyPr/>
          <a:lstStyle/>
          <a:p>
            <a:fld id="{87511918-CDCE-4E2F-9F5D-7FD429875303}" type="slidenum">
              <a:rPr lang="en-US" smtClean="0"/>
              <a:pPr/>
              <a:t>7</a:t>
            </a:fld>
            <a:endParaRPr lang="en-US" dirty="0"/>
          </a:p>
        </p:txBody>
      </p:sp>
      <p:sp>
        <p:nvSpPr>
          <p:cNvPr id="9" name="Rectangle 8">
            <a:extLst>
              <a:ext uri="{FF2B5EF4-FFF2-40B4-BE49-F238E27FC236}">
                <a16:creationId xmlns:a16="http://schemas.microsoft.com/office/drawing/2014/main" id="{4D6B8380-3EF7-4849-AE82-4EC4FD43D6D0}"/>
              </a:ext>
            </a:extLst>
          </p:cNvPr>
          <p:cNvSpPr/>
          <p:nvPr/>
        </p:nvSpPr>
        <p:spPr>
          <a:xfrm>
            <a:off x="458787" y="1066800"/>
            <a:ext cx="8228012" cy="2743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115849-FC37-4DD4-A99A-C4DA3BE06C94}"/>
              </a:ext>
            </a:extLst>
          </p:cNvPr>
          <p:cNvSpPr/>
          <p:nvPr/>
        </p:nvSpPr>
        <p:spPr>
          <a:xfrm>
            <a:off x="458787" y="1066800"/>
            <a:ext cx="1462220"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424891-B428-450D-9EE7-4B0319F2C4E9}"/>
              </a:ext>
            </a:extLst>
          </p:cNvPr>
          <p:cNvSpPr/>
          <p:nvPr/>
        </p:nvSpPr>
        <p:spPr>
          <a:xfrm>
            <a:off x="458787" y="3892860"/>
            <a:ext cx="8228012" cy="243143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4DC210-D854-407A-A43B-547A72843320}"/>
              </a:ext>
            </a:extLst>
          </p:cNvPr>
          <p:cNvSpPr/>
          <p:nvPr/>
        </p:nvSpPr>
        <p:spPr>
          <a:xfrm>
            <a:off x="464203" y="3892859"/>
            <a:ext cx="1451388" cy="2419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
            <a:extLst>
              <a:ext uri="{FF2B5EF4-FFF2-40B4-BE49-F238E27FC236}">
                <a16:creationId xmlns:a16="http://schemas.microsoft.com/office/drawing/2014/main" id="{E8A839CF-2340-4118-B7A5-CB50AFE0C4F9}"/>
              </a:ext>
            </a:extLst>
          </p:cNvPr>
          <p:cNvSpPr>
            <a:spLocks noGrp="1" noChangeArrowheads="1"/>
          </p:cNvSpPr>
          <p:nvPr>
            <p:ph type="title"/>
          </p:nvPr>
        </p:nvSpPr>
        <p:spPr>
          <a:xfrm>
            <a:off x="449264" y="104969"/>
            <a:ext cx="6484936" cy="714181"/>
          </a:xfrm>
        </p:spPr>
        <p:txBody>
          <a:bodyPr/>
          <a:lstStyle/>
          <a:p>
            <a:r>
              <a:rPr lang="en-GB" dirty="0"/>
              <a:t>Benefits and risks</a:t>
            </a:r>
            <a:endParaRPr lang="en-US" dirty="0"/>
          </a:p>
        </p:txBody>
      </p:sp>
      <p:sp>
        <p:nvSpPr>
          <p:cNvPr id="14" name="TextBox 13">
            <a:extLst>
              <a:ext uri="{FF2B5EF4-FFF2-40B4-BE49-F238E27FC236}">
                <a16:creationId xmlns:a16="http://schemas.microsoft.com/office/drawing/2014/main" id="{C599ACD7-7DEE-4DBF-B148-84435D805228}"/>
              </a:ext>
            </a:extLst>
          </p:cNvPr>
          <p:cNvSpPr txBox="1"/>
          <p:nvPr/>
        </p:nvSpPr>
        <p:spPr>
          <a:xfrm>
            <a:off x="2271725" y="1684611"/>
            <a:ext cx="5486399" cy="1785104"/>
          </a:xfrm>
          <a:prstGeom prst="rect">
            <a:avLst/>
          </a:prstGeom>
          <a:noFill/>
        </p:spPr>
        <p:txBody>
          <a:bodyPr wrap="square" rtlCol="0">
            <a:spAutoFit/>
          </a:bodyPr>
          <a:lstStyle/>
          <a:p>
            <a:pPr marL="174625" lvl="0" indent="-174625" fontAlgn="base">
              <a:spcAft>
                <a:spcPts val="1200"/>
              </a:spcAft>
              <a:buClr>
                <a:schemeClr val="tx1"/>
              </a:buClr>
              <a:buFont typeface="HelveticaNeue LT 55 Roman" pitchFamily="2" charset="0"/>
              <a:buChar char="+"/>
            </a:pPr>
            <a:r>
              <a:rPr lang="en-US" sz="1400" dirty="0">
                <a:solidFill>
                  <a:srgbClr val="000000"/>
                </a:solidFill>
              </a:rPr>
              <a:t>Long-term historical outperformance over public markets*</a:t>
            </a:r>
          </a:p>
          <a:p>
            <a:pPr marL="174625" lvl="0" indent="-174625" fontAlgn="base">
              <a:spcAft>
                <a:spcPts val="1200"/>
              </a:spcAft>
              <a:buClr>
                <a:schemeClr val="tx1"/>
              </a:buClr>
              <a:buFont typeface="HelveticaNeue LT 55 Roman" pitchFamily="2" charset="0"/>
              <a:buChar char="+"/>
            </a:pPr>
            <a:r>
              <a:rPr lang="en-US" sz="1400" dirty="0">
                <a:solidFill>
                  <a:srgbClr val="000000"/>
                </a:solidFill>
              </a:rPr>
              <a:t>Less efficient market</a:t>
            </a:r>
          </a:p>
          <a:p>
            <a:pPr marL="174625" lvl="0" indent="-174625" fontAlgn="base">
              <a:spcAft>
                <a:spcPts val="1200"/>
              </a:spcAft>
              <a:buClr>
                <a:schemeClr val="tx1"/>
              </a:buClr>
              <a:buFont typeface="HelveticaNeue LT 55 Roman" pitchFamily="2" charset="0"/>
              <a:buChar char="+"/>
            </a:pPr>
            <a:r>
              <a:rPr lang="en-US" sz="1400" dirty="0">
                <a:solidFill>
                  <a:srgbClr val="000000"/>
                </a:solidFill>
              </a:rPr>
              <a:t>Larger set of companies to invest in relative to public markets</a:t>
            </a:r>
          </a:p>
          <a:p>
            <a:pPr marL="174625" lvl="0" indent="-174625" fontAlgn="base">
              <a:spcAft>
                <a:spcPts val="1200"/>
              </a:spcAft>
              <a:buClr>
                <a:schemeClr val="tx1"/>
              </a:buClr>
              <a:buFont typeface="HelveticaNeue LT 55 Roman" pitchFamily="2" charset="0"/>
              <a:buChar char="+"/>
            </a:pPr>
            <a:r>
              <a:rPr lang="en-US" sz="1400" dirty="0">
                <a:solidFill>
                  <a:srgbClr val="000000"/>
                </a:solidFill>
              </a:rPr>
              <a:t>Built for long term without concern for quarterly numbers</a:t>
            </a:r>
          </a:p>
          <a:p>
            <a:pPr marL="174625" lvl="0" indent="-174625" fontAlgn="base">
              <a:spcAft>
                <a:spcPts val="1200"/>
              </a:spcAft>
              <a:buClr>
                <a:schemeClr val="tx1"/>
              </a:buClr>
              <a:buFont typeface="HelveticaNeue LT 55 Roman" pitchFamily="2" charset="0"/>
              <a:buChar char="+"/>
            </a:pPr>
            <a:r>
              <a:rPr lang="en-US" sz="1400" dirty="0">
                <a:solidFill>
                  <a:srgbClr val="000000"/>
                </a:solidFill>
              </a:rPr>
              <a:t>Active corporate governance through board seats</a:t>
            </a:r>
          </a:p>
        </p:txBody>
      </p:sp>
      <p:sp>
        <p:nvSpPr>
          <p:cNvPr id="15" name="TextBox 14">
            <a:extLst>
              <a:ext uri="{FF2B5EF4-FFF2-40B4-BE49-F238E27FC236}">
                <a16:creationId xmlns:a16="http://schemas.microsoft.com/office/drawing/2014/main" id="{BF0E9E2C-903C-4021-A5ED-31D2DDA4372D}"/>
              </a:ext>
            </a:extLst>
          </p:cNvPr>
          <p:cNvSpPr txBox="1"/>
          <p:nvPr/>
        </p:nvSpPr>
        <p:spPr>
          <a:xfrm>
            <a:off x="2282611" y="4271619"/>
            <a:ext cx="5013076" cy="1631216"/>
          </a:xfrm>
          <a:prstGeom prst="rect">
            <a:avLst/>
          </a:prstGeom>
          <a:noFill/>
        </p:spPr>
        <p:txBody>
          <a:bodyPr wrap="square" rtlCol="0">
            <a:spAutoFit/>
          </a:bodyPr>
          <a:lstStyle/>
          <a:p>
            <a:pPr marL="174625" lvl="0" indent="-174625" fontAlgn="base">
              <a:spcBef>
                <a:spcPts val="1200"/>
              </a:spcBef>
              <a:spcAft>
                <a:spcPct val="0"/>
              </a:spcAft>
              <a:buClr>
                <a:schemeClr val="tx1"/>
              </a:buClr>
              <a:buFont typeface="HelveticaNeue LT 55 Roman" pitchFamily="2" charset="0"/>
              <a:buChar char="–"/>
              <a:defRPr/>
            </a:pPr>
            <a:r>
              <a:rPr lang="en-US" sz="1400" dirty="0"/>
              <a:t>Illiquid </a:t>
            </a:r>
          </a:p>
          <a:p>
            <a:pPr marL="174625" lvl="0" indent="-174625" fontAlgn="base">
              <a:spcBef>
                <a:spcPts val="1200"/>
              </a:spcBef>
              <a:spcAft>
                <a:spcPct val="0"/>
              </a:spcAft>
              <a:buClr>
                <a:schemeClr val="tx1"/>
              </a:buClr>
              <a:buFont typeface="HelveticaNeue LT 55 Roman" pitchFamily="2" charset="0"/>
              <a:buChar char="–"/>
              <a:defRPr/>
            </a:pPr>
            <a:r>
              <a:rPr lang="en-US" sz="1400" dirty="0"/>
              <a:t>Expensive</a:t>
            </a:r>
          </a:p>
          <a:p>
            <a:pPr marL="174625" lvl="0" indent="-174625" fontAlgn="base">
              <a:spcBef>
                <a:spcPts val="1200"/>
              </a:spcBef>
              <a:spcAft>
                <a:spcPct val="0"/>
              </a:spcAft>
              <a:buClr>
                <a:schemeClr val="tx1"/>
              </a:buClr>
              <a:buFont typeface="HelveticaNeue LT 55 Roman" pitchFamily="2" charset="0"/>
              <a:buChar char="–"/>
              <a:defRPr/>
            </a:pPr>
            <a:r>
              <a:rPr lang="en-US" sz="1400" dirty="0"/>
              <a:t>Limited transparency, valuations are not defined by visible, daily tradeable prices</a:t>
            </a:r>
          </a:p>
          <a:p>
            <a:pPr marL="174625" lvl="0" indent="-174625" fontAlgn="base">
              <a:spcBef>
                <a:spcPts val="1200"/>
              </a:spcBef>
              <a:spcAft>
                <a:spcPct val="0"/>
              </a:spcAft>
              <a:buClr>
                <a:schemeClr val="tx1"/>
              </a:buClr>
              <a:buFont typeface="HelveticaNeue LT 55 Roman" pitchFamily="2" charset="0"/>
              <a:buChar char="–"/>
              <a:defRPr/>
            </a:pPr>
            <a:r>
              <a:rPr lang="en-US" sz="1400" dirty="0"/>
              <a:t>Blind pool investment</a:t>
            </a:r>
          </a:p>
        </p:txBody>
      </p:sp>
      <p:sp>
        <p:nvSpPr>
          <p:cNvPr id="16" name="Rectangle 15">
            <a:extLst>
              <a:ext uri="{FF2B5EF4-FFF2-40B4-BE49-F238E27FC236}">
                <a16:creationId xmlns:a16="http://schemas.microsoft.com/office/drawing/2014/main" id="{0998C71D-890D-4FC7-9669-D52810598510}"/>
              </a:ext>
            </a:extLst>
          </p:cNvPr>
          <p:cNvSpPr/>
          <p:nvPr/>
        </p:nvSpPr>
        <p:spPr>
          <a:xfrm>
            <a:off x="658341" y="2011716"/>
            <a:ext cx="1063112" cy="307777"/>
          </a:xfrm>
          <a:prstGeom prst="rect">
            <a:avLst/>
          </a:prstGeom>
        </p:spPr>
        <p:txBody>
          <a:bodyPr wrap="none">
            <a:spAutoFit/>
          </a:bodyPr>
          <a:lstStyle/>
          <a:p>
            <a:pPr algn="ctr"/>
            <a:r>
              <a:rPr lang="en-US" sz="1400" b="1" dirty="0">
                <a:solidFill>
                  <a:schemeClr val="bg1"/>
                </a:solidFill>
              </a:rPr>
              <a:t>BENEFITS</a:t>
            </a:r>
          </a:p>
        </p:txBody>
      </p:sp>
      <p:sp>
        <p:nvSpPr>
          <p:cNvPr id="17" name="Rectangle 16">
            <a:extLst>
              <a:ext uri="{FF2B5EF4-FFF2-40B4-BE49-F238E27FC236}">
                <a16:creationId xmlns:a16="http://schemas.microsoft.com/office/drawing/2014/main" id="{AE543164-A489-4E39-913C-B2DE52DF7189}"/>
              </a:ext>
            </a:extLst>
          </p:cNvPr>
          <p:cNvSpPr/>
          <p:nvPr/>
        </p:nvSpPr>
        <p:spPr>
          <a:xfrm>
            <a:off x="822649" y="4701355"/>
            <a:ext cx="734496" cy="307777"/>
          </a:xfrm>
          <a:prstGeom prst="rect">
            <a:avLst/>
          </a:prstGeom>
        </p:spPr>
        <p:txBody>
          <a:bodyPr wrap="none">
            <a:spAutoFit/>
          </a:bodyPr>
          <a:lstStyle/>
          <a:p>
            <a:pPr algn="ctr"/>
            <a:r>
              <a:rPr lang="en-US" sz="1400" b="1" dirty="0">
                <a:solidFill>
                  <a:schemeClr val="bg1"/>
                </a:solidFill>
              </a:rPr>
              <a:t>RISKS</a:t>
            </a:r>
          </a:p>
        </p:txBody>
      </p:sp>
      <p:grpSp>
        <p:nvGrpSpPr>
          <p:cNvPr id="18" name="Group 17">
            <a:extLst>
              <a:ext uri="{FF2B5EF4-FFF2-40B4-BE49-F238E27FC236}">
                <a16:creationId xmlns:a16="http://schemas.microsoft.com/office/drawing/2014/main" id="{C48373E6-5746-4F25-AFAA-606EC448DD2D}"/>
              </a:ext>
            </a:extLst>
          </p:cNvPr>
          <p:cNvGrpSpPr/>
          <p:nvPr/>
        </p:nvGrpSpPr>
        <p:grpSpPr>
          <a:xfrm>
            <a:off x="1009059" y="2338616"/>
            <a:ext cx="361677" cy="361677"/>
            <a:chOff x="950656" y="2116667"/>
            <a:chExt cx="516466" cy="516466"/>
          </a:xfrm>
        </p:grpSpPr>
        <p:sp>
          <p:nvSpPr>
            <p:cNvPr id="19" name="Oval 18">
              <a:extLst>
                <a:ext uri="{FF2B5EF4-FFF2-40B4-BE49-F238E27FC236}">
                  <a16:creationId xmlns:a16="http://schemas.microsoft.com/office/drawing/2014/main" id="{310660BA-AA35-49E2-96ED-8E81DC34579D}"/>
                </a:ext>
              </a:extLst>
            </p:cNvPr>
            <p:cNvSpPr/>
            <p:nvPr/>
          </p:nvSpPr>
          <p:spPr>
            <a:xfrm>
              <a:off x="950656" y="2116667"/>
              <a:ext cx="516466" cy="5164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8">
              <a:extLst>
                <a:ext uri="{FF2B5EF4-FFF2-40B4-BE49-F238E27FC236}">
                  <a16:creationId xmlns:a16="http://schemas.microsoft.com/office/drawing/2014/main" id="{EB9019C0-5EE4-4364-9547-C2DAFADB6905}"/>
                </a:ext>
              </a:extLst>
            </p:cNvPr>
            <p:cNvSpPr/>
            <p:nvPr/>
          </p:nvSpPr>
          <p:spPr>
            <a:xfrm>
              <a:off x="1024467" y="2201332"/>
              <a:ext cx="364068" cy="364068"/>
            </a:xfrm>
            <a:prstGeom prst="mathPlus">
              <a:avLst>
                <a:gd name="adj1" fmla="val 142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7A25DB2-C384-4764-A3A9-1CB1CBEF7C45}"/>
              </a:ext>
            </a:extLst>
          </p:cNvPr>
          <p:cNvGrpSpPr/>
          <p:nvPr/>
        </p:nvGrpSpPr>
        <p:grpSpPr>
          <a:xfrm>
            <a:off x="1009059" y="5006728"/>
            <a:ext cx="361677" cy="361677"/>
            <a:chOff x="950656" y="4775200"/>
            <a:chExt cx="516466" cy="516466"/>
          </a:xfrm>
        </p:grpSpPr>
        <p:sp>
          <p:nvSpPr>
            <p:cNvPr id="22" name="Oval 21">
              <a:extLst>
                <a:ext uri="{FF2B5EF4-FFF2-40B4-BE49-F238E27FC236}">
                  <a16:creationId xmlns:a16="http://schemas.microsoft.com/office/drawing/2014/main" id="{6274F62A-3F04-4707-9ACA-009EB36921A4}"/>
                </a:ext>
              </a:extLst>
            </p:cNvPr>
            <p:cNvSpPr/>
            <p:nvPr/>
          </p:nvSpPr>
          <p:spPr>
            <a:xfrm>
              <a:off x="950656" y="4775200"/>
              <a:ext cx="516466" cy="5164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inus 10">
              <a:extLst>
                <a:ext uri="{FF2B5EF4-FFF2-40B4-BE49-F238E27FC236}">
                  <a16:creationId xmlns:a16="http://schemas.microsoft.com/office/drawing/2014/main" id="{D307573B-B6CD-47BE-9479-3D126A194633}"/>
                </a:ext>
              </a:extLst>
            </p:cNvPr>
            <p:cNvSpPr/>
            <p:nvPr/>
          </p:nvSpPr>
          <p:spPr>
            <a:xfrm>
              <a:off x="1024467" y="4890151"/>
              <a:ext cx="364068" cy="291449"/>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ontent Placeholder 14">
            <a:extLst>
              <a:ext uri="{FF2B5EF4-FFF2-40B4-BE49-F238E27FC236}">
                <a16:creationId xmlns:a16="http://schemas.microsoft.com/office/drawing/2014/main" id="{81F238A5-A141-4CD9-A619-4BDE2E8D57ED}"/>
              </a:ext>
            </a:extLst>
          </p:cNvPr>
          <p:cNvSpPr txBox="1">
            <a:spLocks/>
          </p:cNvSpPr>
          <p:nvPr/>
        </p:nvSpPr>
        <p:spPr>
          <a:xfrm>
            <a:off x="458788" y="5937791"/>
            <a:ext cx="8228012" cy="581025"/>
          </a:xfrm>
          <a:prstGeom prst="rect">
            <a:avLst/>
          </a:prstGeom>
        </p:spPr>
        <p:txBody>
          <a:bodyPr vert="horz" lIns="0" tIns="0" rIns="0" bIns="0" rtlCol="0" anchor="b">
            <a:noAutofit/>
          </a:bodyPr>
          <a:lstStyle>
            <a:lvl1pPr marL="203200" indent="-203200" algn="l" defTabSz="914400" rtl="0" eaLnBrk="1" latinLnBrk="0" hangingPunct="1">
              <a:spcBef>
                <a:spcPct val="20000"/>
              </a:spcBef>
              <a:buClr>
                <a:schemeClr val="tx2"/>
              </a:buClr>
              <a:buSzPct val="110000"/>
              <a:buFont typeface="Helvetica" panose="020B0604020202020204" pitchFamily="34" charset="0"/>
              <a:buNone/>
              <a:tabLst>
                <a:tab pos="171450" algn="r"/>
              </a:tabLst>
              <a:defRPr lang="en-US" sz="800" kern="1200">
                <a:solidFill>
                  <a:schemeClr val="accent5"/>
                </a:solidFill>
                <a:latin typeface="Arial Narrow" panose="020B0606020202030204" pitchFamily="34" charset="0"/>
                <a:ea typeface="+mn-ea"/>
                <a:cs typeface="+mn-cs"/>
              </a:defRPr>
            </a:lvl1pPr>
            <a:lvl2pPr marL="344488" indent="0" algn="l" defTabSz="914400" rtl="0" eaLnBrk="1" latinLnBrk="0" hangingPunct="1">
              <a:spcBef>
                <a:spcPts val="300"/>
              </a:spcBef>
              <a:buClr>
                <a:schemeClr val="tx2"/>
              </a:buClr>
              <a:buFont typeface="Arial" pitchFamily="34" charset="0"/>
              <a:buNone/>
              <a:defRPr lang="en-US" sz="800" kern="1200">
                <a:solidFill>
                  <a:srgbClr val="556168"/>
                </a:solidFill>
                <a:latin typeface="+mn-lt"/>
                <a:ea typeface="+mn-ea"/>
                <a:cs typeface="+mn-cs"/>
              </a:defRPr>
            </a:lvl2pPr>
            <a:lvl3pPr marL="690563" indent="0" algn="l" defTabSz="914400" rtl="0" eaLnBrk="1" latinLnBrk="0" hangingPunct="1">
              <a:spcBef>
                <a:spcPts val="300"/>
              </a:spcBef>
              <a:buClr>
                <a:schemeClr val="tx2"/>
              </a:buClr>
              <a:buFont typeface="Arial" pitchFamily="34" charset="0"/>
              <a:buNone/>
              <a:defRPr lang="en-US" sz="800" kern="1200">
                <a:solidFill>
                  <a:srgbClr val="556168"/>
                </a:solidFill>
                <a:latin typeface="+mn-lt"/>
                <a:ea typeface="+mn-ea"/>
                <a:cs typeface="+mn-cs"/>
              </a:defRPr>
            </a:lvl3pPr>
            <a:lvl4pPr marL="1027112" indent="0" algn="l" defTabSz="914400" rtl="0" eaLnBrk="1" latinLnBrk="0" hangingPunct="1">
              <a:spcBef>
                <a:spcPts val="300"/>
              </a:spcBef>
              <a:buClr>
                <a:schemeClr val="tx2"/>
              </a:buClr>
              <a:buFont typeface="Arial" panose="020B0604020202020204" pitchFamily="34" charset="0"/>
              <a:buNone/>
              <a:defRPr lang="en-US" sz="800" kern="1200">
                <a:solidFill>
                  <a:srgbClr val="556168"/>
                </a:solidFill>
                <a:latin typeface="+mn-lt"/>
                <a:ea typeface="+mn-ea"/>
                <a:cs typeface="+mn-cs"/>
              </a:defRPr>
            </a:lvl4pPr>
            <a:lvl5pPr marL="1371600" indent="0" algn="l" defTabSz="914400" rtl="0" eaLnBrk="1" latinLnBrk="0" hangingPunct="1">
              <a:spcBef>
                <a:spcPts val="300"/>
              </a:spcBef>
              <a:buClr>
                <a:schemeClr val="tx2"/>
              </a:buClr>
              <a:buFont typeface="Arial" pitchFamily="34" charset="0"/>
              <a:buNone/>
              <a:defRPr lang="en-US" sz="800" kern="1200">
                <a:solidFill>
                  <a:srgbClr val="5561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a:t>* Source: Cambridge Associates, Factor Research. As of December 31, 2018. For illustrative purposes only. This is not a representative list of all benefits and risks.</a:t>
            </a:r>
          </a:p>
        </p:txBody>
      </p:sp>
    </p:spTree>
    <p:custDataLst>
      <p:tags r:id="rId1"/>
    </p:custDataLst>
    <p:extLst>
      <p:ext uri="{BB962C8B-B14F-4D97-AF65-F5344CB8AC3E}">
        <p14:creationId xmlns:p14="http://schemas.microsoft.com/office/powerpoint/2010/main" val="1687188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a16="http://schemas.microsoft.com/office/drawing/2014/main">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 As a proportion of AUM as of January 2020</a:t>
            </a:r>
          </a:p>
          <a:p>
            <a:r>
              <a:rPr lang="en-US" dirty="0"/>
              <a:t>Source: </a:t>
            </a:r>
            <a:r>
              <a:rPr lang="en-US" dirty="0" err="1"/>
              <a:t>Preqin</a:t>
            </a:r>
            <a:r>
              <a:rPr lang="en-US" dirty="0"/>
              <a:t> Pro</a:t>
            </a:r>
          </a:p>
        </p:txBody>
      </p:sp>
      <p:sp>
        <p:nvSpPr>
          <p:cNvPr id="4" name="Text Placeholder 3"/>
          <p:cNvSpPr>
            <a:spLocks noGrp="1"/>
          </p:cNvSpPr>
          <p:nvPr>
            <p:ph type="body" sz="quarter" idx="13"/>
          </p:nvPr>
        </p:nvSpPr>
        <p:spPr/>
        <p:txBody>
          <a:bodyPr/>
          <a:lstStyle/>
          <a:p>
            <a:r>
              <a:rPr lang="en-US" dirty="0"/>
              <a:t>Institutional investors allocate a meaningful percentage to private equity</a:t>
            </a:r>
          </a:p>
        </p:txBody>
      </p:sp>
      <p:sp>
        <p:nvSpPr>
          <p:cNvPr id="5" name="Slide Number Placeholder 4"/>
          <p:cNvSpPr>
            <a:spLocks noGrp="1"/>
          </p:cNvSpPr>
          <p:nvPr>
            <p:ph type="sldNum" sz="quarter" idx="4"/>
          </p:nvPr>
        </p:nvSpPr>
        <p:spPr/>
        <p:txBody>
          <a:bodyPr/>
          <a:lstStyle/>
          <a:p>
            <a:fld id="{F8D15910-2283-41D7-9BD8-68E9282E8702}" type="slidenum">
              <a:rPr lang="en-US" smtClean="0"/>
              <a:pPr/>
              <a:t>8</a:t>
            </a:fld>
            <a:endParaRPr lang="en-US" dirty="0"/>
          </a:p>
        </p:txBody>
      </p:sp>
      <p:sp>
        <p:nvSpPr>
          <p:cNvPr id="6" name="Title 5"/>
          <p:cNvSpPr>
            <a:spLocks noGrp="1"/>
          </p:cNvSpPr>
          <p:nvPr>
            <p:ph type="title"/>
          </p:nvPr>
        </p:nvSpPr>
        <p:spPr>
          <a:xfrm>
            <a:off x="449264" y="104969"/>
            <a:ext cx="6713536" cy="714181"/>
          </a:xfrm>
        </p:spPr>
        <p:txBody>
          <a:bodyPr/>
          <a:lstStyle/>
          <a:p>
            <a:r>
              <a:rPr lang="en-US" dirty="0"/>
              <a:t>Average current allocation to PE by investor type</a:t>
            </a:r>
            <a:endParaRPr lang="en-US" baseline="30000" dirty="0"/>
          </a:p>
        </p:txBody>
      </p:sp>
      <p:graphicFrame>
        <p:nvGraphicFramePr>
          <p:cNvPr id="9" name="Content Placeholder 6">
            <a:extLst>
              <a:ext uri="{FF2B5EF4-FFF2-40B4-BE49-F238E27FC236}">
                <a16:creationId xmlns:a16="http://schemas.microsoft.com/office/drawing/2014/main" id="{6D361CDF-BFA5-4F7B-A07F-82AB161440E4}"/>
              </a:ext>
            </a:extLst>
          </p:cNvPr>
          <p:cNvGraphicFramePr>
            <a:graphicFrameLocks noGrp="1"/>
          </p:cNvGraphicFramePr>
          <p:nvPr>
            <p:ph idx="1"/>
          </p:nvPr>
        </p:nvGraphicFramePr>
        <p:xfrm>
          <a:off x="1524000" y="1828800"/>
          <a:ext cx="6592094" cy="42084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37838EB-CEE8-4E2F-A9C4-4FD9548830DC}"/>
              </a:ext>
            </a:extLst>
          </p:cNvPr>
          <p:cNvSpPr txBox="1"/>
          <p:nvPr/>
        </p:nvSpPr>
        <p:spPr>
          <a:xfrm>
            <a:off x="533400" y="2875002"/>
            <a:ext cx="951706" cy="553998"/>
          </a:xfrm>
          <a:prstGeom prst="rect">
            <a:avLst/>
          </a:prstGeom>
          <a:noFill/>
        </p:spPr>
        <p:txBody>
          <a:bodyPr wrap="square" rtlCol="0">
            <a:spAutoFit/>
          </a:bodyPr>
          <a:lstStyle/>
          <a:p>
            <a:pPr algn="r"/>
            <a:r>
              <a:rPr lang="en-US" sz="1000" dirty="0"/>
              <a:t>% Allocation as proportion of AUM*</a:t>
            </a:r>
          </a:p>
        </p:txBody>
      </p:sp>
    </p:spTree>
    <p:extLst>
      <p:ext uri="{BB962C8B-B14F-4D97-AF65-F5344CB8AC3E}">
        <p14:creationId xmlns:p14="http://schemas.microsoft.com/office/powerpoint/2010/main" val="4742741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c="http://schemas.openxmlformats.org/drawingml/2006/chart" xmlns:a16="http://schemas.microsoft.com/office/drawing/2014/main">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024813" y="6602413"/>
            <a:ext cx="661987" cy="165100"/>
          </a:xfrm>
        </p:spPr>
        <p:txBody>
          <a:bodyPr/>
          <a:lstStyle/>
          <a:p>
            <a:fld id="{87511918-CDCE-4E2F-9F5D-7FD429875303}" type="slidenum">
              <a:rPr lang="en-US" smtClean="0"/>
              <a:pPr/>
              <a:t>9</a:t>
            </a:fld>
            <a:endParaRPr lang="en-US" dirty="0"/>
          </a:p>
        </p:txBody>
      </p:sp>
      <p:sp>
        <p:nvSpPr>
          <p:cNvPr id="40" name="Rectangle 39">
            <a:extLst>
              <a:ext uri="{FF2B5EF4-FFF2-40B4-BE49-F238E27FC236}">
                <a16:creationId xmlns:a16="http://schemas.microsoft.com/office/drawing/2014/main" id="{CD01C43F-5B89-4401-AC31-612640ADF1F1}"/>
              </a:ext>
            </a:extLst>
          </p:cNvPr>
          <p:cNvSpPr/>
          <p:nvPr/>
        </p:nvSpPr>
        <p:spPr>
          <a:xfrm>
            <a:off x="457201" y="916182"/>
            <a:ext cx="8228012" cy="533221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7C6115D-5952-403E-81DE-426A71732791}"/>
              </a:ext>
            </a:extLst>
          </p:cNvPr>
          <p:cNvSpPr/>
          <p:nvPr/>
        </p:nvSpPr>
        <p:spPr>
          <a:xfrm>
            <a:off x="805264" y="1066800"/>
            <a:ext cx="1855743" cy="496706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DB127C5-74F3-44B8-BAE2-C56C69A382E9}"/>
              </a:ext>
            </a:extLst>
          </p:cNvPr>
          <p:cNvSpPr/>
          <p:nvPr/>
        </p:nvSpPr>
        <p:spPr>
          <a:xfrm>
            <a:off x="2716257" y="1066800"/>
            <a:ext cx="1855743" cy="496706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F3C9395-0BC4-47FA-B5F0-7E64076C459E}"/>
              </a:ext>
            </a:extLst>
          </p:cNvPr>
          <p:cNvSpPr/>
          <p:nvPr/>
        </p:nvSpPr>
        <p:spPr>
          <a:xfrm>
            <a:off x="4627251" y="1066800"/>
            <a:ext cx="1855743" cy="496706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728441A-4417-4BDC-AC06-5AA0D05EAE2C}"/>
              </a:ext>
            </a:extLst>
          </p:cNvPr>
          <p:cNvSpPr/>
          <p:nvPr/>
        </p:nvSpPr>
        <p:spPr>
          <a:xfrm>
            <a:off x="6538244" y="1066800"/>
            <a:ext cx="1855743" cy="496706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6BDC6E3-6C78-4749-8F32-21C2540A4CAD}"/>
              </a:ext>
            </a:extLst>
          </p:cNvPr>
          <p:cNvSpPr/>
          <p:nvPr/>
        </p:nvSpPr>
        <p:spPr>
          <a:xfrm>
            <a:off x="2716257" y="1066800"/>
            <a:ext cx="1855743"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10ABA90-F514-40FE-BA42-C00CF099DF28}"/>
              </a:ext>
            </a:extLst>
          </p:cNvPr>
          <p:cNvSpPr/>
          <p:nvPr/>
        </p:nvSpPr>
        <p:spPr>
          <a:xfrm>
            <a:off x="4627250" y="1066800"/>
            <a:ext cx="1855743"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32358A7-F309-4D65-9614-362EA3D65FFA}"/>
              </a:ext>
            </a:extLst>
          </p:cNvPr>
          <p:cNvSpPr/>
          <p:nvPr/>
        </p:nvSpPr>
        <p:spPr>
          <a:xfrm>
            <a:off x="6527969" y="1066800"/>
            <a:ext cx="1855743"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0394255-A8B3-4BF8-8364-C5DF5319F7AA}"/>
              </a:ext>
            </a:extLst>
          </p:cNvPr>
          <p:cNvSpPr/>
          <p:nvPr/>
        </p:nvSpPr>
        <p:spPr>
          <a:xfrm>
            <a:off x="805264" y="1066800"/>
            <a:ext cx="1855743"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9">
            <a:extLst>
              <a:ext uri="{FF2B5EF4-FFF2-40B4-BE49-F238E27FC236}">
                <a16:creationId xmlns:a16="http://schemas.microsoft.com/office/drawing/2014/main" id="{97F1935A-4828-4223-8E2F-948338385A9B}"/>
              </a:ext>
            </a:extLst>
          </p:cNvPr>
          <p:cNvSpPr>
            <a:spLocks noGrp="1"/>
          </p:cNvSpPr>
          <p:nvPr>
            <p:ph type="body" sz="quarter" idx="15"/>
          </p:nvPr>
        </p:nvSpPr>
        <p:spPr>
          <a:xfrm>
            <a:off x="458787" y="5943600"/>
            <a:ext cx="8228012" cy="581022"/>
          </a:xfrm>
        </p:spPr>
        <p:txBody>
          <a:bodyPr/>
          <a:lstStyle/>
          <a:p>
            <a:pPr marL="0" indent="0"/>
            <a:r>
              <a:rPr lang="en-US" dirty="0"/>
              <a:t>For illustrative purposes only. The deal summary, general partner, and/or companies shown above are intended for illustrative purposes only. While this may or may not be an actual investment or relationship in a </a:t>
            </a:r>
            <a:r>
              <a:rPr lang="en-US" dirty="0" err="1"/>
              <a:t>HarbourVest</a:t>
            </a:r>
            <a:r>
              <a:rPr lang="en-US" dirty="0"/>
              <a:t> portfolio, there is no guarantee it will be in a future portfolio.</a:t>
            </a:r>
          </a:p>
        </p:txBody>
      </p:sp>
      <p:sp>
        <p:nvSpPr>
          <p:cNvPr id="50" name="Rectangle 38">
            <a:extLst>
              <a:ext uri="{FF2B5EF4-FFF2-40B4-BE49-F238E27FC236}">
                <a16:creationId xmlns:a16="http://schemas.microsoft.com/office/drawing/2014/main" id="{797EB803-AA8A-41C8-BEF4-E478AA23B838}"/>
              </a:ext>
            </a:extLst>
          </p:cNvPr>
          <p:cNvSpPr>
            <a:spLocks noGrp="1" noChangeArrowheads="1"/>
          </p:cNvSpPr>
          <p:nvPr>
            <p:ph type="title"/>
          </p:nvPr>
        </p:nvSpPr>
        <p:spPr>
          <a:xfrm>
            <a:off x="449264" y="76200"/>
            <a:ext cx="6457994" cy="714181"/>
          </a:xfrm>
        </p:spPr>
        <p:txBody>
          <a:bodyPr>
            <a:normAutofit/>
          </a:bodyPr>
          <a:lstStyle/>
          <a:p>
            <a:r>
              <a:rPr lang="en-US" dirty="0"/>
              <a:t>Venture managers financed large and well-known companies</a:t>
            </a:r>
          </a:p>
        </p:txBody>
      </p:sp>
      <p:pic>
        <p:nvPicPr>
          <p:cNvPr id="51" name="Picture 50" descr="170_FedEx_logo_320">
            <a:extLst>
              <a:ext uri="{FF2B5EF4-FFF2-40B4-BE49-F238E27FC236}">
                <a16:creationId xmlns:a16="http://schemas.microsoft.com/office/drawing/2014/main" id="{3C0E15A0-5768-4041-8A94-B68750E40ECC}"/>
              </a:ext>
            </a:extLst>
          </p:cNvPr>
          <p:cNvPicPr>
            <a:picLocks noChangeAspect="1" noChangeArrowheads="1"/>
          </p:cNvPicPr>
          <p:nvPr/>
        </p:nvPicPr>
        <p:blipFill>
          <a:blip r:embed="rId4" cstate="print"/>
          <a:srcRect/>
          <a:stretch>
            <a:fillRect/>
          </a:stretch>
        </p:blipFill>
        <p:spPr bwMode="auto">
          <a:xfrm>
            <a:off x="978945" y="4633918"/>
            <a:ext cx="787853" cy="275748"/>
          </a:xfrm>
          <a:prstGeom prst="rect">
            <a:avLst/>
          </a:prstGeom>
          <a:noFill/>
          <a:ln w="9525">
            <a:noFill/>
            <a:miter lim="800000"/>
            <a:headEnd/>
            <a:tailEnd/>
          </a:ln>
        </p:spPr>
      </p:pic>
      <p:pic>
        <p:nvPicPr>
          <p:cNvPr id="52" name="Picture 51" descr="Apple-Logo">
            <a:extLst>
              <a:ext uri="{FF2B5EF4-FFF2-40B4-BE49-F238E27FC236}">
                <a16:creationId xmlns:a16="http://schemas.microsoft.com/office/drawing/2014/main" id="{D257DD51-F29E-45DF-987C-51B91143375F}"/>
              </a:ext>
            </a:extLst>
          </p:cNvPr>
          <p:cNvPicPr>
            <a:picLocks noChangeAspect="1" noChangeArrowheads="1"/>
          </p:cNvPicPr>
          <p:nvPr/>
        </p:nvPicPr>
        <p:blipFill>
          <a:blip r:embed="rId5" cstate="print"/>
          <a:srcRect/>
          <a:stretch>
            <a:fillRect/>
          </a:stretch>
        </p:blipFill>
        <p:spPr bwMode="auto">
          <a:xfrm>
            <a:off x="1081540" y="1659318"/>
            <a:ext cx="490312" cy="520956"/>
          </a:xfrm>
          <a:prstGeom prst="rect">
            <a:avLst/>
          </a:prstGeom>
          <a:noFill/>
          <a:ln w="9525">
            <a:noFill/>
            <a:miter lim="800000"/>
            <a:headEnd/>
            <a:tailEnd/>
          </a:ln>
        </p:spPr>
      </p:pic>
      <p:pic>
        <p:nvPicPr>
          <p:cNvPr id="53" name="Picture 53" descr="starbucks1">
            <a:extLst>
              <a:ext uri="{FF2B5EF4-FFF2-40B4-BE49-F238E27FC236}">
                <a16:creationId xmlns:a16="http://schemas.microsoft.com/office/drawing/2014/main" id="{FD7C560D-DBAF-45E2-8D4E-D318C84BC6EF}"/>
              </a:ext>
            </a:extLst>
          </p:cNvPr>
          <p:cNvPicPr>
            <a:picLocks noChangeAspect="1" noChangeArrowheads="1"/>
          </p:cNvPicPr>
          <p:nvPr/>
        </p:nvPicPr>
        <p:blipFill>
          <a:blip r:embed="rId6" cstate="print"/>
          <a:srcRect/>
          <a:stretch>
            <a:fillRect/>
          </a:stretch>
        </p:blipFill>
        <p:spPr bwMode="auto">
          <a:xfrm>
            <a:off x="1832269" y="5040876"/>
            <a:ext cx="473469" cy="466423"/>
          </a:xfrm>
          <a:prstGeom prst="rect">
            <a:avLst/>
          </a:prstGeom>
          <a:noFill/>
          <a:ln w="9525">
            <a:noFill/>
            <a:miter lim="800000"/>
            <a:headEnd/>
            <a:tailEnd/>
          </a:ln>
        </p:spPr>
      </p:pic>
      <p:pic>
        <p:nvPicPr>
          <p:cNvPr id="54" name="Picture 55" descr="intel-logo">
            <a:extLst>
              <a:ext uri="{FF2B5EF4-FFF2-40B4-BE49-F238E27FC236}">
                <a16:creationId xmlns:a16="http://schemas.microsoft.com/office/drawing/2014/main" id="{34CFD6A5-CF1B-43C3-A0C9-A97BD8B8D405}"/>
              </a:ext>
            </a:extLst>
          </p:cNvPr>
          <p:cNvPicPr>
            <a:picLocks noChangeAspect="1" noChangeArrowheads="1"/>
          </p:cNvPicPr>
          <p:nvPr/>
        </p:nvPicPr>
        <p:blipFill>
          <a:blip r:embed="rId7" cstate="print"/>
          <a:srcRect/>
          <a:stretch>
            <a:fillRect/>
          </a:stretch>
        </p:blipFill>
        <p:spPr bwMode="auto">
          <a:xfrm>
            <a:off x="1723581" y="2840037"/>
            <a:ext cx="798061" cy="541740"/>
          </a:xfrm>
          <a:prstGeom prst="rect">
            <a:avLst/>
          </a:prstGeom>
          <a:noFill/>
          <a:ln w="9525">
            <a:noFill/>
            <a:miter lim="800000"/>
            <a:headEnd/>
            <a:tailEnd/>
          </a:ln>
        </p:spPr>
      </p:pic>
      <p:pic>
        <p:nvPicPr>
          <p:cNvPr id="55" name="Picture 56" descr="microsoft_logo">
            <a:extLst>
              <a:ext uri="{FF2B5EF4-FFF2-40B4-BE49-F238E27FC236}">
                <a16:creationId xmlns:a16="http://schemas.microsoft.com/office/drawing/2014/main" id="{B2816FED-C65B-4D3D-B0B5-2D5D5C9D6CD4}"/>
              </a:ext>
            </a:extLst>
          </p:cNvPr>
          <p:cNvPicPr>
            <a:picLocks noChangeAspect="1" noChangeArrowheads="1"/>
          </p:cNvPicPr>
          <p:nvPr/>
        </p:nvPicPr>
        <p:blipFill>
          <a:blip r:embed="rId8" cstate="print"/>
          <a:srcRect/>
          <a:stretch>
            <a:fillRect/>
          </a:stretch>
        </p:blipFill>
        <p:spPr bwMode="auto">
          <a:xfrm>
            <a:off x="1692222" y="1840347"/>
            <a:ext cx="758415" cy="629379"/>
          </a:xfrm>
          <a:prstGeom prst="rect">
            <a:avLst/>
          </a:prstGeom>
          <a:noFill/>
          <a:ln w="9525">
            <a:noFill/>
            <a:miter lim="800000"/>
            <a:headEnd/>
            <a:tailEnd/>
          </a:ln>
        </p:spPr>
      </p:pic>
      <p:pic>
        <p:nvPicPr>
          <p:cNvPr id="56" name="Picture 57" descr="adminCisco_l_res">
            <a:extLst>
              <a:ext uri="{FF2B5EF4-FFF2-40B4-BE49-F238E27FC236}">
                <a16:creationId xmlns:a16="http://schemas.microsoft.com/office/drawing/2014/main" id="{1FAEAE38-AF68-4E92-A39F-E9A0E64821BE}"/>
              </a:ext>
            </a:extLst>
          </p:cNvPr>
          <p:cNvPicPr>
            <a:picLocks noChangeAspect="1" noChangeArrowheads="1"/>
          </p:cNvPicPr>
          <p:nvPr/>
        </p:nvPicPr>
        <p:blipFill>
          <a:blip r:embed="rId9" cstate="print"/>
          <a:srcRect/>
          <a:stretch>
            <a:fillRect/>
          </a:stretch>
        </p:blipFill>
        <p:spPr bwMode="auto">
          <a:xfrm>
            <a:off x="941063" y="2448248"/>
            <a:ext cx="817845" cy="497588"/>
          </a:xfrm>
          <a:prstGeom prst="rect">
            <a:avLst/>
          </a:prstGeom>
          <a:noFill/>
          <a:ln w="9525">
            <a:noFill/>
            <a:miter lim="800000"/>
            <a:headEnd/>
            <a:tailEnd/>
          </a:ln>
        </p:spPr>
      </p:pic>
      <p:pic>
        <p:nvPicPr>
          <p:cNvPr id="57" name="Picture 58" descr="amgen_logo">
            <a:extLst>
              <a:ext uri="{FF2B5EF4-FFF2-40B4-BE49-F238E27FC236}">
                <a16:creationId xmlns:a16="http://schemas.microsoft.com/office/drawing/2014/main" id="{C36E0CBC-848F-4782-8044-368D62587FA8}"/>
              </a:ext>
            </a:extLst>
          </p:cNvPr>
          <p:cNvPicPr>
            <a:picLocks noChangeAspect="1" noChangeArrowheads="1"/>
          </p:cNvPicPr>
          <p:nvPr/>
        </p:nvPicPr>
        <p:blipFill>
          <a:blip r:embed="rId10" cstate="print"/>
          <a:srcRect/>
          <a:stretch>
            <a:fillRect/>
          </a:stretch>
        </p:blipFill>
        <p:spPr bwMode="auto">
          <a:xfrm>
            <a:off x="1444782" y="4228142"/>
            <a:ext cx="1005855" cy="231846"/>
          </a:xfrm>
          <a:prstGeom prst="rect">
            <a:avLst/>
          </a:prstGeom>
          <a:noFill/>
          <a:ln w="9525">
            <a:noFill/>
            <a:miter lim="800000"/>
            <a:headEnd/>
            <a:tailEnd/>
          </a:ln>
        </p:spPr>
      </p:pic>
      <p:pic>
        <p:nvPicPr>
          <p:cNvPr id="58" name="Picture 59" descr="Genentech_Logo_4C">
            <a:extLst>
              <a:ext uri="{FF2B5EF4-FFF2-40B4-BE49-F238E27FC236}">
                <a16:creationId xmlns:a16="http://schemas.microsoft.com/office/drawing/2014/main" id="{4FDBA459-6486-4248-B626-112F3CBFC9FE}"/>
              </a:ext>
            </a:extLst>
          </p:cNvPr>
          <p:cNvPicPr>
            <a:picLocks noChangeAspect="1" noChangeArrowheads="1"/>
          </p:cNvPicPr>
          <p:nvPr/>
        </p:nvPicPr>
        <p:blipFill>
          <a:blip r:embed="rId11" cstate="print"/>
          <a:srcRect/>
          <a:stretch>
            <a:fillRect/>
          </a:stretch>
        </p:blipFill>
        <p:spPr bwMode="auto">
          <a:xfrm>
            <a:off x="1067803" y="3553768"/>
            <a:ext cx="1205404" cy="382404"/>
          </a:xfrm>
          <a:prstGeom prst="rect">
            <a:avLst/>
          </a:prstGeom>
          <a:noFill/>
          <a:ln w="9525">
            <a:noFill/>
            <a:miter lim="800000"/>
            <a:headEnd/>
            <a:tailEnd/>
          </a:ln>
        </p:spPr>
      </p:pic>
      <p:pic>
        <p:nvPicPr>
          <p:cNvPr id="59" name="Picture 60" descr="camp_Logo_officeMax">
            <a:extLst>
              <a:ext uri="{FF2B5EF4-FFF2-40B4-BE49-F238E27FC236}">
                <a16:creationId xmlns:a16="http://schemas.microsoft.com/office/drawing/2014/main" id="{76CE4C8B-20FD-4C4F-881B-78217CACBF82}"/>
              </a:ext>
            </a:extLst>
          </p:cNvPr>
          <p:cNvPicPr>
            <a:picLocks noChangeAspect="1" noChangeArrowheads="1"/>
          </p:cNvPicPr>
          <p:nvPr/>
        </p:nvPicPr>
        <p:blipFill rotWithShape="1">
          <a:blip r:embed="rId12" cstate="print"/>
          <a:srcRect l="3622" t="22976" r="3622" b="44595"/>
          <a:stretch/>
        </p:blipFill>
        <p:spPr bwMode="auto">
          <a:xfrm>
            <a:off x="853755" y="5654905"/>
            <a:ext cx="1543472" cy="237518"/>
          </a:xfrm>
          <a:prstGeom prst="rect">
            <a:avLst/>
          </a:prstGeom>
          <a:noFill/>
          <a:ln w="9525">
            <a:noFill/>
            <a:miter lim="800000"/>
            <a:headEnd/>
            <a:tailEnd/>
          </a:ln>
        </p:spPr>
      </p:pic>
      <p:pic>
        <p:nvPicPr>
          <p:cNvPr id="60" name="Picture 41" descr="800px-EBay_Logo">
            <a:extLst>
              <a:ext uri="{FF2B5EF4-FFF2-40B4-BE49-F238E27FC236}">
                <a16:creationId xmlns:a16="http://schemas.microsoft.com/office/drawing/2014/main" id="{7AD9E35D-C643-42EF-97E3-0FD7AAE0271D}"/>
              </a:ext>
            </a:extLst>
          </p:cNvPr>
          <p:cNvPicPr>
            <a:picLocks noChangeAspect="1" noChangeArrowheads="1"/>
          </p:cNvPicPr>
          <p:nvPr/>
        </p:nvPicPr>
        <p:blipFill>
          <a:blip r:embed="rId13" cstate="print"/>
          <a:srcRect/>
          <a:stretch>
            <a:fillRect/>
          </a:stretch>
        </p:blipFill>
        <p:spPr bwMode="auto">
          <a:xfrm>
            <a:off x="3238951" y="4964711"/>
            <a:ext cx="810353" cy="336728"/>
          </a:xfrm>
          <a:prstGeom prst="rect">
            <a:avLst/>
          </a:prstGeom>
          <a:noFill/>
          <a:ln w="9525">
            <a:noFill/>
            <a:miter lim="800000"/>
            <a:headEnd/>
            <a:tailEnd/>
          </a:ln>
        </p:spPr>
      </p:pic>
      <p:pic>
        <p:nvPicPr>
          <p:cNvPr id="61" name="Picture 42" descr="logo">
            <a:extLst>
              <a:ext uri="{FF2B5EF4-FFF2-40B4-BE49-F238E27FC236}">
                <a16:creationId xmlns:a16="http://schemas.microsoft.com/office/drawing/2014/main" id="{775E801E-9CFF-4CCE-8C43-79BDBFBBDE36}"/>
              </a:ext>
            </a:extLst>
          </p:cNvPr>
          <p:cNvPicPr>
            <a:picLocks noChangeAspect="1" noChangeArrowheads="1"/>
          </p:cNvPicPr>
          <p:nvPr/>
        </p:nvPicPr>
        <p:blipFill>
          <a:blip r:embed="rId14" cstate="print"/>
          <a:srcRect/>
          <a:stretch>
            <a:fillRect/>
          </a:stretch>
        </p:blipFill>
        <p:spPr bwMode="auto">
          <a:xfrm>
            <a:off x="2922750" y="3722053"/>
            <a:ext cx="1363394" cy="258327"/>
          </a:xfrm>
          <a:prstGeom prst="rect">
            <a:avLst/>
          </a:prstGeom>
          <a:noFill/>
          <a:ln w="9525">
            <a:noFill/>
            <a:miter lim="800000"/>
            <a:headEnd/>
            <a:tailEnd/>
          </a:ln>
        </p:spPr>
      </p:pic>
      <p:pic>
        <p:nvPicPr>
          <p:cNvPr id="62" name="Picture 43" descr="Juniper Networks">
            <a:hlinkClick r:id="rId15" tooltip="Juniper Networks"/>
            <a:extLst>
              <a:ext uri="{FF2B5EF4-FFF2-40B4-BE49-F238E27FC236}">
                <a16:creationId xmlns:a16="http://schemas.microsoft.com/office/drawing/2014/main" id="{10A27660-F03C-4588-A8C9-6AE3F721D8C2}"/>
              </a:ext>
            </a:extLst>
          </p:cNvPr>
          <p:cNvPicPr>
            <a:picLocks noChangeAspect="1" noChangeArrowheads="1"/>
          </p:cNvPicPr>
          <p:nvPr/>
        </p:nvPicPr>
        <p:blipFill>
          <a:blip r:embed="rId16" cstate="print"/>
          <a:srcRect/>
          <a:stretch>
            <a:fillRect/>
          </a:stretch>
        </p:blipFill>
        <p:spPr bwMode="auto">
          <a:xfrm>
            <a:off x="2844265" y="1770256"/>
            <a:ext cx="1174014" cy="333166"/>
          </a:xfrm>
          <a:prstGeom prst="rect">
            <a:avLst/>
          </a:prstGeom>
          <a:noFill/>
          <a:ln w="9525">
            <a:noFill/>
            <a:miter lim="800000"/>
            <a:headEnd/>
            <a:tailEnd/>
          </a:ln>
        </p:spPr>
      </p:pic>
      <p:pic>
        <p:nvPicPr>
          <p:cNvPr id="63" name="Picture 2" descr="http://www.seeklogo.com/images/S/Sina_com_cn-logo-705F27AB01-seeklogo.com.gif">
            <a:extLst>
              <a:ext uri="{FF2B5EF4-FFF2-40B4-BE49-F238E27FC236}">
                <a16:creationId xmlns:a16="http://schemas.microsoft.com/office/drawing/2014/main" id="{21336139-72F9-4B85-9E9D-A693AFEFF726}"/>
              </a:ext>
            </a:extLst>
          </p:cNvPr>
          <p:cNvPicPr>
            <a:picLocks noChangeAspect="1" noChangeArrowheads="1"/>
          </p:cNvPicPr>
          <p:nvPr/>
        </p:nvPicPr>
        <p:blipFill>
          <a:blip r:embed="rId17" cstate="print"/>
          <a:srcRect t="32000" b="36000"/>
          <a:stretch>
            <a:fillRect/>
          </a:stretch>
        </p:blipFill>
        <p:spPr bwMode="auto">
          <a:xfrm>
            <a:off x="3058474" y="2274598"/>
            <a:ext cx="1028250" cy="329040"/>
          </a:xfrm>
          <a:prstGeom prst="rect">
            <a:avLst/>
          </a:prstGeom>
          <a:noFill/>
        </p:spPr>
      </p:pic>
      <p:pic>
        <p:nvPicPr>
          <p:cNvPr id="64" name="Picture 4" descr="http://technode.com/wp-content/uploads/2011/03/tencent-logo.png">
            <a:extLst>
              <a:ext uri="{FF2B5EF4-FFF2-40B4-BE49-F238E27FC236}">
                <a16:creationId xmlns:a16="http://schemas.microsoft.com/office/drawing/2014/main" id="{AF44ABE3-BAFD-46F9-BE23-FCFFD22F4A23}"/>
              </a:ext>
            </a:extLst>
          </p:cNvPr>
          <p:cNvPicPr>
            <a:picLocks noChangeAspect="1" noChangeArrowheads="1"/>
          </p:cNvPicPr>
          <p:nvPr/>
        </p:nvPicPr>
        <p:blipFill>
          <a:blip r:embed="rId18" cstate="print"/>
          <a:srcRect/>
          <a:stretch>
            <a:fillRect/>
          </a:stretch>
        </p:blipFill>
        <p:spPr bwMode="auto">
          <a:xfrm>
            <a:off x="3232700" y="2844385"/>
            <a:ext cx="1191816" cy="305594"/>
          </a:xfrm>
          <a:prstGeom prst="rect">
            <a:avLst/>
          </a:prstGeom>
          <a:noFill/>
          <a:ln>
            <a:noFill/>
          </a:ln>
        </p:spPr>
      </p:pic>
      <p:pic>
        <p:nvPicPr>
          <p:cNvPr id="65" name="Picture 2" descr="http://1.bp.blogspot.com/-5OcM2EDdjck/T9IUZQ8lO4I/AAAAAAAAAvA/tP140ovZaQY/s1600/Rakuten-Global-Logo.jpg">
            <a:extLst>
              <a:ext uri="{FF2B5EF4-FFF2-40B4-BE49-F238E27FC236}">
                <a16:creationId xmlns:a16="http://schemas.microsoft.com/office/drawing/2014/main" id="{C475B8F9-CBC7-429D-970E-FCB9451315D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922750" y="5480395"/>
            <a:ext cx="1363394" cy="310805"/>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2" descr="data:image/jpeg;base64,/9j/4AAQSkZJRgABAQAAAQABAAD/2wCEAAkGBxMSERUSEhQWExUVGBcYGBYXFhQWGBsYGhUXFhgVFRcaHCggGh0lHBcWIjEhJSk3Li4uFyAzODMtNygtLisBCgoKDg0OGxAQGywmICY0LDQ4MDQ0NC8sMC8sLSwsLCwsMC0sLCwsLDQsNCwsLCw3LzQsLCwwLCw0LSwsLCwsLP/AABEIAIEBhQMBEQACEQEDEQH/xAAcAAEAAgMBAQEAAAAAAAAAAAAABQYDBAcCAQj/xABCEAABAwEFBAgDBwIEBgMAAAABAAIDEQQFEiExBkFRcQcTIjJhgZGxcqHBIzM0c7LR8FKzNUKDwhRigpPh8RUWJP/EABsBAQACAwEBAAAAAAAAAAAAAAAEBQECAwYH/8QAOBEAAgEDAQUFBwQCAgIDAAAAAAECAwQRMQUSIUFxMlFhgbETIjORocHwBhQ00XLhQvEjwhVDYv/aAAwDAQACEQMRAD8A7igCAIAgCAIAgCAIAgCAIAgCAIAgCAIAgCAIAgCAIAgCAIAgCAIAgCAIAgCAIAgCAIAgCAIAgCAIAgCAIAgCAIAgCA8veACTkBmVrOcYRcpPCRlJt4RAuvV7pGEVbHiA55itT9F5OW2K1a4ptJxpbyXXjzf29ScreMYNavBYF64gBAEAQBAEAQBAEAQBAEAQBAEAQBAEAQBAEAQBAEAQBAEAQBAEAQBAEAQBAEAQBAEAQBAEAQBAEAQGtJbo2vwOdQ+OnqodS/t6dX2M5Yl4/wB6HRUpuO8kfLyjLoi1upoPVwr8lrtGlOrbSpw1eF82s/QzRkozTZH3vGMMcLB2qig4ChFT7+RVRtelHco2dHtZWPBcVl+vkzvbyeZVJaE0F6UhhAEAQBAEAQBAEAQBAEAQBAEAQBAEAQBAEAQBAEAQBAEAQBAEAQBAEAQBAEAQBAEAQBAEAQBAEAQENNZmvtLmvGTmAt+WnoV5ytaU6+0ZQrLhKHDyxp46kyNRxopx5MyWOV0bMDs3CTA2u8ZGvIA1Xazq1Laj7GfGSnux8VwafRLj04GtSKnLeWmMskmRNBJAAJ1O88yrmNKEZOaSy9XzfmRnJtYZ7XQwEB8BWE0+KB9WQQ1svk1Iibipq6hI8qbvFeavNuyTlG1jvY1lqvpy8SZTtVjM35G5dErnx4nmpJNMgMhlu5FWWya1WvbqrVeW2/DguBxrxjGe7E3VZnEIAgCAIAgCAIAgCAIAgCAIAgCAIAgCAIAgCAIAgCAIAgCAIAgCAIAgCAIAgCAIAgMck7W95zW8yB7rlUr0qXxJJdWkbKMnojxJC1+F1c2mrXD5jxBXOpRp13GonxXFNfXyejMqTjlEdPK50ziwYuqFGj/mdlU/P0VNWrVKt5OVKO97NYS//UufTGc9CRGMY00pPGfRGtbopGBtZXGRxya0kD3+ih31G6oxi5V5OpJrEVwXr9kdaUoSziKwuZPQsIaATUgCp4nivVUoOEFGTy0te8gSeXlGG8pMMTyOB+eX1UbaNV07WpJa4f14G9GOZpERYy+DqzWsclKjgT/Pdees/wBxYeyk3mnUxw7m/wAz48fBkupu1d5c0TVraSwhuRIpXhXIn0Xp7mE50pRhwb4dM8M+RCg0pJsjLwcyGLqmd52VN5rqSqO/lQsrR2tLtS4Y5vOrf504EqkpVKm/LREhdsJZE1p1Az5k1p81bbOoOhawpy1S+r4sj1pb020bKmnMIAgCAIAgCAIAgCAIAgCAIAgCAIAgCAIAgCAIAgCAIAgCAIAgCAIAgCAIAgCAIAgIy/bIHR4wO03Py3j6qj27ZKtQdRL3o+nNfck21TdljkzHdtmDWiVjyG4aubqKgZ/Nc9m2tOlSVzSm1FrLjquC4/X8wbVpuUtyS4957uJhMbn73uJr/PGq6bDhJ28qr1m2/wA88mLlrfUe42YLC1rsZJe/+p1MuQGQU2js+nTqutJuU+98uiWEjlKq3HdXBGw2ZpJaCKjUVzHkpcasJScE1larmc3FpZwebTEHsc07xRa3FFVqUqb5rBmEt2SZGzPDIWMkFXNIwtGZcWnKngR7qmrThQtKdK4XvRawlq3F8MeDWvXGpJinKo5Q0f3NuyRPJxyHPc0aNH1KsLWlXk/a3D48orSP9vx+RxqSivdh8+8zMszAcQa0HjQV9VIha0IS34wSffhZNXOTWGzMu5oEAQBAEAQBAEAQBAEAQBAEAQBAEAQBAEAQBAEAQBAEAQBAEAQBAEAQBAEAQBAEAQBAEBG3nG2OGTCKYqZbsyAaDdkqbaUKdrZVfZrGeXLjhPC5cCRRbnUW9yMYhcIGFsnVgNBOQ356671yjRqRsacoVfZpRTfBc+PU23ouq0454mK6LXM45jGz+o0FOXHko+yb2+rT95b0O94Xy7/FfU3r06UVw4MwixmSSYglr2u7Pz/YKMrCV1c3EoyanF8Pr+Z5G/tVCEE1wZvQ3nSAPf3sxTSpCtKW1dyxVet2uKx3tfnHuOEqGau7HQwWaCT74txyO0BNA0bslHtre5/lyhvVJaJvCivz6eOTec4fDTwl9TILzexwbMzCDo4afVdVtWtQqKF5T3U/+S0+/r5GvsIyWabySoNdFepprKIp9WQEAQBAEAQBAEAQBAEAQBAEAQBAEAQBAEAQBAEAQBAEAQBAEAQBAEAQBAEAQBAEAQHwrD04Agp7ZaOtDCWxk6ZZHhnQryte+2irpUW4wzp3Pu44f/fcTo0qO5vcWe73MggpJhqXDu14E51XXa7uI2OK+N5yWnm+Zi33HV93TBvGwMe1uKpAAyqaacFaz2fRuIQ9plpJcMvGnccFVlBvBtsYAKAUA3BT4QjCKjFYSOTbbyzW/wCFwy9Y05OFHg/JwUL9q6dy68HwksSXTRrx+3jr09pmG4+WhFQME85IH2bCTTjU/U58gqGhCO0b5tL/AMcOPVt/d8eiwSpN0qXi/wA+hLWqCQ5skLPAta4fuFf3VvcTeaNXd8MJr68URYSgu1HJqtunEcUrzJ4aD+clBjsZ1Jqd1Uc8ctF+fI6O4wsQWCSY0AUAoBoFdRiopRisJEdvPFn0lbGCpWnpEsYcGx45i4gDC0tFSaavplyBUV3lPOFxMZLcpRk4ltXftrNpnidPJgZLI1rWuwDCHHCCG0rlTVU1etU32s8zVnWtmZC6x2ZxzJhiJ/7bVa0XmnHPcjZEmugCAIAgCAIAgCAIAgCAIDHaSQxxGRoaHxouVdyVKTi8PD9DaGN5ZKtBbHukZic49pu/LUbl4Khf3FW5p782/ejz4arloWkqUIweFyZbV9CKkIAgCAIAgCAIAgPEp7JprQ+y0qNqDxrhmY6lTbbZHObie45jKuWvAZL59DaFzVrQ35t8V4LXuXAtnSgovCLcSvobeFllQR7r5jqA2riSBkKDPmqh7ctd9Qg3Jt44Lv64JCtZ4y+BIq4I5ULVbJCSC9xoSNaD0C+dXd/dSqSjKo+Da7vTBbwpQSTSLbGagcgvocHmKZUvU17Y5wphrTfQVUa5lUTW5/f54d5vTUXnJsRk0FdaCvNSYZ3VvamjxngelsYCA8ySBoqSAPFaTqRgsyeEZSb0MFssbZRR3kRqOSjXljRu4btRaaNao3p1ZU3lEffUJbAAXF1HDM60oRnxVPtqjKFioylvYkuL10a495ItpJ1W0scDJO2R0bXCQMZgBNAcWlV3rxuatCNSFVQhupvhx0z+aGsXCMmnHLyY7iZI4Y3PcW6AE1r45rhsKFzUj7apUbjyT458eOfpz+u104L3UuJnv204I6DV+Xlv/bzUrbl37C23Y6y4eXP+vM521PennuMlzWbBEOLu0fPQei7bHtf29rFPV8X5/wCjFxPfm/A+XrfEFmbinkbGNwJq4/C0ZnyCsZ1IwWZM4FVtHSdZQaMjmeONGNHlV1fUKK76nyTMZJS4dt7LaniNpdHIdGyACvg1wJBPhWq60rqFR4Woyb201+RWSLFLio8lgwiuZaTn6LerVjTjmRlnCrukDJY3O0Y9jjTWjXAmnkFSQeJJs0Oz3JttZ7VMIYmy4iCalrQAAKkk4uQ5kK4p3UKkt2OTbJyja38dafzX+6q6/wAWXU1Z0GxbcWWy2SzRkulkbDEHNjAOE9W3JziQAfDUcFPjdU4QitXhG2TLd3SVZZHBsjZIa/5nYS3/AKiDUc6UWYXtNvD4DJdQa5hTDJC3/tTZrHlK8l5FRGwYn04kaDzIXGrXhT1MZIGHpPspNHRzNHGjD6gPr6Lgr6n3MZLddl5RWiMSQvD2HeNx4OBzB8CpcJxmsxZk1L+2js9jw9e4guqWtDXOJpStKCg1Gp3rSpWhT7QNCw7cWSSB07nGJrXlmF9MZNARha0muR3cFzjdU3HefAxkjR0nWTFTq58P9WFnrTHWnzXP99Tzoxkt13W+OeNssTg9jtCPYg5g+BUuE1JZRkxXrfEFmbinkbGNwJ7R+FozPkFidSMFmTBVbR0nWUGjI5njjRjR5VdX1Ciu+p8kzGSTuHbiy2p4jaXRyHRsgAxHg1wJBPhWq60rqFR4WoyWG0dx3I+y6Vvhy6M3j2kU6ynts+JvuF81tGlcQb716ouJ9llhnvyNpoAXeIyHzXsa/wCoLWnLdjmXTT6lfG0m9eBlsV7MkOHNp4HfyK72W2Le6luLKl3Pn0NKlvOCzyN9WxwNG13pHGaEkngM/Xcqy72vbW0t2Ty+5fmDtTt5zWUYI79jJzDm+NAfYqJT/UVrJ4kpLxx/TbOjtJrTBJxvDgCDUHeFdwnGcVKLymRmmnhnie0NYKucBz+g3rnXuaVCO9Vkkvz5mYwlJ4iiPkv6MaBx8aAe5VPU/UdrF4ipPy/tkhWk3rgy2W943mmbSdAd/IqTabatriW4m0+5/mDSpbTgsm7L3TyPsrOp2WcVqUyHvN5j3XzK3+NHqvUuZaMtd5WpsbO1XtVApxovoW0LynbUsz55S64KqjTc5cCq2d4a9pOgIJ8jVfPrapGnWhOWiafyZazWYtIs9kvRkjsLQ6uuYFPde8tNrULqp7OnnOun+yrqUJQWWVi0993xO9yvCXfx59X6lpDsosMl8RsAGbiAK0004r2VXblrQShxk13f3/RXK2nJ50PtmvqN5oQWk8aU9Vm129bVpqDzFvv0+Ynazis6kmrsjBAEBpXxEXQuA1FD6Gp+Srdr0ZVbOcY66/J5O1vLdqLJGWaF7YhLFITQVLDmMtQAqS2t7inaxubWo3hcYviuGqX5nxJM5Rc9ya8zevI9ZZi4bw13sT8qq02k/wBzs1zS1Sl6N/Q40fcrY8jHYYRNAwOJoMiBvocq+VFysaMb2xpxm3hcGlzw+GefczNWTp1W0SkbA0AAUA0CvIQjCKjFYSIzbbyyAvD7W0tZuFB/ud+3kvJX7/ebThQ5LC+7/ryJ9L/x0XL88Cwr15XnPtuNipbTamzWen2gwyYnUDS0ZP40IyoBqPEqBc2znNSiYaPtm6LocH2k8jn8WhjW+hBPzRWEccWxg5pa4nQyvZXtRPc3EMu0xxGIcMxVV0k4ya7jU7hfV0xWyzt68E4R1go4t7WA8OZV3UpxqR942OIXZEHyxMdo98bTuyc4A/IqkgsySfgancLj2Xs1ke58DCHOGEkuc7KtaCpyzA9FdU6EKbzFG2Dju1v460/mv91U1/iy6mrLXsx0dNmhZNPK4CRoe1kdAQ1wqC5zgc6HQDLipNGzUo70nqZwVLaa6xZbVLAHFwYW0JpUhzGuFab+1TyUWtT9nNxMM6nct7dTc7LQ7tGOE0B3lpLGA8yGhWdOpu0FJ9xtyOU2KCS2WprHOrJM/tPOeubnU8ADl4UVXFOrPD1ZqX3aTo+s8VkkkhLxJEwvq52IODRVwIpQGgNKUzU6taQjTbjqjbBW+je9XQ21kdexP2HDdioSx3OuXJxUe0qONTHJmEWbphjHVWd28PePItBP6QpN+vdizLKXsns0+3SOa1wY1gBe4ipoSaBrd5yO9Q6FB1WYRubcbLNsJiwPc9sgd3gKgtw8NxxfJb3NBUsYeoaLT0PynqZ2bg9pHNzaH9IUmwfuteJlDbnYqW02lk1np9oMMmJ1A0tGT+NCMqAajxKXNtKc1KIaPtm6LocH2k8jn8WBjW15EE/NFYRxxbGDmlsidDK9gPaie5uIZZscRiHDMVVdJOMmu41P0EyTFCHHVzK+raq7q/CfR+h1h2kVCNtSANSQPVfMacHUmoLVtL5ly3hZJ6O4G4e044vClP8AyvW0/wBNUtz35ve8NCA7x54LgQcZLXA7wR8ivK0m6dZNapr6MnPii1XtaTHESNTkOZ3+lV7/AGrdu2tpTjq+C6v8yVdCnvzwyuXdZetkDScsyTvovF7NtP3lxuSfDV9/5ksa1T2cMokL2uprGY2VFKVBNdcqq32vsejQoe1pZWMZ568CPQuJSluyPmzloOIxnQio5jX+eCx+nLqSnKg9Gsrrz+f2F5BYUjYvi7HSODmanI1PoVN2xsmpc1I1KWujzp4P7fI529dQi1I+R3A2nacSfCgHzqtKf6aoqPvzbfhhL7mXeSzwRB2iPA9zf6SRXkdV5W4pOhWlTz2X6E6Et6KZbo3ViBO9oPqF9Hpzc6Ck+a+xUNYnjxKhD3m8x7r5vb/Gj1XqW8tGWy8bM17Di/ygkZ0zovoV/aUrik/aLOMtdcFVRqShLgVWysDnsadC5oPIkBfP7SnGpXhCWjaXzZazbUW0WqyWBkZJYKV8SV9Btdn0LVt0ljPmVNStKa94qlp77vid7lfPrv48+r9S2h2UTNluEFoL3Gp3Npl5nVeltf05BwUq0nl93+08kOd208RRD2qHA9zdaEheau6HsK0qXcyZCW9FMt1kdWNhOpa0/IL6Payc6EJPVpehUTWJNGZdzQIAgNVtmDC5zBqCSz/KT4cCoUbWNBynSWv/AB5N/Z/TwOjqOWFL5nqDA+IBvdLaeVKUW1H2Ne2Sh2GseWmPsJb0Z8dSL2fkLXPiOoNfMZH6eiodgVHSqVLWWqeflwf2JV0t6KmicJXqSCV24u3O554OPmT/AO147Yea17Os+5vzb/7LC592moliXsSvOa7e7bSxzOs1mdgwZPkABcXEVwtrkAK5nWvCmddc3UlLcgYbK1d91XlbG9YwzSNNe2+YgGmtMTs8+CjwhWqcVn5mOJX7XG5rntf3mlwdnXtAkHPfnXNR5LDaZg/QbR/+cfl/7Ff/APE3OCXH+Ig/Ni/W1UVLtx6o0R+h1fm5wPa38dafzX+6o6/xZdTRnZ9lPwNl/Ii/ttVxR+HHojZHJ+kf/Ep/9P8AtMVVd/Ffl6GHqWW2V/8ArracGV5f8SFJl/EXl6jkc+u6KV8rWwYutJOHAcLq0JNDUUyqoEFJyxHUwTz7kvYggttJBFCDKSCDqCC/MLu6Vw+/5/7M8T1ceyttZaoHus72tbNE5x7OTRI0uOvCqUreopptc0MFq6YPuIPzD+gqVf8AZXUSNDod+8tPwxe8i52GsvIIz9Melm5y+0a2v9I+Zlnrod7lp+KP9LksNJBGPb3baWOZ1msxwYKB8lAXYiK4W1yAAOZ1rwpni5upRluQMNlZu+6rytjesYZpGmvbfMQDQ0NMTs8+HBR4QrVFlZ+Y4lftkbmue1/ea5zXZ17QJBz35g5qPJNNpmD9Cwj7Aflj9KvKnwn0fodYdpFVsnfZ8TfcL5vZ/wAin/lH1Rbz7LLovppTFJPe8/qvmEvjef3LpaE9tJ9234voV639SZ/bx/y+zIFn2n0ISyse40jrWm40NP5ReVtKdxUni3zvY5PHAnTcUveNl9jtBFCHkcC6v1U+djtOcd2Sk14v/ZyVSiuKwbF02KRkrXOaQM6nL+kqXsnZ11Qu4znBpce7uf3NK9WEqbSZsXzejmu6tmRGp+gUzbO2KlGfsKPB839kc7e3UlvSI6GGeXMYiOJdQfMqmoUNo3a34uTXe3hfVkiUqVPg8GpMwhxDtQSDvzVbWhOFSUZ6p8ep2i01lFuh+6HwD9K+kUli3j/ivQp5dt9Sow95vMe6+cW/xo9V6lvLRlytPcd8J9l9Lr/Cl0foU8O0io2H72P42/qC+c2H8ql/lH1Rb1ew+jLkvpZTFKtPfd8Tvcr5jd/Hn1fqXUOyi5Q90ch7L6XS7C6Ippasqd6ffP8AiK+ebW/mVOpbUPhotFh+6Z8LfYL3tl/Gp/4x9EVdTtvqzOpJoEBqXlI9rD1Yq72HGm9QNpVbinQbt45l6eOOfQ60YwcvffAi7HLEKF8kmPeDi14UFVR2lazi1KrVn7Tmnva92Fn5EqpGo+EYrBs9Z1MmLPqpDXMUwu403V/mimur+yr+0/8AqqeW7J+HJP8ANOPLd9rHH/JfVGC9GGKVs7c2mlaeh9Qoe06crS7jewXuvGfT6r6nSg1Upum9SXlfWMkZjCSPRekqTToucdMN/QhxXvYZDbMjN/Jv1XmP0yveqPp9ybe6In160gHBdsLO5lutAdqZHOHJxxtPoQqOumqssmjLxszt3ZYbFHHJiEkTcOBrCcVNC13dz8SM6qbRu6caaT1Rsmc0ts3WSSPpTG5zqcMTiafNV0nltmp3a5LyZa7I2SM1qzCRva8NoWnkfoVd06iqQyjc4VYpTFIx5Gcb2uI0NWuBp8lSRe7JPuNDtl07ZWS0ythic4vcCQCxzdBUgk5VpXTgrmFzTm8Jm2Tke1v460/mv91VV/iy6mrOz7KfgbL+RF/barij8OPRGyOT9I/+JT/6f9piqrv4r8vQw9S/7N3eLRczICadZE9oPA43YT5Gh8lPow37dR70Z5HK7PJLYrUHFuGWB+bT4ajkRv4Gqq05U5+KNTp8XSVYyzE4StdvZgqa+Dq4T6qyV7TxnibZMOz3SALTa+pdH1cbxSIk1djFTR9MhUaU0I1NcsUrvfqbuOAyYemD7iD8w/oKxf8AZXUxI0Oh37y0/DF7yLnYay8gjP0x6WbnL7Rra/0j5mWeuh3uWn4o/wBLksNJBFL2xs7mW60B2pkc4cnHE0+hCh3Caqyyasu+zG3VlhsUccuJskTcOBrCcVNC13dz8SM6qbRu4RppPVG2Tmlum6ySR9KY3PdTWmJxNK+arpPebZqd2uK9GWmyNkjNexhcN7XBvaaeX7FW/tFOg2u5+h0hqiCsnfZ8TfcL53Z/yKf+UfVFxPssui+mlMUk97z+q+YS+N5/culoWq9bN1kZaNRmOY3e699tS0dzbShHXVdV/ehV0Km5NNlbsNpMUmKnEEeG9eJsLuVlcb7Xg1+cyxq01UjgnHX5FSvaJ4UXq5fqC0UcrLfdj8RBVpUyfbsvTrXOaRQ6jl4+Kzsza6vJyg1h6rp/f5yFa39mk0Qt8MImfXea+RC8xtmEo3s888P6E23eaaJK7b1jZEGuqC2uVCa51yV3s3bNtRtVCo8OPLGvQjVrecp5XMhbRJie52mIk+pqvLXFRVa06i5tv5vJNgt2KRarBMJIhThQjgaL6DYXELi2i492H4PBVVYuE3kqbTQjwPsvnkG6dRNrR+hbPii3MtDZY3FhrkRwzpp819Gp3NO7oylReVxXngqHB05JSKlBJhc139JB9DVfO7ep7KtGb5NP5MtpLei0WqzXlHI7C0kmldCF9AttqW1zP2dOWX0KqdCcFllWtPfd8TvcrwN38efV+paw7KLlD3RyHsvpdLsLoimlqyp3p98/4ivnm1v5lTqW1D4aLRYfumfC32C97Zfxqf8AjH0RV1O2+rM6kmgQBAfKLGFqDxPCHtLXCoK51qMK1N05rKZtGTi8oiGTGE9VMMUZya6lcuB/mS89TrzsH+2u1vUnpLXh3P8AOHisEtxVX36fB9xJQRNEeFpq2hpnXI7gVd0KMI0Nym8xw8c+D5Z7u4jSk3PMtSJ2ZPaePAfIn915z9MvE6i6fcl3miJ9euIBB7R7LWe20MoLXgUEjCA6mtDUEEcxyXGrQhU11MYK5H0WwYu1PKW8AGA+tD7KOrCHexgkb16PrLLGxkYMBjyxNzLm1qQ+veOtDurwyXSdpTkklwGCy3fYY4I2xRNDWMFAB7niScyd9VIhBQW6tDJAX3sJZLS8yEPie7NxjIAceJaQRXxGq4VLSnN50ZjB8uLYSzWWVszXSPe2uEucKCoLTk0CuROvFKdrCm95ZyMHq3bB2OaR8r2vxPcXOo8gVOtAkrWnJtsYLBYbK2KNkTK4Y2tY2pqaNFBU78gpEYqKwjJB3tsXZbTM6aUPL3UrR5AyaGjLkAuE7anOW8zGCZuuwMs8TYY64GCgqanUnXzXaEFCO6jJo39szZrZTrmdoZB7TheBwrvHgahaVKEKnaQwVsdF1nr99NTh9nX1w/RRv2EO9mMFluPZqzWT7mOjjq9xxPPhiOg8BQKTToQp9lGcHu/rhhtjWtmDiGHEMLi3OlNyzUpRqLEhgxXBszBYy8wBwLwA7E4u7taUrzKxSowp9kxg9X/s7BbMHXhxwYsOFxb3qVrTkEq0Y1O0Zwfbg2egsYeIA4B5BOJxdpUCleaUqMafZGDFtHstZ7bQygte0UEjCA4DWhqCCPAjeaarFWhCprqYwVuPotgr2p5SOADAfWh9lHVhDvYwSN69H1lljYyMGAx5Ym5lwrUh9e8daHdXhkuk7SnJJLgMFksN3xwxNhjbhY0UAHzJO8nMk8Su6pxUNxaGVwMLLmiBBANQQdeCq4bEtISUop5XHXuJDuajWCQVuRyO/wDhYq1ofVU//wAHZ729h56skfuqhIq4I5pWy7I5DUih4jI+fFVt3sq2unvTWH3rg/8AZ2p15w4I1W3Aze5x9P2UCP6btk+MpP5f0dXeT7kSNmsrIxRgp7nmVcW1pRt47tKOPX5kedSU3mTMdtsLJR2hmNCNVyvdn0btYqLiua1M06sqehoDZ9le+6nkqlfpqhnjOWPL+iR+8l3Gee5o3NDR2SN4zPnxUuvsK2qU1CK3cc+fn3/boc43M1LL4m9Z4GsaGtFAP5UqzoUIUKap01hI4yk5PLNO1XRG84s2k603+RVdd7Etribm8pvu5+p2p3M4LBnsNibECGkmuealWNhTs4OFNt57/wARzq1XUeWYLVc8bzizaTrh/YqLdbEtbiTm0033c/U6QuZxWD7Y7pZG7EMRI4ny3LNnsa3tZ+0jlvxf9YMVLic1hnl9zREkkHPPVYnsOznJyaeX4syrmolgkGigpwVslhYRHZozXTG5xcQanM5qrrbGta03Umnl+J3jcTisI3YmBoDRoAAPJWVOmqcFCOiWPkcW8vLPS3MBAEAQBAeZIw4UcARwOa0qU41I7s1leJlNp5Rrw2FrDVhc3wBy9DVRaNhSoPNLMfDPD5PJ0lVlJe9xIi7R1dqc3jiA/UPkF53Zq/b7UnSfPeX/ALL6Eut79BS6FhXryvCAIAgCAIAgCAIAgCAIAgCAIAgCAIAgCAIAgCAIAgCAIAgCAIAgCAIAgCAIAgCAIAgCAIAgCAIAgCAIDXtFka4tdo5pBBGvI8Qotezp1ZxqPhKOj59OhvGo4prkzYUo0CAIAgCAIAgCAIAgCAIAgCAIAgCAIAgCAIAgCAIAgCAIAgCAIAgCAIAgCAIAgCAIAgCAIAgCAIAgCAIAgCAIAgCAIAgCAIAgCAIAgCAIAgCAIAgCAIAgCAIAgCAIAgCAIAgCAIAgCAIAgCAIAgCAIAgCAIAgCAIAgCAIAgCAIAgCAIAgCAIAgCAIAgCAIAgCAIAgCAIAgCAIAgCAIAgCAIAgCAIAgCAIAgCAIAgCA//Z">
            <a:extLst>
              <a:ext uri="{FF2B5EF4-FFF2-40B4-BE49-F238E27FC236}">
                <a16:creationId xmlns:a16="http://schemas.microsoft.com/office/drawing/2014/main" id="{90574FCF-545D-4C4D-8770-2C6F7C80CF5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4" descr="data:image/jpeg;base64,/9j/4AAQSkZJRgABAQAAAQABAAD/2wCEAAkGBxMSERUSEhQWExUVGBcYGBYXFhQWGBsYGhUXFhgVFRcaHCggGh0lHBcWIjEhJSk3Li4uFyAzODMtNygtLisBCgoKDg0OGxAQGywmICY0LDQ4MDQ0NC8sMC8sLSwsLCwsMC0sLCwsLDQsNCwsLCw3LzQsLCwwLCw0LSwsLCwsLP/AABEIAIEBhQMBEQACEQEDEQH/xAAcAAEAAgMBAQEAAAAAAAAAAAAABQYDBAcCAQj/xABCEAABAwEFBAgDBwIEBgMAAAABAAIDEQQFEiExBkFRcQcTIjJhgZGxcqHBIzM0c7LR8FKzNUKDwhRigpPh8RUWJP/EABsBAQACAwEBAAAAAAAAAAAAAAAEBQECAwYH/8QAOBEAAgEDAQUFBwQCAgIDAAAAAAECAwQRMQUSIUFxMlFhgbETIjORocHwBhQ00XLhQvEjwhVDYv/aAAwDAQACEQMRAD8A7igCAIAgCAIAgCAIAgCAIAgCAIAgCAIAgCAIAgCAIAgCAIAgCAIAgCAIAgCAIAgCAIAgCAIAgCAIAgCAIAgCAIAgCA8veACTkBmVrOcYRcpPCRlJt4RAuvV7pGEVbHiA55itT9F5OW2K1a4ptJxpbyXXjzf29ScreMYNavBYF64gBAEAQBAEAQBAEAQBAEAQBAEAQBAEAQBAEAQBAEAQBAEAQBAEAQBAEAQBAEAQBAEAQBAEAQBAEAQGtJbo2vwOdQ+OnqodS/t6dX2M5Yl4/wB6HRUpuO8kfLyjLoi1upoPVwr8lrtGlOrbSpw1eF82s/QzRkozTZH3vGMMcLB2qig4ChFT7+RVRtelHco2dHtZWPBcVl+vkzvbyeZVJaE0F6UhhAEAQBAEAQBAEAQBAEAQBAEAQBAEAQBAEAQBAEAQBAEAQBAEAQBAEAQBAEAQBAEAQBAEAQBAEAQENNZmvtLmvGTmAt+WnoV5ytaU6+0ZQrLhKHDyxp46kyNRxopx5MyWOV0bMDs3CTA2u8ZGvIA1Xazq1Laj7GfGSnux8VwafRLj04GtSKnLeWmMskmRNBJAAJ1O88yrmNKEZOaSy9XzfmRnJtYZ7XQwEB8BWE0+KB9WQQ1svk1Iibipq6hI8qbvFeavNuyTlG1jvY1lqvpy8SZTtVjM35G5dErnx4nmpJNMgMhlu5FWWya1WvbqrVeW2/DguBxrxjGe7E3VZnEIAgCAIAgCAIAgCAIAgCAIAgCAIAgCAIAgCAIAgCAIAgCAIAgCAIAgCAIAgCAIAgMck7W95zW8yB7rlUr0qXxJJdWkbKMnojxJC1+F1c2mrXD5jxBXOpRp13GonxXFNfXyejMqTjlEdPK50ziwYuqFGj/mdlU/P0VNWrVKt5OVKO97NYS//UufTGc9CRGMY00pPGfRGtbopGBtZXGRxya0kD3+ih31G6oxi5V5OpJrEVwXr9kdaUoSziKwuZPQsIaATUgCp4nivVUoOEFGTy0te8gSeXlGG8pMMTyOB+eX1UbaNV07WpJa4f14G9GOZpERYy+DqzWsclKjgT/Pdees/wBxYeyk3mnUxw7m/wAz48fBkupu1d5c0TVraSwhuRIpXhXIn0Xp7mE50pRhwb4dM8M+RCg0pJsjLwcyGLqmd52VN5rqSqO/lQsrR2tLtS4Y5vOrf504EqkpVKm/LREhdsJZE1p1Az5k1p81bbOoOhawpy1S+r4sj1pb020bKmnMIAgCAIAgCAIAgCAIAgCAIAgCAIAgCAIAgCAIAgCAIAgCAIAgCAIAgCAIAgCAIAgIy/bIHR4wO03Py3j6qj27ZKtQdRL3o+nNfck21TdljkzHdtmDWiVjyG4aubqKgZ/Nc9m2tOlSVzSm1FrLjquC4/X8wbVpuUtyS4957uJhMbn73uJr/PGq6bDhJ28qr1m2/wA88mLlrfUe42YLC1rsZJe/+p1MuQGQU2js+nTqutJuU+98uiWEjlKq3HdXBGw2ZpJaCKjUVzHkpcasJScE1larmc3FpZwebTEHsc07xRa3FFVqUqb5rBmEt2SZGzPDIWMkFXNIwtGZcWnKngR7qmrThQtKdK4XvRawlq3F8MeDWvXGpJinKo5Q0f3NuyRPJxyHPc0aNH1KsLWlXk/a3D48orSP9vx+RxqSivdh8+8zMszAcQa0HjQV9VIha0IS34wSffhZNXOTWGzMu5oEAQBAEAQBAEAQBAEAQBAEAQBAEAQBAEAQBAEAQBAEAQBAEAQBAEAQBAEAQBAEAQBAEBG3nG2OGTCKYqZbsyAaDdkqbaUKdrZVfZrGeXLjhPC5cCRRbnUW9yMYhcIGFsnVgNBOQ356671yjRqRsacoVfZpRTfBc+PU23ouq0454mK6LXM45jGz+o0FOXHko+yb2+rT95b0O94Xy7/FfU3r06UVw4MwixmSSYglr2u7Pz/YKMrCV1c3EoyanF8Pr+Z5G/tVCEE1wZvQ3nSAPf3sxTSpCtKW1dyxVet2uKx3tfnHuOEqGau7HQwWaCT74txyO0BNA0bslHtre5/lyhvVJaJvCivz6eOTec4fDTwl9TILzexwbMzCDo4afVdVtWtQqKF5T3U/+S0+/r5GvsIyWabySoNdFepprKIp9WQEAQBAEAQBAEAQBAEAQBAEAQBAEAQBAEAQBAEAQBAEAQBAEAQBAEAQBAEAQBAEAQHwrD04Agp7ZaOtDCWxk6ZZHhnQryte+2irpUW4wzp3Pu44f/fcTo0qO5vcWe73MggpJhqXDu14E51XXa7uI2OK+N5yWnm+Zi33HV93TBvGwMe1uKpAAyqaacFaz2fRuIQ9plpJcMvGnccFVlBvBtsYAKAUA3BT4QjCKjFYSOTbbyzW/wCFwy9Y05OFHg/JwUL9q6dy68HwksSXTRrx+3jr09pmG4+WhFQME85IH2bCTTjU/U58gqGhCO0b5tL/AMcOPVt/d8eiwSpN0qXi/wA+hLWqCQ5skLPAta4fuFf3VvcTeaNXd8MJr68URYSgu1HJqtunEcUrzJ4aD+clBjsZ1Jqd1Uc8ctF+fI6O4wsQWCSY0AUAoBoFdRiopRisJEdvPFn0lbGCpWnpEsYcGx45i4gDC0tFSaavplyBUV3lPOFxMZLcpRk4ltXftrNpnidPJgZLI1rWuwDCHHCCG0rlTVU1etU32s8zVnWtmZC6x2ZxzJhiJ/7bVa0XmnHPcjZEmugCAIAgCAIAgCAIAgCAIDHaSQxxGRoaHxouVdyVKTi8PD9DaGN5ZKtBbHukZic49pu/LUbl4Khf3FW5p782/ejz4arloWkqUIweFyZbV9CKkIAgCAIAgCAIAgPEp7JprQ+y0qNqDxrhmY6lTbbZHObie45jKuWvAZL59DaFzVrQ35t8V4LXuXAtnSgovCLcSvobeFllQR7r5jqA2riSBkKDPmqh7ctd9Qg3Jt44Lv64JCtZ4y+BIq4I5ULVbJCSC9xoSNaD0C+dXd/dSqSjKo+Da7vTBbwpQSTSLbGagcgvocHmKZUvU17Y5wphrTfQVUa5lUTW5/f54d5vTUXnJsRk0FdaCvNSYZ3VvamjxngelsYCA8ySBoqSAPFaTqRgsyeEZSb0MFssbZRR3kRqOSjXljRu4btRaaNao3p1ZU3lEffUJbAAXF1HDM60oRnxVPtqjKFioylvYkuL10a495ItpJ1W0scDJO2R0bXCQMZgBNAcWlV3rxuatCNSFVQhupvhx0z+aGsXCMmnHLyY7iZI4Y3PcW6AE1r45rhsKFzUj7apUbjyT458eOfpz+u104L3UuJnv204I6DV+Xlv/bzUrbl37C23Y6y4eXP+vM521PennuMlzWbBEOLu0fPQei7bHtf29rFPV8X5/wCjFxPfm/A+XrfEFmbinkbGNwJq4/C0ZnyCsZ1IwWZM4FVtHSdZQaMjmeONGNHlV1fUKK76nyTMZJS4dt7LaniNpdHIdGyACvg1wJBPhWq60rqFR4Woyb201+RWSLFLio8lgwiuZaTn6LerVjTjmRlnCrukDJY3O0Y9jjTWjXAmnkFSQeJJs0Oz3JttZ7VMIYmy4iCalrQAAKkk4uQ5kK4p3UKkt2OTbJyja38dafzX+6q6/wAWXU1Z0GxbcWWy2SzRkulkbDEHNjAOE9W3JziQAfDUcFPjdU4QitXhG2TLd3SVZZHBsjZIa/5nYS3/AKiDUc6UWYXtNvD4DJdQa5hTDJC3/tTZrHlK8l5FRGwYn04kaDzIXGrXhT1MZIGHpPspNHRzNHGjD6gPr6Lgr6n3MZLddl5RWiMSQvD2HeNx4OBzB8CpcJxmsxZk1L+2js9jw9e4guqWtDXOJpStKCg1Gp3rSpWhT7QNCw7cWSSB07nGJrXlmF9MZNARha0muR3cFzjdU3HefAxkjR0nWTFTq58P9WFnrTHWnzXP99Tzoxkt13W+OeNssTg9jtCPYg5g+BUuE1JZRkxXrfEFmbinkbGNwJ7R+FozPkFidSMFmTBVbR0nWUGjI5njjRjR5VdX1Ciu+p8kzGSTuHbiy2p4jaXRyHRsgAxHg1wJBPhWq60rqFR4WoyWG0dx3I+y6Vvhy6M3j2kU6ynts+JvuF81tGlcQb716ouJ9llhnvyNpoAXeIyHzXsa/wCoLWnLdjmXTT6lfG0m9eBlsV7MkOHNp4HfyK72W2Le6luLKl3Pn0NKlvOCzyN9WxwNG13pHGaEkngM/Xcqy72vbW0t2Ty+5fmDtTt5zWUYI79jJzDm+NAfYqJT/UVrJ4kpLxx/TbOjtJrTBJxvDgCDUHeFdwnGcVKLymRmmnhnie0NYKucBz+g3rnXuaVCO9Vkkvz5mYwlJ4iiPkv6MaBx8aAe5VPU/UdrF4ipPy/tkhWk3rgy2W943mmbSdAd/IqTabatriW4m0+5/mDSpbTgsm7L3TyPsrOp2WcVqUyHvN5j3XzK3+NHqvUuZaMtd5WpsbO1XtVApxovoW0LynbUsz55S64KqjTc5cCq2d4a9pOgIJ8jVfPrapGnWhOWiafyZazWYtIs9kvRkjsLQ6uuYFPde8tNrULqp7OnnOun+yrqUJQWWVi0993xO9yvCXfx59X6lpDsosMl8RsAGbiAK0004r2VXblrQShxk13f3/RXK2nJ50PtmvqN5oQWk8aU9Vm129bVpqDzFvv0+Ynazis6kmrsjBAEBpXxEXQuA1FD6Gp+Srdr0ZVbOcY66/J5O1vLdqLJGWaF7YhLFITQVLDmMtQAqS2t7inaxubWo3hcYviuGqX5nxJM5Rc9ya8zevI9ZZi4bw13sT8qq02k/wBzs1zS1Sl6N/Q40fcrY8jHYYRNAwOJoMiBvocq+VFysaMb2xpxm3hcGlzw+GefczNWTp1W0SkbA0AAUA0CvIQjCKjFYSIzbbyyAvD7W0tZuFB/ud+3kvJX7/ebThQ5LC+7/ryJ9L/x0XL88Cwr15XnPtuNipbTamzWen2gwyYnUDS0ZP40IyoBqPEqBc2znNSiYaPtm6LocH2k8jn8WhjW+hBPzRWEccWxg5pa4nQyvZXtRPc3EMu0xxGIcMxVV0k4ya7jU7hfV0xWyzt68E4R1go4t7WA8OZV3UpxqR942OIXZEHyxMdo98bTuyc4A/IqkgsySfgancLj2Xs1ke58DCHOGEkuc7KtaCpyzA9FdU6EKbzFG2Dju1v460/mv91U1/iy6mrLXsx0dNmhZNPK4CRoe1kdAQ1wqC5zgc6HQDLipNGzUo70nqZwVLaa6xZbVLAHFwYW0JpUhzGuFab+1TyUWtT9nNxMM6nct7dTc7LQ7tGOE0B3lpLGA8yGhWdOpu0FJ9xtyOU2KCS2WprHOrJM/tPOeubnU8ADl4UVXFOrPD1ZqX3aTo+s8VkkkhLxJEwvq52IODRVwIpQGgNKUzU6taQjTbjqjbBW+je9XQ21kdexP2HDdioSx3OuXJxUe0qONTHJmEWbphjHVWd28PePItBP6QpN+vdizLKXsns0+3SOa1wY1gBe4ipoSaBrd5yO9Q6FB1WYRubcbLNsJiwPc9sgd3gKgtw8NxxfJb3NBUsYeoaLT0PynqZ2bg9pHNzaH9IUmwfuteJlDbnYqW02lk1np9oMMmJ1A0tGT+NCMqAajxKXNtKc1KIaPtm6LocH2k8jn8WBjW15EE/NFYRxxbGDmlsidDK9gPaie5uIZZscRiHDMVVdJOMmu41P0EyTFCHHVzK+raq7q/CfR+h1h2kVCNtSANSQPVfMacHUmoLVtL5ly3hZJ6O4G4e044vClP8AyvW0/wBNUtz35ve8NCA7x54LgQcZLXA7wR8ivK0m6dZNapr6MnPii1XtaTHESNTkOZ3+lV7/AGrdu2tpTjq+C6v8yVdCnvzwyuXdZetkDScsyTvovF7NtP3lxuSfDV9/5ksa1T2cMokL2uprGY2VFKVBNdcqq32vsejQoe1pZWMZ568CPQuJSluyPmzloOIxnQio5jX+eCx+nLqSnKg9Gsrrz+f2F5BYUjYvi7HSODmanI1PoVN2xsmpc1I1KWujzp4P7fI529dQi1I+R3A2nacSfCgHzqtKf6aoqPvzbfhhL7mXeSzwRB2iPA9zf6SRXkdV5W4pOhWlTz2X6E6Et6KZbo3ViBO9oPqF9Hpzc6Ck+a+xUNYnjxKhD3m8x7r5vb/Gj1XqW8tGWy8bM17Di/ygkZ0zovoV/aUrik/aLOMtdcFVRqShLgVWysDnsadC5oPIkBfP7SnGpXhCWjaXzZazbUW0WqyWBkZJYKV8SV9Btdn0LVt0ljPmVNStKa94qlp77vid7lfPrv48+r9S2h2UTNluEFoL3Gp3Npl5nVeltf05BwUq0nl93+08kOd208RRD2qHA9zdaEheau6HsK0qXcyZCW9FMt1kdWNhOpa0/IL6Payc6EJPVpehUTWJNGZdzQIAgNVtmDC5zBqCSz/KT4cCoUbWNBynSWv/AB5N/Z/TwOjqOWFL5nqDA+IBvdLaeVKUW1H2Ne2Sh2GseWmPsJb0Z8dSL2fkLXPiOoNfMZH6eiodgVHSqVLWWqeflwf2JV0t6KmicJXqSCV24u3O554OPmT/AO147Yea17Os+5vzb/7LC592moliXsSvOa7e7bSxzOs1mdgwZPkABcXEVwtrkAK5nWvCmddc3UlLcgYbK1d91XlbG9YwzSNNe2+YgGmtMTs8+CjwhWqcVn5mOJX7XG5rntf3mlwdnXtAkHPfnXNR5LDaZg/QbR/+cfl/7Ff/APE3OCXH+Ig/Ni/W1UVLtx6o0R+h1fm5wPa38dafzX+6o6/xZdTRnZ9lPwNl/Ii/ttVxR+HHojZHJ+kf/Ep/9P8AtMVVd/Ffl6GHqWW2V/8ArracGV5f8SFJl/EXl6jkc+u6KV8rWwYutJOHAcLq0JNDUUyqoEFJyxHUwTz7kvYggttJBFCDKSCDqCC/MLu6Vw+/5/7M8T1ceyttZaoHus72tbNE5x7OTRI0uOvCqUreopptc0MFq6YPuIPzD+gqVf8AZXUSNDod+8tPwxe8i52GsvIIz9Melm5y+0a2v9I+Zlnrod7lp+KP9LksNJBGPb3baWOZ1msxwYKB8lAXYiK4W1yAAOZ1rwpni5upRluQMNlZu+6rytjesYZpGmvbfMQDQ0NMTs8+HBR4QrVFlZ+Y4lftkbmue1/ea5zXZ17QJBz35g5qPJNNpmD9Cwj7Aflj9KvKnwn0fodYdpFVsnfZ8TfcL5vZ/wAin/lH1Rbz7LLovppTFJPe8/qvmEvjef3LpaE9tJ9234voV639SZ/bx/y+zIFn2n0ISyse40jrWm40NP5ReVtKdxUni3zvY5PHAnTcUveNl9jtBFCHkcC6v1U+djtOcd2Sk14v/ZyVSiuKwbF02KRkrXOaQM6nL+kqXsnZ11Qu4znBpce7uf3NK9WEqbSZsXzejmu6tmRGp+gUzbO2KlGfsKPB839kc7e3UlvSI6GGeXMYiOJdQfMqmoUNo3a34uTXe3hfVkiUqVPg8GpMwhxDtQSDvzVbWhOFSUZ6p8ep2i01lFuh+6HwD9K+kUli3j/ivQp5dt9Sow95vMe6+cW/xo9V6lvLRlytPcd8J9l9Lr/Cl0foU8O0io2H72P42/qC+c2H8ql/lH1Rb1ew+jLkvpZTFKtPfd8Tvcr5jd/Hn1fqXUOyi5Q90ch7L6XS7C6Ippasqd6ffP8AiK+ebW/mVOpbUPhotFh+6Z8LfYL3tl/Gp/4x9EVdTtvqzOpJoEBqXlI9rD1Yq72HGm9QNpVbinQbt45l6eOOfQ60YwcvffAi7HLEKF8kmPeDi14UFVR2lazi1KrVn7Tmnva92Fn5EqpGo+EYrBs9Z1MmLPqpDXMUwu403V/mimur+yr+0/8AqqeW7J+HJP8ANOPLd9rHH/JfVGC9GGKVs7c2mlaeh9Qoe06crS7jewXuvGfT6r6nSg1Upum9SXlfWMkZjCSPRekqTToucdMN/QhxXvYZDbMjN/Jv1XmP0yveqPp9ybe6In160gHBdsLO5lutAdqZHOHJxxtPoQqOumqssmjLxszt3ZYbFHHJiEkTcOBrCcVNC13dz8SM6qbRu6caaT1Rsmc0ts3WSSPpTG5zqcMTiafNV0nltmp3a5LyZa7I2SM1qzCRva8NoWnkfoVd06iqQyjc4VYpTFIx5Gcb2uI0NWuBp8lSRe7JPuNDtl07ZWS0ythic4vcCQCxzdBUgk5VpXTgrmFzTm8Jm2Tke1v460/mv91VV/iy6mrOz7KfgbL+RF/barij8OPRGyOT9I/+JT/6f9piqrv4r8vQw9S/7N3eLRczICadZE9oPA43YT5Gh8lPow37dR70Z5HK7PJLYrUHFuGWB+bT4ajkRv4Gqq05U5+KNTp8XSVYyzE4StdvZgqa+Dq4T6qyV7TxnibZMOz3SALTa+pdH1cbxSIk1djFTR9MhUaU0I1NcsUrvfqbuOAyYemD7iD8w/oKxf8AZXUxI0Oh37y0/DF7yLnYay8gjP0x6WbnL7Rra/0j5mWeuh3uWn4o/wBLksNJBFL2xs7mW60B2pkc4cnHE0+hCh3Caqyyasu+zG3VlhsUccuJskTcOBrCcVNC13dz8SM6qbRu4RppPVG2Tmlum6ySR9KY3PdTWmJxNK+arpPebZqd2uK9GWmyNkjNexhcN7XBvaaeX7FW/tFOg2u5+h0hqiCsnfZ8TfcL53Z/yKf+UfVFxPssui+mlMUk97z+q+YS+N5/culoWq9bN1kZaNRmOY3e699tS0dzbShHXVdV/ehV0Km5NNlbsNpMUmKnEEeG9eJsLuVlcb7Xg1+cyxq01UjgnHX5FSvaJ4UXq5fqC0UcrLfdj8RBVpUyfbsvTrXOaRQ6jl4+Kzsza6vJyg1h6rp/f5yFa39mk0Qt8MImfXea+RC8xtmEo3s888P6E23eaaJK7b1jZEGuqC2uVCa51yV3s3bNtRtVCo8OPLGvQjVrecp5XMhbRJie52mIk+pqvLXFRVa06i5tv5vJNgt2KRarBMJIhThQjgaL6DYXELi2i492H4PBVVYuE3kqbTQjwPsvnkG6dRNrR+hbPii3MtDZY3FhrkRwzpp819Gp3NO7oylReVxXngqHB05JSKlBJhc139JB9DVfO7ep7KtGb5NP5MtpLei0WqzXlHI7C0kmldCF9AttqW1zP2dOWX0KqdCcFllWtPfd8TvcrwN38efV+paw7KLlD3RyHsvpdLsLoimlqyp3p98/4ivnm1v5lTqW1D4aLRYfumfC32C97Zfxqf8AjH0RV1O2+rM6kmgQBAfKLGFqDxPCHtLXCoK51qMK1N05rKZtGTi8oiGTGE9VMMUZya6lcuB/mS89TrzsH+2u1vUnpLXh3P8AOHisEtxVX36fB9xJQRNEeFpq2hpnXI7gVd0KMI0Nym8xw8c+D5Z7u4jSk3PMtSJ2ZPaePAfIn915z9MvE6i6fcl3miJ9euIBB7R7LWe20MoLXgUEjCA6mtDUEEcxyXGrQhU11MYK5H0WwYu1PKW8AGA+tD7KOrCHexgkb16PrLLGxkYMBjyxNzLm1qQ+veOtDurwyXSdpTkklwGCy3fYY4I2xRNDWMFAB7niScyd9VIhBQW6tDJAX3sJZLS8yEPie7NxjIAceJaQRXxGq4VLSnN50ZjB8uLYSzWWVszXSPe2uEucKCoLTk0CuROvFKdrCm95ZyMHq3bB2OaR8r2vxPcXOo8gVOtAkrWnJtsYLBYbK2KNkTK4Y2tY2pqaNFBU78gpEYqKwjJB3tsXZbTM6aUPL3UrR5AyaGjLkAuE7anOW8zGCZuuwMs8TYY64GCgqanUnXzXaEFCO6jJo39szZrZTrmdoZB7TheBwrvHgahaVKEKnaQwVsdF1nr99NTh9nX1w/RRv2EO9mMFluPZqzWT7mOjjq9xxPPhiOg8BQKTToQp9lGcHu/rhhtjWtmDiGHEMLi3OlNyzUpRqLEhgxXBszBYy8wBwLwA7E4u7taUrzKxSowp9kxg9X/s7BbMHXhxwYsOFxb3qVrTkEq0Y1O0Zwfbg2egsYeIA4B5BOJxdpUCleaUqMafZGDFtHstZ7bQygte0UEjCA4DWhqCCPAjeaarFWhCprqYwVuPotgr2p5SOADAfWh9lHVhDvYwSN69H1lljYyMGAx5Ym5lwrUh9e8daHdXhkuk7SnJJLgMFksN3xwxNhjbhY0UAHzJO8nMk8Su6pxUNxaGVwMLLmiBBANQQdeCq4bEtISUop5XHXuJDuajWCQVuRyO/wDhYq1ofVU//wAHZ729h56skfuqhIq4I5pWy7I5DUih4jI+fFVt3sq2unvTWH3rg/8AZ2p15w4I1W3Aze5x9P2UCP6btk+MpP5f0dXeT7kSNmsrIxRgp7nmVcW1pRt47tKOPX5kedSU3mTMdtsLJR2hmNCNVyvdn0btYqLiua1M06sqehoDZ9le+6nkqlfpqhnjOWPL+iR+8l3Gee5o3NDR2SN4zPnxUuvsK2qU1CK3cc+fn3/boc43M1LL4m9Z4GsaGtFAP5UqzoUIUKap01hI4yk5PLNO1XRG84s2k603+RVdd7Etribm8pvu5+p2p3M4LBnsNibECGkmuealWNhTs4OFNt57/wARzq1XUeWYLVc8bzizaTrh/YqLdbEtbiTm0033c/U6QuZxWD7Y7pZG7EMRI4ny3LNnsa3tZ+0jlvxf9YMVLic1hnl9zREkkHPPVYnsOznJyaeX4syrmolgkGigpwVslhYRHZozXTG5xcQanM5qrrbGta03Umnl+J3jcTisI3YmBoDRoAAPJWVOmqcFCOiWPkcW8vLPS3MBAEAQBAeZIw4UcARwOa0qU41I7s1leJlNp5Rrw2FrDVhc3wBy9DVRaNhSoPNLMfDPD5PJ0lVlJe9xIi7R1dqc3jiA/UPkF53Zq/b7UnSfPeX/ALL6Eut79BS6FhXryvCAIAgCAIAgCAIAgCAIAgCAIAgCAIAgCAIAgCAIAgCAIAgCAIAgCAIAgCAIAgCAIAgCAIAgCAIAgCAIDXtFka4tdo5pBBGvI8Qotezp1ZxqPhKOj59OhvGo4prkzYUo0CAIAgCAIAgCAIAgCAIAgCAIAgCAIAgCAIAgCAIAgCAIAgCAIAgCAIAgCAIAgCAIAgCAIAgCAIAgCAIAgCAIAgCAIAgCAIAgCAIAgCAIAgCAIAgCAIAgCAIAgCAIAgCAIAgCAIAgCAIAgCAIAgCAIAgCAIAgCAIAgCAIAgCAIAgCAIAgCAIAgCAIAgCAIAgCAIAgCAIAgCAIAgCAIAgCAIAgCAIAgCAIAgCAIAgCA//Z">
            <a:extLst>
              <a:ext uri="{FF2B5EF4-FFF2-40B4-BE49-F238E27FC236}">
                <a16:creationId xmlns:a16="http://schemas.microsoft.com/office/drawing/2014/main" id="{9E67AE8A-F740-4359-ABC9-6F3CC040558D}"/>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8" name="Picture 49" descr="twitter">
            <a:extLst>
              <a:ext uri="{FF2B5EF4-FFF2-40B4-BE49-F238E27FC236}">
                <a16:creationId xmlns:a16="http://schemas.microsoft.com/office/drawing/2014/main" id="{7CAAB252-319D-4585-9A1C-AEA1DE038BD6}"/>
              </a:ext>
            </a:extLst>
          </p:cNvPr>
          <p:cNvPicPr>
            <a:picLocks noChangeAspect="1" noChangeArrowheads="1"/>
          </p:cNvPicPr>
          <p:nvPr/>
        </p:nvPicPr>
        <p:blipFill>
          <a:blip r:embed="rId20" cstate="print"/>
          <a:srcRect/>
          <a:stretch>
            <a:fillRect/>
          </a:stretch>
        </p:blipFill>
        <p:spPr bwMode="auto">
          <a:xfrm>
            <a:off x="5182129" y="5087770"/>
            <a:ext cx="1027081" cy="377667"/>
          </a:xfrm>
          <a:prstGeom prst="rect">
            <a:avLst/>
          </a:prstGeom>
          <a:noFill/>
          <a:ln w="9525">
            <a:noFill/>
            <a:miter lim="800000"/>
            <a:headEnd/>
            <a:tailEnd/>
          </a:ln>
        </p:spPr>
      </p:pic>
      <p:pic>
        <p:nvPicPr>
          <p:cNvPr id="69" name="Picture 8" descr="http://www.them.pro/files/images/baidu.jpg">
            <a:extLst>
              <a:ext uri="{FF2B5EF4-FFF2-40B4-BE49-F238E27FC236}">
                <a16:creationId xmlns:a16="http://schemas.microsoft.com/office/drawing/2014/main" id="{BEA8E588-5788-43FB-9971-3ACA68680766}"/>
              </a:ext>
            </a:extLst>
          </p:cNvPr>
          <p:cNvPicPr>
            <a:picLocks noChangeAspect="1" noChangeArrowheads="1"/>
          </p:cNvPicPr>
          <p:nvPr/>
        </p:nvPicPr>
        <p:blipFill>
          <a:blip r:embed="rId21" cstate="print"/>
          <a:srcRect t="7122" b="31157"/>
          <a:stretch>
            <a:fillRect/>
          </a:stretch>
        </p:blipFill>
        <p:spPr bwMode="auto">
          <a:xfrm>
            <a:off x="4744703" y="2959861"/>
            <a:ext cx="999033" cy="461776"/>
          </a:xfrm>
          <a:prstGeom prst="rect">
            <a:avLst/>
          </a:prstGeom>
          <a:noFill/>
        </p:spPr>
      </p:pic>
      <p:pic>
        <p:nvPicPr>
          <p:cNvPr id="70" name="Picture 39" descr="Google">
            <a:extLst>
              <a:ext uri="{FF2B5EF4-FFF2-40B4-BE49-F238E27FC236}">
                <a16:creationId xmlns:a16="http://schemas.microsoft.com/office/drawing/2014/main" id="{3E9B2DAB-787E-4D1D-A835-0AE479802F0F}"/>
              </a:ext>
            </a:extLst>
          </p:cNvPr>
          <p:cNvPicPr>
            <a:picLocks noChangeAspect="1" noChangeArrowheads="1"/>
          </p:cNvPicPr>
          <p:nvPr/>
        </p:nvPicPr>
        <p:blipFill>
          <a:blip r:embed="rId22" cstate="print"/>
          <a:srcRect/>
          <a:stretch>
            <a:fillRect/>
          </a:stretch>
        </p:blipFill>
        <p:spPr bwMode="auto">
          <a:xfrm>
            <a:off x="5201118" y="1600915"/>
            <a:ext cx="1027082" cy="409603"/>
          </a:xfrm>
          <a:prstGeom prst="rect">
            <a:avLst/>
          </a:prstGeom>
          <a:noFill/>
          <a:ln w="9525">
            <a:noFill/>
            <a:miter lim="800000"/>
            <a:headEnd/>
            <a:tailEnd/>
          </a:ln>
        </p:spPr>
      </p:pic>
      <p:pic>
        <p:nvPicPr>
          <p:cNvPr id="71" name="Picture 47" descr="youtube-logo">
            <a:extLst>
              <a:ext uri="{FF2B5EF4-FFF2-40B4-BE49-F238E27FC236}">
                <a16:creationId xmlns:a16="http://schemas.microsoft.com/office/drawing/2014/main" id="{587D001A-208E-420A-8501-048FA001952C}"/>
              </a:ext>
            </a:extLst>
          </p:cNvPr>
          <p:cNvPicPr>
            <a:picLocks noChangeAspect="1" noChangeArrowheads="1"/>
          </p:cNvPicPr>
          <p:nvPr/>
        </p:nvPicPr>
        <p:blipFill>
          <a:blip r:embed="rId23" cstate="print"/>
          <a:srcRect t="14003" b="18851"/>
          <a:stretch>
            <a:fillRect/>
          </a:stretch>
        </p:blipFill>
        <p:spPr bwMode="auto">
          <a:xfrm>
            <a:off x="4816617" y="4172359"/>
            <a:ext cx="761245" cy="361365"/>
          </a:xfrm>
          <a:prstGeom prst="rect">
            <a:avLst/>
          </a:prstGeom>
          <a:noFill/>
          <a:ln w="9525">
            <a:noFill/>
            <a:miter lim="800000"/>
            <a:headEnd/>
            <a:tailEnd/>
          </a:ln>
        </p:spPr>
      </p:pic>
      <p:pic>
        <p:nvPicPr>
          <p:cNvPr id="72" name="Picture 52" descr="facebook_pic">
            <a:extLst>
              <a:ext uri="{FF2B5EF4-FFF2-40B4-BE49-F238E27FC236}">
                <a16:creationId xmlns:a16="http://schemas.microsoft.com/office/drawing/2014/main" id="{739BBFED-2766-407F-8568-E414A9D4F969}"/>
              </a:ext>
            </a:extLst>
          </p:cNvPr>
          <p:cNvPicPr>
            <a:picLocks noChangeAspect="1" noChangeArrowheads="1"/>
          </p:cNvPicPr>
          <p:nvPr/>
        </p:nvPicPr>
        <p:blipFill>
          <a:blip r:embed="rId24" cstate="print"/>
          <a:srcRect/>
          <a:stretch>
            <a:fillRect/>
          </a:stretch>
        </p:blipFill>
        <p:spPr bwMode="auto">
          <a:xfrm>
            <a:off x="4777165" y="5607443"/>
            <a:ext cx="846105" cy="318506"/>
          </a:xfrm>
          <a:prstGeom prst="rect">
            <a:avLst/>
          </a:prstGeom>
          <a:noFill/>
          <a:ln w="9525">
            <a:noFill/>
            <a:miter lim="800000"/>
            <a:headEnd/>
            <a:tailEnd/>
          </a:ln>
        </p:spPr>
      </p:pic>
      <p:pic>
        <p:nvPicPr>
          <p:cNvPr id="73" name="Picture 10" descr="http://kara.allthingsd.com/files/2011/02/Alibaba_com-logo-C45A9AADBD-seeklogo.com_.gif">
            <a:extLst>
              <a:ext uri="{FF2B5EF4-FFF2-40B4-BE49-F238E27FC236}">
                <a16:creationId xmlns:a16="http://schemas.microsoft.com/office/drawing/2014/main" id="{E1D5F885-3C5C-41DF-B2FB-5050AF0DE85B}"/>
              </a:ext>
            </a:extLst>
          </p:cNvPr>
          <p:cNvPicPr>
            <a:picLocks noChangeAspect="1" noChangeArrowheads="1"/>
          </p:cNvPicPr>
          <p:nvPr/>
        </p:nvPicPr>
        <p:blipFill>
          <a:blip r:embed="rId25" cstate="print"/>
          <a:srcRect t="28000" b="28000"/>
          <a:stretch>
            <a:fillRect/>
          </a:stretch>
        </p:blipFill>
        <p:spPr bwMode="auto">
          <a:xfrm>
            <a:off x="5518406" y="4652983"/>
            <a:ext cx="846347" cy="372393"/>
          </a:xfrm>
          <a:prstGeom prst="rect">
            <a:avLst/>
          </a:prstGeom>
          <a:noFill/>
        </p:spPr>
      </p:pic>
      <p:pic>
        <p:nvPicPr>
          <p:cNvPr id="74" name="Picture 73">
            <a:extLst>
              <a:ext uri="{FF2B5EF4-FFF2-40B4-BE49-F238E27FC236}">
                <a16:creationId xmlns:a16="http://schemas.microsoft.com/office/drawing/2014/main" id="{9403E84C-4FCE-4AAF-BE79-BAACFA9F5D95}"/>
              </a:ext>
            </a:extLst>
          </p:cNvPr>
          <p:cNvPicPr>
            <a:picLocks noChangeAspect="1"/>
          </p:cNvPicPr>
          <p:nvPr/>
        </p:nvPicPr>
        <p:blipFill>
          <a:blip r:embed="rId26"/>
          <a:stretch>
            <a:fillRect/>
          </a:stretch>
        </p:blipFill>
        <p:spPr>
          <a:xfrm>
            <a:off x="6600116" y="1919136"/>
            <a:ext cx="1166725" cy="346254"/>
          </a:xfrm>
          <a:prstGeom prst="rect">
            <a:avLst/>
          </a:prstGeom>
        </p:spPr>
      </p:pic>
      <p:pic>
        <p:nvPicPr>
          <p:cNvPr id="75" name="Picture 74">
            <a:extLst>
              <a:ext uri="{FF2B5EF4-FFF2-40B4-BE49-F238E27FC236}">
                <a16:creationId xmlns:a16="http://schemas.microsoft.com/office/drawing/2014/main" id="{E917B919-A90B-4EC0-B233-691F367A8415}"/>
              </a:ext>
            </a:extLst>
          </p:cNvPr>
          <p:cNvPicPr>
            <a:picLocks noChangeAspect="1"/>
          </p:cNvPicPr>
          <p:nvPr/>
        </p:nvPicPr>
        <p:blipFill>
          <a:blip r:embed="rId27"/>
          <a:stretch>
            <a:fillRect/>
          </a:stretch>
        </p:blipFill>
        <p:spPr>
          <a:xfrm>
            <a:off x="6600117" y="4457713"/>
            <a:ext cx="581588" cy="566944"/>
          </a:xfrm>
          <a:prstGeom prst="rect">
            <a:avLst/>
          </a:prstGeom>
        </p:spPr>
      </p:pic>
      <p:pic>
        <p:nvPicPr>
          <p:cNvPr id="76" name="Picture 10" descr="Related image">
            <a:extLst>
              <a:ext uri="{FF2B5EF4-FFF2-40B4-BE49-F238E27FC236}">
                <a16:creationId xmlns:a16="http://schemas.microsoft.com/office/drawing/2014/main" id="{3C6EFBB4-FD61-4BC3-8E3D-6F764476FD9B}"/>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30744" b="28571"/>
          <a:stretch/>
        </p:blipFill>
        <p:spPr bwMode="auto">
          <a:xfrm>
            <a:off x="7281979" y="1521461"/>
            <a:ext cx="1257621" cy="38374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meituan dianping logo">
            <a:extLst>
              <a:ext uri="{FF2B5EF4-FFF2-40B4-BE49-F238E27FC236}">
                <a16:creationId xmlns:a16="http://schemas.microsoft.com/office/drawing/2014/main" id="{B74A8F40-EC8F-4B30-8AFF-6CAA3F43B180}"/>
              </a:ext>
            </a:extLst>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t="26000" b="26271"/>
          <a:stretch/>
        </p:blipFill>
        <p:spPr bwMode="auto">
          <a:xfrm>
            <a:off x="7253301" y="4991009"/>
            <a:ext cx="1027081" cy="40850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8" descr="Image result for slack logo">
            <a:extLst>
              <a:ext uri="{FF2B5EF4-FFF2-40B4-BE49-F238E27FC236}">
                <a16:creationId xmlns:a16="http://schemas.microsoft.com/office/drawing/2014/main" id="{A9F326AC-35AD-4FCE-AF0A-881B51475801}"/>
              </a:ext>
            </a:extLst>
          </p:cNvPr>
          <p:cNvPicPr>
            <a:picLocks noChangeAspect="1" noChangeArrowheads="1"/>
          </p:cNvPicPr>
          <p:nvPr/>
        </p:nvPicPr>
        <p:blipFill rotWithShape="1">
          <a:blip r:embed="rId30" cstate="print">
            <a:clrChange>
              <a:clrFrom>
                <a:srgbClr val="FDFDFD"/>
              </a:clrFrom>
              <a:clrTo>
                <a:srgbClr val="FDFDFD">
                  <a:alpha val="0"/>
                </a:srgbClr>
              </a:clrTo>
            </a:clrChange>
            <a:extLst>
              <a:ext uri="{28A0092B-C50C-407E-A947-70E740481C1C}">
                <a14:useLocalDpi xmlns:a14="http://schemas.microsoft.com/office/drawing/2010/main" val="0"/>
              </a:ext>
            </a:extLst>
          </a:blip>
          <a:srcRect t="20128" b="30906"/>
          <a:stretch/>
        </p:blipFill>
        <p:spPr bwMode="auto">
          <a:xfrm>
            <a:off x="6964198" y="2547825"/>
            <a:ext cx="1272351" cy="35020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Image result for stitchfix logo">
            <a:extLst>
              <a:ext uri="{FF2B5EF4-FFF2-40B4-BE49-F238E27FC236}">
                <a16:creationId xmlns:a16="http://schemas.microsoft.com/office/drawing/2014/main" id="{560A7FA1-8386-4458-9196-16DEDE43DE7B}"/>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856923" y="5572188"/>
            <a:ext cx="1080704" cy="2646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251E3F58-F453-4111-A233-DFB03A94BE23}"/>
              </a:ext>
            </a:extLst>
          </p:cNvPr>
          <p:cNvPicPr>
            <a:picLocks noChangeAspect="1"/>
          </p:cNvPicPr>
          <p:nvPr/>
        </p:nvPicPr>
        <p:blipFill>
          <a:blip r:embed="rId32"/>
          <a:stretch>
            <a:fillRect/>
          </a:stretch>
        </p:blipFill>
        <p:spPr>
          <a:xfrm>
            <a:off x="7172741" y="4200932"/>
            <a:ext cx="1160798" cy="264662"/>
          </a:xfrm>
          <a:prstGeom prst="rect">
            <a:avLst/>
          </a:prstGeom>
        </p:spPr>
      </p:pic>
      <p:sp>
        <p:nvSpPr>
          <p:cNvPr id="81" name="Rectangle 80">
            <a:extLst>
              <a:ext uri="{FF2B5EF4-FFF2-40B4-BE49-F238E27FC236}">
                <a16:creationId xmlns:a16="http://schemas.microsoft.com/office/drawing/2014/main" id="{CAF62B7C-E3F6-4CAB-8E1E-7BEC1FFA930F}"/>
              </a:ext>
            </a:extLst>
          </p:cNvPr>
          <p:cNvSpPr/>
          <p:nvPr/>
        </p:nvSpPr>
        <p:spPr>
          <a:xfrm>
            <a:off x="1388556" y="1109763"/>
            <a:ext cx="753731" cy="338554"/>
          </a:xfrm>
          <a:prstGeom prst="rect">
            <a:avLst/>
          </a:prstGeom>
        </p:spPr>
        <p:txBody>
          <a:bodyPr wrap="none">
            <a:spAutoFit/>
          </a:bodyPr>
          <a:lstStyle/>
          <a:p>
            <a:pPr lvl="0" algn="ctr" fontAlgn="base">
              <a:spcBef>
                <a:spcPct val="30000"/>
              </a:spcBef>
              <a:spcAft>
                <a:spcPct val="0"/>
              </a:spcAft>
              <a:buClr>
                <a:srgbClr val="A50021"/>
              </a:buClr>
            </a:pPr>
            <a:r>
              <a:rPr lang="en-US" sz="1600" b="1" dirty="0">
                <a:solidFill>
                  <a:schemeClr val="bg1"/>
                </a:solidFill>
              </a:rPr>
              <a:t>1980s</a:t>
            </a:r>
          </a:p>
        </p:txBody>
      </p:sp>
      <p:sp>
        <p:nvSpPr>
          <p:cNvPr id="82" name="Rectangle 81">
            <a:extLst>
              <a:ext uri="{FF2B5EF4-FFF2-40B4-BE49-F238E27FC236}">
                <a16:creationId xmlns:a16="http://schemas.microsoft.com/office/drawing/2014/main" id="{50A1C9C7-BE75-42E9-80B0-4FC55038296E}"/>
              </a:ext>
            </a:extLst>
          </p:cNvPr>
          <p:cNvSpPr/>
          <p:nvPr/>
        </p:nvSpPr>
        <p:spPr>
          <a:xfrm>
            <a:off x="3330371" y="1109763"/>
            <a:ext cx="753731" cy="338554"/>
          </a:xfrm>
          <a:prstGeom prst="rect">
            <a:avLst/>
          </a:prstGeom>
        </p:spPr>
        <p:txBody>
          <a:bodyPr wrap="none">
            <a:spAutoFit/>
          </a:bodyPr>
          <a:lstStyle/>
          <a:p>
            <a:pPr lvl="0" algn="ctr" fontAlgn="base">
              <a:spcBef>
                <a:spcPct val="30000"/>
              </a:spcBef>
              <a:spcAft>
                <a:spcPct val="0"/>
              </a:spcAft>
              <a:buClr>
                <a:srgbClr val="A50021"/>
              </a:buClr>
            </a:pPr>
            <a:r>
              <a:rPr lang="en-US" sz="1600" b="1" dirty="0">
                <a:solidFill>
                  <a:schemeClr val="bg1"/>
                </a:solidFill>
              </a:rPr>
              <a:t>1990s</a:t>
            </a:r>
          </a:p>
        </p:txBody>
      </p:sp>
      <p:sp>
        <p:nvSpPr>
          <p:cNvPr id="83" name="Rectangle 82">
            <a:extLst>
              <a:ext uri="{FF2B5EF4-FFF2-40B4-BE49-F238E27FC236}">
                <a16:creationId xmlns:a16="http://schemas.microsoft.com/office/drawing/2014/main" id="{7ED45477-E8F5-4157-87EE-9C338ABBD9C8}"/>
              </a:ext>
            </a:extLst>
          </p:cNvPr>
          <p:cNvSpPr/>
          <p:nvPr/>
        </p:nvSpPr>
        <p:spPr>
          <a:xfrm>
            <a:off x="5241364" y="1109763"/>
            <a:ext cx="753732" cy="338554"/>
          </a:xfrm>
          <a:prstGeom prst="rect">
            <a:avLst/>
          </a:prstGeom>
        </p:spPr>
        <p:txBody>
          <a:bodyPr wrap="none">
            <a:spAutoFit/>
          </a:bodyPr>
          <a:lstStyle/>
          <a:p>
            <a:pPr lvl="0" algn="ctr" fontAlgn="base">
              <a:spcBef>
                <a:spcPct val="30000"/>
              </a:spcBef>
              <a:spcAft>
                <a:spcPct val="0"/>
              </a:spcAft>
              <a:buClr>
                <a:srgbClr val="A50021"/>
              </a:buClr>
            </a:pPr>
            <a:r>
              <a:rPr lang="en-US" sz="1600" b="1" dirty="0">
                <a:solidFill>
                  <a:schemeClr val="bg1"/>
                </a:solidFill>
              </a:rPr>
              <a:t>2000s</a:t>
            </a:r>
          </a:p>
        </p:txBody>
      </p:sp>
      <p:sp>
        <p:nvSpPr>
          <p:cNvPr id="84" name="Rectangle 83">
            <a:extLst>
              <a:ext uri="{FF2B5EF4-FFF2-40B4-BE49-F238E27FC236}">
                <a16:creationId xmlns:a16="http://schemas.microsoft.com/office/drawing/2014/main" id="{7C5A636C-A466-44E0-AEFF-2C6D31FAF7D3}"/>
              </a:ext>
            </a:extLst>
          </p:cNvPr>
          <p:cNvSpPr/>
          <p:nvPr/>
        </p:nvSpPr>
        <p:spPr>
          <a:xfrm>
            <a:off x="7100986" y="1109763"/>
            <a:ext cx="753732" cy="338554"/>
          </a:xfrm>
          <a:prstGeom prst="rect">
            <a:avLst/>
          </a:prstGeom>
        </p:spPr>
        <p:txBody>
          <a:bodyPr wrap="none">
            <a:spAutoFit/>
          </a:bodyPr>
          <a:lstStyle/>
          <a:p>
            <a:pPr lvl="0" algn="ctr" fontAlgn="base">
              <a:spcBef>
                <a:spcPct val="30000"/>
              </a:spcBef>
              <a:spcAft>
                <a:spcPct val="0"/>
              </a:spcAft>
              <a:buClr>
                <a:srgbClr val="A50021"/>
              </a:buClr>
            </a:pPr>
            <a:r>
              <a:rPr lang="en-US" sz="1600" b="1" dirty="0">
                <a:solidFill>
                  <a:schemeClr val="bg1"/>
                </a:solidFill>
              </a:rPr>
              <a:t>2010s</a:t>
            </a:r>
          </a:p>
        </p:txBody>
      </p:sp>
      <p:pic>
        <p:nvPicPr>
          <p:cNvPr id="85" name="Picture 84">
            <a:extLst>
              <a:ext uri="{FF2B5EF4-FFF2-40B4-BE49-F238E27FC236}">
                <a16:creationId xmlns:a16="http://schemas.microsoft.com/office/drawing/2014/main" id="{36754EEA-46A6-4F1D-B481-525C8D6556C3}"/>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948035" y="4331889"/>
            <a:ext cx="822960" cy="363860"/>
          </a:xfrm>
          <a:prstGeom prst="rect">
            <a:avLst/>
          </a:prstGeom>
          <a:ln>
            <a:noFill/>
          </a:ln>
        </p:spPr>
      </p:pic>
      <p:pic>
        <p:nvPicPr>
          <p:cNvPr id="86" name="Picture 45" descr="Skype logo for online material">
            <a:extLst>
              <a:ext uri="{FF2B5EF4-FFF2-40B4-BE49-F238E27FC236}">
                <a16:creationId xmlns:a16="http://schemas.microsoft.com/office/drawing/2014/main" id="{2EE2E93E-54F0-4CEE-9751-A4F3AA020AF5}"/>
              </a:ext>
            </a:extLst>
          </p:cNvPr>
          <p:cNvPicPr>
            <a:picLocks noChangeAspect="1" noChangeArrowheads="1"/>
          </p:cNvPicPr>
          <p:nvPr/>
        </p:nvPicPr>
        <p:blipFill>
          <a:blip r:embed="rId34" cstate="print"/>
          <a:srcRect/>
          <a:stretch>
            <a:fillRect/>
          </a:stretch>
        </p:blipFill>
        <p:spPr bwMode="auto">
          <a:xfrm>
            <a:off x="5276533" y="2539138"/>
            <a:ext cx="876251" cy="386668"/>
          </a:xfrm>
          <a:prstGeom prst="rect">
            <a:avLst/>
          </a:prstGeom>
          <a:noFill/>
          <a:ln w="9525">
            <a:noFill/>
            <a:miter lim="800000"/>
            <a:headEnd/>
            <a:tailEnd/>
          </a:ln>
        </p:spPr>
      </p:pic>
      <p:pic>
        <p:nvPicPr>
          <p:cNvPr id="87" name="Picture 44" descr="Image result for sage therapeutics logo">
            <a:extLst>
              <a:ext uri="{FF2B5EF4-FFF2-40B4-BE49-F238E27FC236}">
                <a16:creationId xmlns:a16="http://schemas.microsoft.com/office/drawing/2014/main" id="{99B06AFF-88A9-4164-8424-0C8F1B01B74C}"/>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631609" y="3775463"/>
            <a:ext cx="759905" cy="23879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a:extLst>
              <a:ext uri="{FF2B5EF4-FFF2-40B4-BE49-F238E27FC236}">
                <a16:creationId xmlns:a16="http://schemas.microsoft.com/office/drawing/2014/main" id="{E716D1FB-3518-48B2-AC08-C207E136813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5355933" y="3851216"/>
            <a:ext cx="999033" cy="218332"/>
          </a:xfrm>
          <a:prstGeom prst="rect">
            <a:avLst/>
          </a:prstGeom>
        </p:spPr>
      </p:pic>
      <p:pic>
        <p:nvPicPr>
          <p:cNvPr id="89" name="Picture 88">
            <a:extLst>
              <a:ext uri="{FF2B5EF4-FFF2-40B4-BE49-F238E27FC236}">
                <a16:creationId xmlns:a16="http://schemas.microsoft.com/office/drawing/2014/main" id="{2A829831-8C3A-4B70-B044-C49E9DF755A6}"/>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4785231" y="2069719"/>
            <a:ext cx="733175" cy="348258"/>
          </a:xfrm>
          <a:prstGeom prst="rect">
            <a:avLst/>
          </a:prstGeom>
        </p:spPr>
      </p:pic>
      <p:pic>
        <p:nvPicPr>
          <p:cNvPr id="90" name="Picture 89">
            <a:extLst>
              <a:ext uri="{FF2B5EF4-FFF2-40B4-BE49-F238E27FC236}">
                <a16:creationId xmlns:a16="http://schemas.microsoft.com/office/drawing/2014/main" id="{2963C388-8015-4102-B115-28A3FBF7470E}"/>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907258" y="3184136"/>
            <a:ext cx="1272351" cy="219080"/>
          </a:xfrm>
          <a:prstGeom prst="rect">
            <a:avLst/>
          </a:prstGeom>
        </p:spPr>
      </p:pic>
    </p:spTree>
    <p:custDataLst>
      <p:tags r:id="rId1"/>
    </p:custDataLst>
    <p:extLst>
      <p:ext uri="{BB962C8B-B14F-4D97-AF65-F5344CB8AC3E}">
        <p14:creationId xmlns:p14="http://schemas.microsoft.com/office/powerpoint/2010/main" val="31944802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xmlns:a14="http://schemas.microsoft.com/office/drawing/2010/main" xmlns:a16="http://schemas.microsoft.com/office/drawing/2014/main">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AVODOCUMENTID" val="35233855"/>
  <p:tag name="SAVOCOMPONENTID" val="f396ec0d-7e22-4988-a957-c26827c009ad"/>
</p:tagLst>
</file>

<file path=ppt/tags/tag10.xml><?xml version="1.0" encoding="utf-8"?>
<p:tagLst xmlns:a="http://schemas.openxmlformats.org/drawingml/2006/main" xmlns:r="http://schemas.openxmlformats.org/officeDocument/2006/relationships" xmlns:p="http://schemas.openxmlformats.org/presentationml/2006/main">
  <p:tag name="SAVODOCUMENTID" val="40845612"/>
  <p:tag name="SAVOCOMPONENTID" val="c22980cf-8abd-4c74-a4cb-17ea311f693b"/>
</p:tagLst>
</file>

<file path=ppt/tags/tag11.xml><?xml version="1.0" encoding="utf-8"?>
<p:tagLst xmlns:a="http://schemas.openxmlformats.org/drawingml/2006/main" xmlns:r="http://schemas.openxmlformats.org/officeDocument/2006/relationships" xmlns:p="http://schemas.openxmlformats.org/presentationml/2006/main">
  <p:tag name="SAVODOCUMENTID" val="29991310"/>
  <p:tag name="SAVOCOMPONENTID" val="e3e9e7cc-3002-4a34-9a13-06ecd41216b1"/>
</p:tagLst>
</file>

<file path=ppt/tags/tag12.xml><?xml version="1.0" encoding="utf-8"?>
<p:tagLst xmlns:a="http://schemas.openxmlformats.org/drawingml/2006/main" xmlns:r="http://schemas.openxmlformats.org/officeDocument/2006/relationships" xmlns:p="http://schemas.openxmlformats.org/presentationml/2006/main">
  <p:tag name="SAVODOCUMENTID" val="29991310"/>
  <p:tag name="SAVOCOMPONENTID" val="e3e9e7cc-3002-4a34-9a13-06ecd41216b1"/>
</p:tagLst>
</file>

<file path=ppt/tags/tag13.xml><?xml version="1.0" encoding="utf-8"?>
<p:tagLst xmlns:a="http://schemas.openxmlformats.org/drawingml/2006/main" xmlns:r="http://schemas.openxmlformats.org/officeDocument/2006/relationships" xmlns:p="http://schemas.openxmlformats.org/presentationml/2006/main">
  <p:tag name="SAVODOCUMENTID" val="29991310"/>
  <p:tag name="SAVOCOMPONENTID" val="e3e9e7cc-3002-4a34-9a13-06ecd41216b1"/>
</p:tagLst>
</file>

<file path=ppt/tags/tag14.xml><?xml version="1.0" encoding="utf-8"?>
<p:tagLst xmlns:a="http://schemas.openxmlformats.org/drawingml/2006/main" xmlns:r="http://schemas.openxmlformats.org/officeDocument/2006/relationships" xmlns:p="http://schemas.openxmlformats.org/presentationml/2006/main">
  <p:tag name="SAVODOCUMENTID" val="29991310"/>
  <p:tag name="SAVOCOMPONENTID" val="e3e9e7cc-3002-4a34-9a13-06ecd41216b1"/>
</p:tagLst>
</file>

<file path=ppt/tags/tag15.xml><?xml version="1.0" encoding="utf-8"?>
<p:tagLst xmlns:a="http://schemas.openxmlformats.org/drawingml/2006/main" xmlns:r="http://schemas.openxmlformats.org/officeDocument/2006/relationships" xmlns:p="http://schemas.openxmlformats.org/presentationml/2006/main">
  <p:tag name="SAVODOCUMENTID" val="29991310"/>
  <p:tag name="SAVOCOMPONENTID" val="ccf313bd-f63a-4531-b84e-172559885a9e"/>
</p:tagLst>
</file>

<file path=ppt/tags/tag2.xml><?xml version="1.0" encoding="utf-8"?>
<p:tagLst xmlns:a="http://schemas.openxmlformats.org/drawingml/2006/main" xmlns:r="http://schemas.openxmlformats.org/officeDocument/2006/relationships" xmlns:p="http://schemas.openxmlformats.org/presentationml/2006/main">
  <p:tag name="SAVODOCUMENTID" val="40845612"/>
  <p:tag name="SAVOCOMPONENTID" val="0d744c51-eb95-4519-b863-3cf4210a6544"/>
</p:tagLst>
</file>

<file path=ppt/tags/tag3.xml><?xml version="1.0" encoding="utf-8"?>
<p:tagLst xmlns:a="http://schemas.openxmlformats.org/drawingml/2006/main" xmlns:r="http://schemas.openxmlformats.org/officeDocument/2006/relationships" xmlns:p="http://schemas.openxmlformats.org/presentationml/2006/main">
  <p:tag name="SAVODOCUMENTID" val="37318710"/>
  <p:tag name="SAVOCOMPONENTID" val="7ad05114-6b5b-497b-a3a8-df1dbcfc1e9c"/>
</p:tagLst>
</file>

<file path=ppt/tags/tag4.xml><?xml version="1.0" encoding="utf-8"?>
<p:tagLst xmlns:a="http://schemas.openxmlformats.org/drawingml/2006/main" xmlns:r="http://schemas.openxmlformats.org/officeDocument/2006/relationships" xmlns:p="http://schemas.openxmlformats.org/presentationml/2006/main">
  <p:tag name="SAVODOCUMENTID" val="37318710"/>
  <p:tag name="SAVOCOMPONENTID" val="580ed76a-a9dd-486d-8f98-013e9d3b2141"/>
</p:tagLst>
</file>

<file path=ppt/tags/tag5.xml><?xml version="1.0" encoding="utf-8"?>
<p:tagLst xmlns:a="http://schemas.openxmlformats.org/drawingml/2006/main" xmlns:r="http://schemas.openxmlformats.org/officeDocument/2006/relationships" xmlns:p="http://schemas.openxmlformats.org/presentationml/2006/main">
  <p:tag name="SAVODOCUMENTID" val="37318710"/>
  <p:tag name="SAVOCOMPONENTID" val="5a8d123f-e4ed-4496-9c9d-c46e03c3c184"/>
</p:tagLst>
</file>

<file path=ppt/tags/tag6.xml><?xml version="1.0" encoding="utf-8"?>
<p:tagLst xmlns:a="http://schemas.openxmlformats.org/drawingml/2006/main" xmlns:r="http://schemas.openxmlformats.org/officeDocument/2006/relationships" xmlns:p="http://schemas.openxmlformats.org/presentationml/2006/main">
  <p:tag name="SAVODOCUMENTID" val="37318710"/>
  <p:tag name="SAVOCOMPONENTID" val="ee402e83-27b3-4f8f-9ee2-dff978696114"/>
</p:tagLst>
</file>

<file path=ppt/tags/tag7.xml><?xml version="1.0" encoding="utf-8"?>
<p:tagLst xmlns:a="http://schemas.openxmlformats.org/drawingml/2006/main" xmlns:r="http://schemas.openxmlformats.org/officeDocument/2006/relationships" xmlns:p="http://schemas.openxmlformats.org/presentationml/2006/main">
  <p:tag name="SAVODOCUMENTID" val="37318710"/>
  <p:tag name="SAVOCOMPONENTID" val="0ce29f07-f8bb-4622-9705-b0c5cf67332b"/>
</p:tagLst>
</file>

<file path=ppt/tags/tag8.xml><?xml version="1.0" encoding="utf-8"?>
<p:tagLst xmlns:a="http://schemas.openxmlformats.org/drawingml/2006/main" xmlns:r="http://schemas.openxmlformats.org/officeDocument/2006/relationships" xmlns:p="http://schemas.openxmlformats.org/presentationml/2006/main">
  <p:tag name="SAVODOCUMENTID" val="37318710"/>
  <p:tag name="SAVOCOMPONENTID" val="e12afefa-2830-4fa5-8506-668d2cd01775"/>
</p:tagLst>
</file>

<file path=ppt/tags/tag9.xml><?xml version="1.0" encoding="utf-8"?>
<p:tagLst xmlns:a="http://schemas.openxmlformats.org/drawingml/2006/main" xmlns:r="http://schemas.openxmlformats.org/officeDocument/2006/relationships" xmlns:p="http://schemas.openxmlformats.org/presentationml/2006/main">
  <p:tag name="SAVODOCUMENTID" val="37318710"/>
  <p:tag name="SAVOCOMPONENTID" val="96b617b8-3fd6-4791-976a-ea2902e84c9f"/>
</p:tagLst>
</file>

<file path=ppt/theme/theme1.xml><?xml version="1.0" encoding="utf-8"?>
<a:theme xmlns:a="http://schemas.openxmlformats.org/drawingml/2006/main" name="Office Theme">
  <a:themeElements>
    <a:clrScheme name="HVP 2016 1">
      <a:dk1>
        <a:srgbClr val="000000"/>
      </a:dk1>
      <a:lt1>
        <a:srgbClr val="FFFFFF"/>
      </a:lt1>
      <a:dk2>
        <a:srgbClr val="C41230"/>
      </a:dk2>
      <a:lt2>
        <a:srgbClr val="FDBB30"/>
      </a:lt2>
      <a:accent1>
        <a:srgbClr val="1E6398"/>
      </a:accent1>
      <a:accent2>
        <a:srgbClr val="63A8CC"/>
      </a:accent2>
      <a:accent3>
        <a:srgbClr val="55692F"/>
      </a:accent3>
      <a:accent4>
        <a:srgbClr val="A6B052"/>
      </a:accent4>
      <a:accent5>
        <a:srgbClr val="556168"/>
      </a:accent5>
      <a:accent6>
        <a:srgbClr val="B4BBBF"/>
      </a:accent6>
      <a:hlink>
        <a:srgbClr val="7F7F7F"/>
      </a:hlink>
      <a:folHlink>
        <a:srgbClr val="CE8E00"/>
      </a:folHlink>
    </a:clrScheme>
    <a:fontScheme name="HarbourVest 20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HVP 2016 1">
      <a:dk1>
        <a:srgbClr val="000000"/>
      </a:dk1>
      <a:lt1>
        <a:srgbClr val="FFFFFF"/>
      </a:lt1>
      <a:dk2>
        <a:srgbClr val="C41230"/>
      </a:dk2>
      <a:lt2>
        <a:srgbClr val="FDBB30"/>
      </a:lt2>
      <a:accent1>
        <a:srgbClr val="1E6398"/>
      </a:accent1>
      <a:accent2>
        <a:srgbClr val="63A8CC"/>
      </a:accent2>
      <a:accent3>
        <a:srgbClr val="55692F"/>
      </a:accent3>
      <a:accent4>
        <a:srgbClr val="A6B052"/>
      </a:accent4>
      <a:accent5>
        <a:srgbClr val="556168"/>
      </a:accent5>
      <a:accent6>
        <a:srgbClr val="B4BBBF"/>
      </a:accent6>
      <a:hlink>
        <a:srgbClr val="7F7F7F"/>
      </a:hlink>
      <a:folHlink>
        <a:srgbClr val="CE8E00"/>
      </a:folHlink>
    </a:clrScheme>
    <a:fontScheme name="HarbourVest 20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HVP 2016 1">
      <a:dk1>
        <a:srgbClr val="000000"/>
      </a:dk1>
      <a:lt1>
        <a:srgbClr val="FFFFFF"/>
      </a:lt1>
      <a:dk2>
        <a:srgbClr val="C41230"/>
      </a:dk2>
      <a:lt2>
        <a:srgbClr val="FDBB30"/>
      </a:lt2>
      <a:accent1>
        <a:srgbClr val="1E6398"/>
      </a:accent1>
      <a:accent2>
        <a:srgbClr val="63A8CC"/>
      </a:accent2>
      <a:accent3>
        <a:srgbClr val="55692F"/>
      </a:accent3>
      <a:accent4>
        <a:srgbClr val="A6B052"/>
      </a:accent4>
      <a:accent5>
        <a:srgbClr val="556168"/>
      </a:accent5>
      <a:accent6>
        <a:srgbClr val="B4BBBF"/>
      </a:accent6>
      <a:hlink>
        <a:srgbClr val="7F7F7F"/>
      </a:hlink>
      <a:folHlink>
        <a:srgbClr val="CE8E00"/>
      </a:folHlink>
    </a:clrScheme>
    <a:fontScheme name="HarbourVest 20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rbourVest 2010">
    <a:dk1>
      <a:srgbClr val="000000"/>
    </a:dk1>
    <a:lt1>
      <a:srgbClr val="FFFFFF"/>
    </a:lt1>
    <a:dk2>
      <a:srgbClr val="A50021"/>
    </a:dk2>
    <a:lt2>
      <a:srgbClr val="3333FF"/>
    </a:lt2>
    <a:accent1>
      <a:srgbClr val="00204E"/>
    </a:accent1>
    <a:accent2>
      <a:srgbClr val="579FD2"/>
    </a:accent2>
    <a:accent3>
      <a:srgbClr val="6A737B"/>
    </a:accent3>
    <a:accent4>
      <a:srgbClr val="CE8E00"/>
    </a:accent4>
    <a:accent5>
      <a:srgbClr val="53682B"/>
    </a:accent5>
    <a:accent6>
      <a:srgbClr val="666699"/>
    </a:accent6>
    <a:hlink>
      <a:srgbClr val="7F7F7F"/>
    </a:hlink>
    <a:folHlink>
      <a:srgbClr val="CE8E00"/>
    </a:folHlink>
  </a:clrScheme>
  <a:fontScheme name="Blank">
    <a:majorFont>
      <a:latin typeface="HelveticaNeue LT 55 Roman"/>
      <a:ea typeface=""/>
      <a:cs typeface=""/>
    </a:majorFont>
    <a:minorFont>
      <a:latin typeface="HelveticaNeue LT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arbourVest 2010">
    <a:dk1>
      <a:srgbClr val="000000"/>
    </a:dk1>
    <a:lt1>
      <a:srgbClr val="FFFFFF"/>
    </a:lt1>
    <a:dk2>
      <a:srgbClr val="A50021"/>
    </a:dk2>
    <a:lt2>
      <a:srgbClr val="3333FF"/>
    </a:lt2>
    <a:accent1>
      <a:srgbClr val="00204E"/>
    </a:accent1>
    <a:accent2>
      <a:srgbClr val="579FD2"/>
    </a:accent2>
    <a:accent3>
      <a:srgbClr val="6A737B"/>
    </a:accent3>
    <a:accent4>
      <a:srgbClr val="CE8E00"/>
    </a:accent4>
    <a:accent5>
      <a:srgbClr val="53682B"/>
    </a:accent5>
    <a:accent6>
      <a:srgbClr val="666699"/>
    </a:accent6>
    <a:hlink>
      <a:srgbClr val="7F7F7F"/>
    </a:hlink>
    <a:folHlink>
      <a:srgbClr val="CE8E00"/>
    </a:folHlink>
  </a:clrScheme>
  <a:fontScheme name="HarbourVest 2010">
    <a:majorFont>
      <a:latin typeface="HelveticaNeue LT 55 Roman"/>
      <a:ea typeface=""/>
      <a:cs typeface=""/>
    </a:majorFont>
    <a:minorFont>
      <a:latin typeface="HelveticaNeue LT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AD_HOC" displayName="AD_HOC" id="206ed7ff-72c3-4a10-af24-302c827e5d19" isdomainofvalue="False" dataSourceId="c2daed20-698b-491f-b95d-904bb8034b2a"/>
</file>

<file path=customXml/item2.xml><?xml version="1.0" encoding="utf-8"?>
<VariableList UniqueId="206ed7ff-72c3-4a10-af24-302c827e5d19" Name="AD_HOC" ContentType="XML" MajorVersion="0" MinorVersion="1" isLocalCopy="False" IsBaseObject="False" DataSourceId="c2daed20-698b-491f-b95d-904bb8034b2a" DataSourceMajorVersion="0" DataSourceMinorVersion="1"/>
</file>

<file path=customXml/item3.xml><?xml version="1.0" encoding="utf-8"?>
<VariableListDefinition name="Computed" displayName="Computed" id="2fb96494-d049-4ead-8e5f-e617f605a938" isdomainofvalue="False" dataSourceId="a1d0a6c6-b1ef-4e8e-b02c-2809b6a96f73"/>
</file>

<file path=customXml/item4.xml><?xml version="1.0" encoding="utf-8"?>
<VariableList UniqueId="2fb96494-d049-4ead-8e5f-e617f605a938" Name="Computed" ContentType="XML" MajorVersion="0" MinorVersion="1" isLocalCopy="False" IsBaseObject="False" DataSourceId="a1d0a6c6-b1ef-4e8e-b02c-2809b6a96f73" DataSourceMajorVersion="0" DataSourceMinorVersion="1"/>
</file>

<file path=customXml/item5.xml><?xml version="1.0" encoding="utf-8"?>
<VariableListDefinition name="System" displayName="System" id="7e4d214c-1ab2-4d1e-a46f-a56c4ac88558" isdomainofvalue="False" dataSourceId="9d5bef81-c62d-496d-a859-e9bcf855539d"/>
</file>

<file path=customXml/item6.xml><?xml version="1.0" encoding="utf-8"?>
<VariableList UniqueId="7e4d214c-1ab2-4d1e-a46f-a56c4ac88558" Name="System" ContentType="XML" MajorVersion="0" MinorVersion="1" isLocalCopy="False" IsBaseObject="False" DataSourceId="9d5bef81-c62d-496d-a859-e9bcf855539d" DataSourceMajorVersion="0" DataSourceMinorVersion="1"/>
</file>

<file path=customXml/item7.xml><?xml version="1.0" encoding="utf-8"?>
<AllExternalAdhocVariableMappings/>
</file>

<file path=customXml/itemProps1.xml><?xml version="1.0" encoding="utf-8"?>
<ds:datastoreItem xmlns:ds="http://schemas.openxmlformats.org/officeDocument/2006/customXml" ds:itemID="{E5666C3B-8837-448A-BDE5-75AE33280616}">
  <ds:schemaRefs/>
</ds:datastoreItem>
</file>

<file path=customXml/itemProps2.xml><?xml version="1.0" encoding="utf-8"?>
<ds:datastoreItem xmlns:ds="http://schemas.openxmlformats.org/officeDocument/2006/customXml" ds:itemID="{7ECB208D-1AB0-495E-AAFE-6AC3D0F11205}">
  <ds:schemaRefs/>
</ds:datastoreItem>
</file>

<file path=customXml/itemProps3.xml><?xml version="1.0" encoding="utf-8"?>
<ds:datastoreItem xmlns:ds="http://schemas.openxmlformats.org/officeDocument/2006/customXml" ds:itemID="{D1009804-F487-4FB4-8F9D-F55F3765C7D5}">
  <ds:schemaRefs/>
</ds:datastoreItem>
</file>

<file path=customXml/itemProps4.xml><?xml version="1.0" encoding="utf-8"?>
<ds:datastoreItem xmlns:ds="http://schemas.openxmlformats.org/officeDocument/2006/customXml" ds:itemID="{14F0313D-1C7D-4C16-881D-5637AD417BAF}">
  <ds:schemaRefs/>
</ds:datastoreItem>
</file>

<file path=customXml/itemProps5.xml><?xml version="1.0" encoding="utf-8"?>
<ds:datastoreItem xmlns:ds="http://schemas.openxmlformats.org/officeDocument/2006/customXml" ds:itemID="{B1935A0E-57E9-4E5E-BBB6-E3C2E084CFCF}">
  <ds:schemaRefs/>
</ds:datastoreItem>
</file>

<file path=customXml/itemProps6.xml><?xml version="1.0" encoding="utf-8"?>
<ds:datastoreItem xmlns:ds="http://schemas.openxmlformats.org/officeDocument/2006/customXml" ds:itemID="{C445643B-B0F1-4BFE-B35B-17493E1B40AC}">
  <ds:schemaRefs/>
</ds:datastoreItem>
</file>

<file path=customXml/itemProps7.xml><?xml version="1.0" encoding="utf-8"?>
<ds:datastoreItem xmlns:ds="http://schemas.openxmlformats.org/officeDocument/2006/customXml" ds:itemID="{0E4DDDB2-1D9E-49DF-83D5-2F687A81A4E2}">
  <ds:schemaRefs/>
</ds:datastoreItem>
</file>

<file path=docProps/app.xml><?xml version="1.0" encoding="utf-8"?>
<Properties xmlns="http://schemas.openxmlformats.org/officeDocument/2006/extended-properties" xmlns:vt="http://schemas.openxmlformats.org/officeDocument/2006/docPropsVTypes">
  <TotalTime>7915</TotalTime>
  <Words>7815</Words>
  <Application>Microsoft Office PowerPoint</Application>
  <PresentationFormat>On-screen Show (4:3)</PresentationFormat>
  <Paragraphs>425</Paragraphs>
  <Slides>27</Slides>
  <Notes>27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HelveticaNeue LT 55 Roman</vt:lpstr>
      <vt:lpstr>Arial Regular</vt:lpstr>
      <vt:lpstr>Helvetica</vt:lpstr>
      <vt:lpstr>Arial Narrow</vt:lpstr>
      <vt:lpstr>Wingdings</vt:lpstr>
      <vt:lpstr>Calibri</vt:lpstr>
      <vt:lpstr>Office Theme</vt:lpstr>
      <vt:lpstr>1_Office Theme</vt:lpstr>
      <vt:lpstr>1_Office Theme</vt:lpstr>
      <vt:lpstr>Why Private Equity?         Fran Peters, CFA, CAIA</vt:lpstr>
      <vt:lpstr>Important Information</vt:lpstr>
      <vt:lpstr>PowerPoint Presentation</vt:lpstr>
      <vt:lpstr>Opportunity to diversify beyond public markets</vt:lpstr>
      <vt:lpstr>Private equity vs. listed equity: Key differences</vt:lpstr>
      <vt:lpstr>Long-term outperformance is a global phenomenon</vt:lpstr>
      <vt:lpstr>Benefits and risks</vt:lpstr>
      <vt:lpstr>Average current allocation to PE by investor type</vt:lpstr>
      <vt:lpstr>Venture managers financed large and well-known companies</vt:lpstr>
      <vt:lpstr>Buyout managers financed large and well-known companies</vt:lpstr>
      <vt:lpstr>Importance of staying invested, regardless of conditions</vt:lpstr>
      <vt:lpstr>Why is manager selection important in PE?</vt:lpstr>
      <vt:lpstr>Private fund cash flows and the j-curve</vt:lpstr>
      <vt:lpstr>Considerations for building a private equity portfolio</vt:lpstr>
      <vt:lpstr>Glossary of private equity terms   </vt:lpstr>
      <vt:lpstr>Glossary of Private Equity Terms</vt:lpstr>
      <vt:lpstr>Glossary of Private Equity Terms</vt:lpstr>
      <vt:lpstr>Glossary of Private Equity Terms</vt:lpstr>
      <vt:lpstr>Glossary of Private Equity Terms</vt:lpstr>
      <vt:lpstr>APPENDIX</vt:lpstr>
      <vt:lpstr>ADDITIONAL IMPORTANT INFORMATION</vt:lpstr>
      <vt:lpstr>Additional important information</vt:lpstr>
      <vt:lpstr>Additional important information</vt:lpstr>
      <vt:lpstr>Additional important information</vt:lpstr>
      <vt:lpstr>Additional important information</vt:lpstr>
      <vt:lpstr>Additional important information</vt:lpstr>
      <vt:lpstr>Additional 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Teri</dc:creator>
  <cp:lastModifiedBy>Donnelly, Peg</cp:lastModifiedBy>
  <cp:revision>1119</cp:revision>
  <cp:lastPrinted>2016-03-21T12:55:09Z</cp:lastPrinted>
  <dcterms:created xsi:type="dcterms:W3CDTF">2012-12-17T16:10:00Z</dcterms:created>
  <dcterms:modified xsi:type="dcterms:W3CDTF">2020-09-29T18:20:22Z</dcterms:modified>
</cp:coreProperties>
</file>