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36" r:id="rId2"/>
    <p:sldId id="2141412030" r:id="rId3"/>
    <p:sldId id="694" r:id="rId4"/>
    <p:sldId id="2141412018" r:id="rId5"/>
    <p:sldId id="2141412019" r:id="rId6"/>
    <p:sldId id="775" r:id="rId7"/>
    <p:sldId id="650" r:id="rId8"/>
    <p:sldId id="2141412029" r:id="rId9"/>
    <p:sldId id="800" r:id="rId10"/>
    <p:sldId id="633" r:id="rId11"/>
    <p:sldId id="652" r:id="rId12"/>
    <p:sldId id="579" r:id="rId13"/>
    <p:sldId id="580" r:id="rId14"/>
    <p:sldId id="581" r:id="rId15"/>
  </p:sldIdLst>
  <p:sldSz cx="9144000" cy="6858000" type="screen4x3"/>
  <p:notesSz cx="6858000" cy="9144000"/>
  <p:defaultTextStyle>
    <a:defPPr>
      <a:defRPr lang="en-US"/>
    </a:defPPr>
    <a:lvl1pPr marL="0" algn="l" defTabSz="946094" rtl="0" eaLnBrk="1" latinLnBrk="0" hangingPunct="1">
      <a:defRPr sz="1862" kern="1200">
        <a:solidFill>
          <a:schemeClr val="tx1"/>
        </a:solidFill>
        <a:latin typeface="+mn-lt"/>
        <a:ea typeface="+mn-ea"/>
        <a:cs typeface="+mn-cs"/>
      </a:defRPr>
    </a:lvl1pPr>
    <a:lvl2pPr marL="473048" algn="l" defTabSz="946094" rtl="0" eaLnBrk="1" latinLnBrk="0" hangingPunct="1">
      <a:defRPr sz="1862" kern="1200">
        <a:solidFill>
          <a:schemeClr val="tx1"/>
        </a:solidFill>
        <a:latin typeface="+mn-lt"/>
        <a:ea typeface="+mn-ea"/>
        <a:cs typeface="+mn-cs"/>
      </a:defRPr>
    </a:lvl2pPr>
    <a:lvl3pPr marL="946094" algn="l" defTabSz="946094" rtl="0" eaLnBrk="1" latinLnBrk="0" hangingPunct="1">
      <a:defRPr sz="1862" kern="1200">
        <a:solidFill>
          <a:schemeClr val="tx1"/>
        </a:solidFill>
        <a:latin typeface="+mn-lt"/>
        <a:ea typeface="+mn-ea"/>
        <a:cs typeface="+mn-cs"/>
      </a:defRPr>
    </a:lvl3pPr>
    <a:lvl4pPr marL="1419142" algn="l" defTabSz="946094" rtl="0" eaLnBrk="1" latinLnBrk="0" hangingPunct="1">
      <a:defRPr sz="1862" kern="1200">
        <a:solidFill>
          <a:schemeClr val="tx1"/>
        </a:solidFill>
        <a:latin typeface="+mn-lt"/>
        <a:ea typeface="+mn-ea"/>
        <a:cs typeface="+mn-cs"/>
      </a:defRPr>
    </a:lvl4pPr>
    <a:lvl5pPr marL="1892189" algn="l" defTabSz="946094" rtl="0" eaLnBrk="1" latinLnBrk="0" hangingPunct="1">
      <a:defRPr sz="1862" kern="1200">
        <a:solidFill>
          <a:schemeClr val="tx1"/>
        </a:solidFill>
        <a:latin typeface="+mn-lt"/>
        <a:ea typeface="+mn-ea"/>
        <a:cs typeface="+mn-cs"/>
      </a:defRPr>
    </a:lvl5pPr>
    <a:lvl6pPr marL="2365236" algn="l" defTabSz="946094" rtl="0" eaLnBrk="1" latinLnBrk="0" hangingPunct="1">
      <a:defRPr sz="1862" kern="1200">
        <a:solidFill>
          <a:schemeClr val="tx1"/>
        </a:solidFill>
        <a:latin typeface="+mn-lt"/>
        <a:ea typeface="+mn-ea"/>
        <a:cs typeface="+mn-cs"/>
      </a:defRPr>
    </a:lvl6pPr>
    <a:lvl7pPr marL="2838284" algn="l" defTabSz="946094" rtl="0" eaLnBrk="1" latinLnBrk="0" hangingPunct="1">
      <a:defRPr sz="1862" kern="1200">
        <a:solidFill>
          <a:schemeClr val="tx1"/>
        </a:solidFill>
        <a:latin typeface="+mn-lt"/>
        <a:ea typeface="+mn-ea"/>
        <a:cs typeface="+mn-cs"/>
      </a:defRPr>
    </a:lvl7pPr>
    <a:lvl8pPr marL="3311331" algn="l" defTabSz="946094" rtl="0" eaLnBrk="1" latinLnBrk="0" hangingPunct="1">
      <a:defRPr sz="1862" kern="1200">
        <a:solidFill>
          <a:schemeClr val="tx1"/>
        </a:solidFill>
        <a:latin typeface="+mn-lt"/>
        <a:ea typeface="+mn-ea"/>
        <a:cs typeface="+mn-cs"/>
      </a:defRPr>
    </a:lvl8pPr>
    <a:lvl9pPr marL="3784378" algn="l" defTabSz="946094" rtl="0" eaLnBrk="1" latinLnBrk="0" hangingPunct="1">
      <a:defRPr sz="1862"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BCBC04-224A-4810-9097-49BD3A5B0582}">
          <p14:sldIdLst>
            <p14:sldId id="436"/>
          </p14:sldIdLst>
        </p14:section>
        <p14:section name="Equities" id="{A4A1060F-70AA-4A16-9BF8-34FCD5EEA0B4}">
          <p14:sldIdLst/>
        </p14:section>
        <p14:section name="Economy" id="{26CD9AAD-A1DB-449F-BB7D-12948DE2C539}">
          <p14:sldIdLst/>
        </p14:section>
        <p14:section name="Fixed Income" id="{8C8FB740-F6C3-493C-A11B-F0A58D45E010}">
          <p14:sldIdLst/>
        </p14:section>
        <p14:section name="International" id="{9689EA3B-C72C-42C3-844E-87565605BAA9}">
          <p14:sldIdLst>
            <p14:sldId id="2141412030"/>
            <p14:sldId id="694"/>
            <p14:sldId id="2141412018"/>
            <p14:sldId id="2141412019"/>
            <p14:sldId id="775"/>
            <p14:sldId id="650"/>
            <p14:sldId id="2141412029"/>
            <p14:sldId id="800"/>
            <p14:sldId id="633"/>
            <p14:sldId id="652"/>
          </p14:sldIdLst>
        </p14:section>
        <p14:section name="Alternatives" id="{70C3D0D5-83E9-428E-8865-CED9CD17863E}">
          <p14:sldIdLst/>
        </p14:section>
        <p14:section name="Investing Principles" id="{2E6CD39E-FBD5-4832-9D14-A6604F7C72B3}">
          <p14:sldIdLst/>
        </p14:section>
        <p14:section name="Disclosures" id="{945322E1-8D82-4CE3-AE7D-F5CDE9EE27A6}">
          <p14:sldIdLst>
            <p14:sldId id="579"/>
            <p14:sldId id="580"/>
            <p14:sldId id="581"/>
          </p14:sldIdLst>
        </p14:section>
      </p14:sectionLst>
    </p:ext>
    <p:ext uri="{EFAFB233-063F-42B5-8137-9DF3F51BA10A}">
      <p15:sldGuideLst xmlns:p15="http://schemas.microsoft.com/office/powerpoint/2012/main">
        <p15:guide id="1" pos="520" userDrawn="1">
          <p15:clr>
            <a:srgbClr val="A4A3A4"/>
          </p15:clr>
        </p15:guide>
        <p15:guide id="2" pos="2965"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A12E"/>
    <a:srgbClr val="DBF5F7"/>
    <a:srgbClr val="6F44BB"/>
    <a:srgbClr val="565A5D"/>
    <a:srgbClr val="0092F9"/>
    <a:srgbClr val="CC3300"/>
    <a:srgbClr val="004F31"/>
    <a:srgbClr val="EB7200"/>
    <a:srgbClr val="00458A"/>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E5EBD821-F0F2-4F4E-B82C-E1A8627DCDD4}" styleName="JPM Private Bank">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lastCol>
      <a:tcTxStyle b="on"/>
      <a:tcStyle>
        <a:tcBdr/>
      </a:tcStyle>
    </a:lastCol>
    <a:firstCol>
      <a:tcTxStyle b="on"/>
      <a:tcStyle>
        <a:tcBdr/>
      </a:tcStyle>
    </a:firstCol>
    <a:lastRow>
      <a:tcTxStyle b="on"/>
      <a:tcStyle>
        <a:tcBdr>
          <a:top>
            <a:ln w="12700">
              <a:solidFill>
                <a:schemeClr val="tx1"/>
              </a:solidFill>
            </a:ln>
          </a:top>
          <a:bottom>
            <a:ln>
              <a:noFill/>
            </a:ln>
          </a:bottom>
        </a:tcBdr>
        <a:fill>
          <a:noFill/>
        </a:fill>
      </a:tcStyle>
    </a:lastRow>
    <a:firstRow>
      <a:tcTxStyle b="on">
        <a:fontRef idx="minor"/>
        <a:schemeClr val="tx2"/>
      </a:tcTxStyle>
      <a:tcStyle>
        <a:tcBdr>
          <a:top>
            <a:ln>
              <a:noFill/>
            </a:ln>
          </a:top>
          <a:bottom>
            <a:ln w="12700">
              <a:solidFill>
                <a:schemeClr val="tx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907" autoAdjust="0"/>
    <p:restoredTop sz="95706" autoAdjust="0"/>
  </p:normalViewPr>
  <p:slideViewPr>
    <p:cSldViewPr snapToGrid="0" showGuides="1">
      <p:cViewPr varScale="1">
        <p:scale>
          <a:sx n="151" d="100"/>
          <a:sy n="151" d="100"/>
        </p:scale>
        <p:origin x="156" y="234"/>
      </p:cViewPr>
      <p:guideLst>
        <p:guide pos="520"/>
        <p:guide pos="2965"/>
        <p:guide orient="horz" pos="2160"/>
      </p:guideLst>
    </p:cSldViewPr>
  </p:slideViewPr>
  <p:notesTextViewPr>
    <p:cViewPr>
      <p:scale>
        <a:sx n="1" d="1"/>
        <a:sy n="1" d="1"/>
      </p:scale>
      <p:origin x="0" y="0"/>
    </p:cViewPr>
  </p:notesTextViewPr>
  <p:sorterViewPr>
    <p:cViewPr>
      <p:scale>
        <a:sx n="1" d="1"/>
        <a:sy n="1" d="1"/>
      </p:scale>
      <p:origin x="0" y="-168"/>
    </p:cViewPr>
  </p:sorterViewPr>
  <p:notesViewPr>
    <p:cSldViewPr snapToGrid="0" showGuides="1">
      <p:cViewPr varScale="1">
        <p:scale>
          <a:sx n="88" d="100"/>
          <a:sy n="88" d="100"/>
        </p:scale>
        <p:origin x="3822" y="108"/>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4E89A-86F6-9149-A99F-9B08F5E12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4012F1-5B0F-2A43-A808-62116CA736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6AC55-2EDB-BF42-AB26-F4C700CA4CF3}" type="datetimeFigureOut">
              <a:rPr lang="en-US" smtClean="0"/>
              <a:t>6/7/2023</a:t>
            </a:fld>
            <a:endParaRPr lang="en-US"/>
          </a:p>
        </p:txBody>
      </p:sp>
      <p:sp>
        <p:nvSpPr>
          <p:cNvPr id="4" name="Footer Placeholder 3">
            <a:extLst>
              <a:ext uri="{FF2B5EF4-FFF2-40B4-BE49-F238E27FC236}">
                <a16:creationId xmlns:a16="http://schemas.microsoft.com/office/drawing/2014/main" id="{B0371E5A-3F96-F940-9DEF-7C4FC1DC4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4D3A2F-9F71-AA47-A87E-8650225C2A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CDE10B-5658-2B43-A14A-58734813756A}" type="slidenum">
              <a:rPr lang="en-US" smtClean="0"/>
              <a:t>‹#›</a:t>
            </a:fld>
            <a:endParaRPr lang="en-US"/>
          </a:p>
        </p:txBody>
      </p:sp>
    </p:spTree>
    <p:extLst>
      <p:ext uri="{BB962C8B-B14F-4D97-AF65-F5344CB8AC3E}">
        <p14:creationId xmlns:p14="http://schemas.microsoft.com/office/powerpoint/2010/main" val="117362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F0118-6228-3548-A04B-A1F812AE9592}" type="datetimeFigureOut">
              <a:rPr lang="en-US" smtClean="0"/>
              <a:t>6/7/2023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4E414-3FE9-8140-9FC1-27F6721ECE4A}" type="slidenum">
              <a:rPr lang="en-US" smtClean="0"/>
              <a:t>‹#›</a:t>
            </a:fld>
            <a:endParaRPr lang="en-US"/>
          </a:p>
        </p:txBody>
      </p:sp>
    </p:spTree>
    <p:extLst>
      <p:ext uri="{BB962C8B-B14F-4D97-AF65-F5344CB8AC3E}">
        <p14:creationId xmlns:p14="http://schemas.microsoft.com/office/powerpoint/2010/main" val="3450570241"/>
      </p:ext>
    </p:extLst>
  </p:cSld>
  <p:clrMap bg1="lt1" tx1="dk1" bg2="lt2" tx2="dk2" accent1="accent1" accent2="accent2" accent3="accent3" accent4="accent4" accent5="accent5" accent6="accent6" hlink="hlink" folHlink="folHlink"/>
  <p:notesStyle>
    <a:lvl1pPr marL="141914"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1pPr>
    <a:lvl2pPr marL="283828"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2pPr>
    <a:lvl3pPr marL="425743"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3pPr>
    <a:lvl4pPr marL="567657"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4pPr>
    <a:lvl5pPr marL="709571"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5pPr>
    <a:lvl6pPr marL="851485"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6pPr>
    <a:lvl7pPr marL="993399"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7pPr>
    <a:lvl8pPr marL="1135314"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8pPr>
    <a:lvl9pPr marL="1277228"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4E414-3FE9-8140-9FC1-27F6721ECE4A}" type="slidenum">
              <a:rPr lang="en-US" smtClean="0"/>
              <a:t>1</a:t>
            </a:fld>
            <a:endParaRPr lang="en-US"/>
          </a:p>
        </p:txBody>
      </p:sp>
    </p:spTree>
    <p:extLst>
      <p:ext uri="{BB962C8B-B14F-4D97-AF65-F5344CB8AC3E}">
        <p14:creationId xmlns:p14="http://schemas.microsoft.com/office/powerpoint/2010/main" val="375641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4E414-3FE9-8140-9FC1-27F6721ECE4A}"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94951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4</a:t>
            </a:fld>
            <a:endParaRPr lang="en-US"/>
          </a:p>
        </p:txBody>
      </p:sp>
    </p:spTree>
    <p:extLst>
      <p:ext uri="{BB962C8B-B14F-4D97-AF65-F5344CB8AC3E}">
        <p14:creationId xmlns:p14="http://schemas.microsoft.com/office/powerpoint/2010/main" val="10158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8</a:t>
            </a:fld>
            <a:endParaRPr lang="en-US"/>
          </a:p>
        </p:txBody>
      </p:sp>
    </p:spTree>
    <p:extLst>
      <p:ext uri="{BB962C8B-B14F-4D97-AF65-F5344CB8AC3E}">
        <p14:creationId xmlns:p14="http://schemas.microsoft.com/office/powerpoint/2010/main" val="57821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9</a:t>
            </a:fld>
            <a:endParaRPr lang="en-US"/>
          </a:p>
        </p:txBody>
      </p:sp>
    </p:spTree>
    <p:extLst>
      <p:ext uri="{BB962C8B-B14F-4D97-AF65-F5344CB8AC3E}">
        <p14:creationId xmlns:p14="http://schemas.microsoft.com/office/powerpoint/2010/main" val="354925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12</a:t>
            </a:fld>
            <a:endParaRPr lang="en-US"/>
          </a:p>
        </p:txBody>
      </p:sp>
    </p:spTree>
    <p:extLst>
      <p:ext uri="{BB962C8B-B14F-4D97-AF65-F5344CB8AC3E}">
        <p14:creationId xmlns:p14="http://schemas.microsoft.com/office/powerpoint/2010/main" val="164397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PPT version: </a:t>
            </a:r>
            <a:r>
              <a:rPr lang="en-GB" sz="1800" b="0" dirty="0">
                <a:effectLst/>
                <a:latin typeface="Times New Roman" panose="02020603050405020304" pitchFamily="18" charset="0"/>
                <a:ea typeface="Arial" panose="020B0604020202020204" pitchFamily="34" charset="0"/>
              </a:rPr>
              <a:t>0903c02a8264cfd3</a:t>
            </a:r>
            <a:endParaRPr lang="en-US" b="0" dirty="0"/>
          </a:p>
        </p:txBody>
      </p:sp>
      <p:sp>
        <p:nvSpPr>
          <p:cNvPr id="4" name="Slide Number Placeholder 3"/>
          <p:cNvSpPr>
            <a:spLocks noGrp="1"/>
          </p:cNvSpPr>
          <p:nvPr>
            <p:ph type="sldNum" sz="quarter" idx="5"/>
          </p:nvPr>
        </p:nvSpPr>
        <p:spPr/>
        <p:txBody>
          <a:bodyPr/>
          <a:lstStyle/>
          <a:p>
            <a:fld id="{BE44E414-3FE9-8140-9FC1-27F6721ECE4A}" type="slidenum">
              <a:rPr lang="en-US" smtClean="0"/>
              <a:t>14</a:t>
            </a:fld>
            <a:endParaRPr lang="en-US"/>
          </a:p>
        </p:txBody>
      </p:sp>
    </p:spTree>
    <p:extLst>
      <p:ext uri="{BB962C8B-B14F-4D97-AF65-F5344CB8AC3E}">
        <p14:creationId xmlns:p14="http://schemas.microsoft.com/office/powerpoint/2010/main" val="457672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22EED28-6B66-F64C-87BC-C120916B3AC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2001" y="2239061"/>
            <a:ext cx="5210176" cy="2031907"/>
          </a:xfrm>
        </p:spPr>
        <p:txBody>
          <a:bodyPr anchor="b" anchorCtr="0"/>
          <a:lstStyle>
            <a:lvl1pPr algn="l">
              <a:lnSpc>
                <a:spcPct val="87000"/>
              </a:lnSpc>
              <a:defRPr sz="6788">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5103950"/>
            <a:ext cx="4013200" cy="1114288"/>
          </a:xfrm>
        </p:spPr>
        <p:txBody>
          <a:bodyPr>
            <a:noAutofit/>
          </a:bodyPr>
          <a:lstStyle>
            <a:lvl1pPr marL="0" indent="0" algn="l">
              <a:lnSpc>
                <a:spcPct val="100000"/>
              </a:lnSpc>
              <a:spcBef>
                <a:spcPts val="283"/>
              </a:spcBef>
              <a:buNone/>
              <a:defRPr sz="1696" b="0">
                <a:solidFill>
                  <a:schemeClr val="tx1"/>
                </a:solidFill>
                <a:latin typeface="+mn-lt"/>
              </a:defRPr>
            </a:lvl1pPr>
            <a:lvl2pPr marL="0" indent="0" algn="l">
              <a:lnSpc>
                <a:spcPct val="100000"/>
              </a:lnSpc>
              <a:spcBef>
                <a:spcPts val="0"/>
              </a:spcBef>
              <a:buNone/>
              <a:defRPr sz="1320" b="0">
                <a:solidFill>
                  <a:schemeClr val="tx2"/>
                </a:solidFill>
                <a:latin typeface="+mn-lt"/>
              </a:defRPr>
            </a:lvl2pPr>
            <a:lvl3pPr marL="0" indent="0" algn="l">
              <a:lnSpc>
                <a:spcPct val="100000"/>
              </a:lnSpc>
              <a:spcBef>
                <a:spcPts val="0"/>
              </a:spcBef>
              <a:buNone/>
              <a:defRPr sz="1320" b="0">
                <a:solidFill>
                  <a:schemeClr val="tx2"/>
                </a:solidFill>
                <a:latin typeface="+mn-lt"/>
              </a:defRPr>
            </a:lvl3pPr>
            <a:lvl4pPr marL="0" indent="0" algn="l">
              <a:lnSpc>
                <a:spcPct val="100000"/>
              </a:lnSpc>
              <a:spcBef>
                <a:spcPts val="0"/>
              </a:spcBef>
              <a:buNone/>
              <a:defRPr sz="1320" b="0">
                <a:solidFill>
                  <a:schemeClr val="tx2"/>
                </a:solidFill>
                <a:latin typeface="+mn-lt"/>
              </a:defRPr>
            </a:lvl4pPr>
            <a:lvl5pPr marL="0" indent="0" algn="l">
              <a:lnSpc>
                <a:spcPct val="100000"/>
              </a:lnSpc>
              <a:spcBef>
                <a:spcPts val="0"/>
              </a:spcBef>
              <a:buNone/>
              <a:defRPr sz="1320" b="0">
                <a:solidFill>
                  <a:schemeClr val="tx2"/>
                </a:solidFill>
                <a:latin typeface="+mn-lt"/>
              </a:defRPr>
            </a:lvl5pPr>
            <a:lvl6pPr marL="0" indent="0" algn="l">
              <a:lnSpc>
                <a:spcPct val="100000"/>
              </a:lnSpc>
              <a:spcBef>
                <a:spcPts val="0"/>
              </a:spcBef>
              <a:buNone/>
              <a:defRPr sz="1320" b="0">
                <a:solidFill>
                  <a:schemeClr val="tx2"/>
                </a:solidFill>
                <a:latin typeface="+mn-lt"/>
              </a:defRPr>
            </a:lvl6pPr>
            <a:lvl7pPr marL="0" indent="0" algn="l">
              <a:lnSpc>
                <a:spcPct val="100000"/>
              </a:lnSpc>
              <a:spcBef>
                <a:spcPts val="0"/>
              </a:spcBef>
              <a:buNone/>
              <a:defRPr sz="1320" b="0">
                <a:solidFill>
                  <a:schemeClr val="tx2"/>
                </a:solidFill>
                <a:latin typeface="+mn-lt"/>
              </a:defRPr>
            </a:lvl7pPr>
            <a:lvl8pPr marL="0" indent="0" algn="l">
              <a:lnSpc>
                <a:spcPct val="100000"/>
              </a:lnSpc>
              <a:spcBef>
                <a:spcPts val="0"/>
              </a:spcBef>
              <a:buNone/>
              <a:defRPr sz="1320" b="0">
                <a:solidFill>
                  <a:schemeClr val="tx2"/>
                </a:solidFill>
                <a:latin typeface="+mn-lt"/>
              </a:defRPr>
            </a:lvl8pPr>
            <a:lvl9pPr marL="0" indent="0" algn="l">
              <a:lnSpc>
                <a:spcPct val="100000"/>
              </a:lnSpc>
              <a:spcBef>
                <a:spcPts val="0"/>
              </a:spcBef>
              <a:buNone/>
              <a:defRPr sz="132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2" y="302401"/>
            <a:ext cx="5381624" cy="619200"/>
          </a:xfrm>
        </p:spPr>
        <p:txBody>
          <a:bodyPr anchor="b" anchorCtr="0"/>
          <a:lstStyle>
            <a:lvl1pPr marL="0" indent="0">
              <a:spcBef>
                <a:spcPts val="0"/>
              </a:spcBef>
              <a:buFontTx/>
              <a:buNone/>
              <a:defRPr sz="1696" b="1" cap="none" baseline="0"/>
            </a:lvl1pPr>
            <a:lvl2pPr marL="0" indent="0">
              <a:spcBef>
                <a:spcPts val="0"/>
              </a:spcBef>
              <a:buFontTx/>
              <a:buNone/>
              <a:defRPr sz="660" b="1" cap="all" baseline="0"/>
            </a:lvl2pPr>
            <a:lvl3pPr marL="0" indent="0">
              <a:spcBef>
                <a:spcPts val="0"/>
              </a:spcBef>
              <a:buFontTx/>
              <a:buNone/>
              <a:defRPr sz="660" b="1" cap="all" baseline="0"/>
            </a:lvl3pPr>
            <a:lvl4pPr marL="0" indent="0">
              <a:spcBef>
                <a:spcPts val="0"/>
              </a:spcBef>
              <a:buFontTx/>
              <a:buNone/>
              <a:defRPr sz="660" b="1" cap="all" baseline="0"/>
            </a:lvl4pPr>
            <a:lvl5pPr marL="0" indent="0">
              <a:spcBef>
                <a:spcPts val="0"/>
              </a:spcBef>
              <a:buFontTx/>
              <a:buNone/>
              <a:defRPr sz="660" b="1" cap="all" baseline="0"/>
            </a:lvl5pPr>
            <a:lvl6pPr marL="0" indent="0">
              <a:spcBef>
                <a:spcPts val="0"/>
              </a:spcBef>
              <a:buFontTx/>
              <a:buNone/>
              <a:defRPr sz="660" b="1" cap="all" baseline="0"/>
            </a:lvl6pPr>
            <a:lvl7pPr marL="0" indent="0">
              <a:spcBef>
                <a:spcPts val="0"/>
              </a:spcBef>
              <a:buFontTx/>
              <a:buNone/>
              <a:defRPr sz="660" b="1" cap="all" baseline="0"/>
            </a:lvl7pPr>
            <a:lvl8pPr marL="0" indent="0">
              <a:spcBef>
                <a:spcPts val="0"/>
              </a:spcBef>
              <a:buFontTx/>
              <a:buNone/>
              <a:defRPr sz="660" b="1" cap="all" baseline="0"/>
            </a:lvl8pPr>
            <a:lvl9pPr marL="0" indent="0">
              <a:spcBef>
                <a:spcPts val="0"/>
              </a:spcBef>
              <a:buFontTx/>
              <a:buNone/>
              <a:defRPr sz="66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p>
        </p:txBody>
      </p:sp>
      <p:grpSp>
        <p:nvGrpSpPr>
          <p:cNvPr id="41" name="Group 40">
            <a:extLst>
              <a:ext uri="{FF2B5EF4-FFF2-40B4-BE49-F238E27FC236}">
                <a16:creationId xmlns:a16="http://schemas.microsoft.com/office/drawing/2014/main" id="{693F2C54-F24D-964D-922D-A855FBF69A90}"/>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42" name="Freeform: Shape 49">
              <a:extLst>
                <a:ext uri="{FF2B5EF4-FFF2-40B4-BE49-F238E27FC236}">
                  <a16:creationId xmlns:a16="http://schemas.microsoft.com/office/drawing/2014/main" id="{0B981D16-92CB-3742-8EBF-82DCA9E370EE}"/>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43" name="Freeform: Shape 50">
              <a:extLst>
                <a:ext uri="{FF2B5EF4-FFF2-40B4-BE49-F238E27FC236}">
                  <a16:creationId xmlns:a16="http://schemas.microsoft.com/office/drawing/2014/main" id="{1C2E3180-1E1A-914D-9036-61A141A3F217}"/>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44" name="Freeform: Shape 51">
              <a:extLst>
                <a:ext uri="{FF2B5EF4-FFF2-40B4-BE49-F238E27FC236}">
                  <a16:creationId xmlns:a16="http://schemas.microsoft.com/office/drawing/2014/main" id="{9601E7B1-FEB9-5E49-953F-B8455D849E99}"/>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45" name="Freeform: Shape 52">
              <a:extLst>
                <a:ext uri="{FF2B5EF4-FFF2-40B4-BE49-F238E27FC236}">
                  <a16:creationId xmlns:a16="http://schemas.microsoft.com/office/drawing/2014/main" id="{4FB437F7-3841-7C43-AD81-D89A13E43A3F}"/>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46" name="Freeform: Shape 53">
              <a:extLst>
                <a:ext uri="{FF2B5EF4-FFF2-40B4-BE49-F238E27FC236}">
                  <a16:creationId xmlns:a16="http://schemas.microsoft.com/office/drawing/2014/main" id="{4DF619AE-D390-BA41-B542-57DCE598B48D}"/>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47" name="Freeform: Shape 54">
              <a:extLst>
                <a:ext uri="{FF2B5EF4-FFF2-40B4-BE49-F238E27FC236}">
                  <a16:creationId xmlns:a16="http://schemas.microsoft.com/office/drawing/2014/main" id="{EFF7B0C7-D77A-1144-8E7B-BAE54BA450B2}"/>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48" name="Freeform: Shape 55">
              <a:extLst>
                <a:ext uri="{FF2B5EF4-FFF2-40B4-BE49-F238E27FC236}">
                  <a16:creationId xmlns:a16="http://schemas.microsoft.com/office/drawing/2014/main" id="{D7D57CE5-BDF9-0044-9170-407745048532}"/>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49" name="Freeform: Shape 56">
              <a:extLst>
                <a:ext uri="{FF2B5EF4-FFF2-40B4-BE49-F238E27FC236}">
                  <a16:creationId xmlns:a16="http://schemas.microsoft.com/office/drawing/2014/main" id="{EB84B088-B233-ED42-8F6F-C64A8AAEE3BB}"/>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50" name="Freeform: Shape 57">
              <a:extLst>
                <a:ext uri="{FF2B5EF4-FFF2-40B4-BE49-F238E27FC236}">
                  <a16:creationId xmlns:a16="http://schemas.microsoft.com/office/drawing/2014/main" id="{C09E2C18-C6F8-7448-B652-3DDA9B9A89DF}"/>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51" name="Freeform: Shape 58">
              <a:extLst>
                <a:ext uri="{FF2B5EF4-FFF2-40B4-BE49-F238E27FC236}">
                  <a16:creationId xmlns:a16="http://schemas.microsoft.com/office/drawing/2014/main" id="{732FB787-B4F7-1A43-AAE4-E0141EAF20E9}"/>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52" name="Freeform: Shape 59">
              <a:extLst>
                <a:ext uri="{FF2B5EF4-FFF2-40B4-BE49-F238E27FC236}">
                  <a16:creationId xmlns:a16="http://schemas.microsoft.com/office/drawing/2014/main" id="{E9474D40-D763-2049-ABFC-4BDE21E108E3}"/>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53" name="Freeform: Shape 60">
              <a:extLst>
                <a:ext uri="{FF2B5EF4-FFF2-40B4-BE49-F238E27FC236}">
                  <a16:creationId xmlns:a16="http://schemas.microsoft.com/office/drawing/2014/main" id="{1DBBC77A-88FA-C24C-BADE-FEF48D313154}"/>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54" name="Freeform: Shape 61">
              <a:extLst>
                <a:ext uri="{FF2B5EF4-FFF2-40B4-BE49-F238E27FC236}">
                  <a16:creationId xmlns:a16="http://schemas.microsoft.com/office/drawing/2014/main" id="{183B04EB-A163-7C4B-830E-B0182BA2E84F}"/>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55" name="Freeform: Shape 62">
              <a:extLst>
                <a:ext uri="{FF2B5EF4-FFF2-40B4-BE49-F238E27FC236}">
                  <a16:creationId xmlns:a16="http://schemas.microsoft.com/office/drawing/2014/main" id="{B541281C-E832-8945-A963-F239DDC80971}"/>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56" name="Freeform: Shape 63">
              <a:extLst>
                <a:ext uri="{FF2B5EF4-FFF2-40B4-BE49-F238E27FC236}">
                  <a16:creationId xmlns:a16="http://schemas.microsoft.com/office/drawing/2014/main" id="{97B41502-12F0-FB44-B2D2-73061EBF9277}"/>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57" name="Freeform: Shape 64">
              <a:extLst>
                <a:ext uri="{FF2B5EF4-FFF2-40B4-BE49-F238E27FC236}">
                  <a16:creationId xmlns:a16="http://schemas.microsoft.com/office/drawing/2014/main" id="{992593E8-0128-B843-9F7E-E059868E197C}"/>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58" name="Freeform: Shape 65">
              <a:extLst>
                <a:ext uri="{FF2B5EF4-FFF2-40B4-BE49-F238E27FC236}">
                  <a16:creationId xmlns:a16="http://schemas.microsoft.com/office/drawing/2014/main" id="{73AC6A94-B46A-7C42-A16D-FA94EACDA4D6}"/>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59" name="Freeform: Shape 66">
              <a:extLst>
                <a:ext uri="{FF2B5EF4-FFF2-40B4-BE49-F238E27FC236}">
                  <a16:creationId xmlns:a16="http://schemas.microsoft.com/office/drawing/2014/main" id="{23059725-91D0-2344-A315-C90BB29DE139}"/>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60" name="Freeform: Shape 67">
              <a:extLst>
                <a:ext uri="{FF2B5EF4-FFF2-40B4-BE49-F238E27FC236}">
                  <a16:creationId xmlns:a16="http://schemas.microsoft.com/office/drawing/2014/main" id="{102B79BF-5CB5-7E41-8BA7-0A2632D275D2}"/>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61" name="Freeform: Shape 68">
              <a:extLst>
                <a:ext uri="{FF2B5EF4-FFF2-40B4-BE49-F238E27FC236}">
                  <a16:creationId xmlns:a16="http://schemas.microsoft.com/office/drawing/2014/main" id="{43FB525C-6C3D-4B4F-ABA1-1DFE3A280984}"/>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62" name="Freeform: Shape 69">
              <a:extLst>
                <a:ext uri="{FF2B5EF4-FFF2-40B4-BE49-F238E27FC236}">
                  <a16:creationId xmlns:a16="http://schemas.microsoft.com/office/drawing/2014/main" id="{B47BA521-B51E-4844-BD34-A545C51986A9}"/>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63" name="Freeform: Shape 70">
              <a:extLst>
                <a:ext uri="{FF2B5EF4-FFF2-40B4-BE49-F238E27FC236}">
                  <a16:creationId xmlns:a16="http://schemas.microsoft.com/office/drawing/2014/main" id="{B23E67FE-DFF0-DB4A-ADA6-303427D35401}"/>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64" name="Freeform: Shape 71">
              <a:extLst>
                <a:ext uri="{FF2B5EF4-FFF2-40B4-BE49-F238E27FC236}">
                  <a16:creationId xmlns:a16="http://schemas.microsoft.com/office/drawing/2014/main" id="{351F461B-037B-CE4C-912D-74B4FCD505D7}"/>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65" name="Freeform: Shape 72">
              <a:extLst>
                <a:ext uri="{FF2B5EF4-FFF2-40B4-BE49-F238E27FC236}">
                  <a16:creationId xmlns:a16="http://schemas.microsoft.com/office/drawing/2014/main" id="{0161CCEA-CB5D-F04C-BA96-E170AA84649F}"/>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66" name="Freeform: Shape 73">
              <a:extLst>
                <a:ext uri="{FF2B5EF4-FFF2-40B4-BE49-F238E27FC236}">
                  <a16:creationId xmlns:a16="http://schemas.microsoft.com/office/drawing/2014/main" id="{13BF4E95-E28B-AF46-96F4-4C96E455D137}"/>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37073217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Date Placeholder 2">
            <a:extLst>
              <a:ext uri="{FF2B5EF4-FFF2-40B4-BE49-F238E27FC236}">
                <a16:creationId xmlns:a16="http://schemas.microsoft.com/office/drawing/2014/main" id="{CF0FC182-BEC5-4D59-8AE4-5F7278AAD8DA}"/>
              </a:ext>
            </a:extLst>
          </p:cNvPr>
          <p:cNvSpPr>
            <a:spLocks noGrp="1"/>
          </p:cNvSpPr>
          <p:nvPr>
            <p:ph type="dt" sz="half" idx="10"/>
          </p:nvPr>
        </p:nvSpPr>
        <p:spPr>
          <a:xfrm>
            <a:off x="7596878" y="657694"/>
            <a:ext cx="358513" cy="334011"/>
          </a:xfrm>
        </p:spPr>
        <p:txBody>
          <a:bodyPr/>
          <a:lstStyle>
            <a:lvl1pPr algn="ctr">
              <a:defRPr/>
            </a:lvl1pPr>
          </a:lstStyle>
          <a:p>
            <a:r>
              <a:rPr lang="en-US"/>
              <a:t>GTM</a:t>
            </a:r>
            <a:endParaRPr lang="en-US" dirty="0"/>
          </a:p>
        </p:txBody>
      </p:sp>
      <p:sp>
        <p:nvSpPr>
          <p:cNvPr id="4" name="Footer Placeholder 3">
            <a:extLst>
              <a:ext uri="{FF2B5EF4-FFF2-40B4-BE49-F238E27FC236}">
                <a16:creationId xmlns:a16="http://schemas.microsoft.com/office/drawing/2014/main" id="{9D3594AC-1835-4D6F-8929-8B5A7FB06BFE}"/>
              </a:ext>
            </a:extLst>
          </p:cNvPr>
          <p:cNvSpPr>
            <a:spLocks noGrp="1"/>
          </p:cNvSpPr>
          <p:nvPr>
            <p:ph type="ftr" sz="quarter" idx="11"/>
          </p:nvPr>
        </p:nvSpPr>
        <p:spPr>
          <a:xfrm>
            <a:off x="8107508" y="657694"/>
            <a:ext cx="358513" cy="334011"/>
          </a:xfrm>
        </p:spPr>
        <p:txBody>
          <a:bodyPr/>
          <a:lstStyle/>
          <a:p>
            <a:r>
              <a:rPr lang="en-US" dirty="0"/>
              <a:t>U.S.</a:t>
            </a:r>
          </a:p>
        </p:txBody>
      </p:sp>
    </p:spTree>
    <p:extLst>
      <p:ext uri="{BB962C8B-B14F-4D97-AF65-F5344CB8AC3E}">
        <p14:creationId xmlns:p14="http://schemas.microsoft.com/office/powerpoint/2010/main" val="1390203051"/>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1200"/>
            </a:lvl1pPr>
            <a:lvl2pPr>
              <a:defRPr sz="11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114519"/>
          </a:xfrm>
        </p:spPr>
        <p:txBody>
          <a:bodyPr wrap="square" anchor="t"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lvl1pPr>
              <a:defRPr sz="1200"/>
            </a:lvl1pPr>
          </a:lstStyle>
          <a:p>
            <a:r>
              <a:rPr lang="en-US"/>
              <a:t>GTM</a:t>
            </a:r>
            <a:endParaRPr lang="en-US" dirty="0"/>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sz="1200"/>
            </a:lvl1pPr>
          </a:lstStyle>
          <a:p>
            <a:r>
              <a:rPr lang="en-US"/>
              <a:t>U.S.</a:t>
            </a:r>
            <a:endParaRPr lang="en-US" dirty="0"/>
          </a:p>
        </p:txBody>
      </p:sp>
    </p:spTree>
    <p:extLst>
      <p:ext uri="{BB962C8B-B14F-4D97-AF65-F5344CB8AC3E}">
        <p14:creationId xmlns:p14="http://schemas.microsoft.com/office/powerpoint/2010/main" val="227814981"/>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22EED28-6B66-F64C-87BC-C120916B3AC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2001" y="2239061"/>
            <a:ext cx="5210176" cy="2031907"/>
          </a:xfrm>
        </p:spPr>
        <p:txBody>
          <a:bodyPr anchor="b" anchorCtr="0"/>
          <a:lstStyle>
            <a:lvl1pPr algn="l">
              <a:lnSpc>
                <a:spcPct val="87000"/>
              </a:lnSpc>
              <a:defRPr sz="6788">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5103950"/>
            <a:ext cx="4013200" cy="1114288"/>
          </a:xfrm>
        </p:spPr>
        <p:txBody>
          <a:bodyPr>
            <a:noAutofit/>
          </a:bodyPr>
          <a:lstStyle>
            <a:lvl1pPr marL="0" indent="0" algn="l">
              <a:lnSpc>
                <a:spcPct val="100000"/>
              </a:lnSpc>
              <a:spcBef>
                <a:spcPts val="283"/>
              </a:spcBef>
              <a:buNone/>
              <a:defRPr sz="1696" b="0">
                <a:solidFill>
                  <a:schemeClr val="tx1"/>
                </a:solidFill>
                <a:latin typeface="+mn-lt"/>
              </a:defRPr>
            </a:lvl1pPr>
            <a:lvl2pPr marL="0" indent="0" algn="l">
              <a:lnSpc>
                <a:spcPct val="100000"/>
              </a:lnSpc>
              <a:spcBef>
                <a:spcPts val="0"/>
              </a:spcBef>
              <a:buNone/>
              <a:defRPr sz="1320" b="0">
                <a:solidFill>
                  <a:schemeClr val="tx2"/>
                </a:solidFill>
                <a:latin typeface="+mn-lt"/>
              </a:defRPr>
            </a:lvl2pPr>
            <a:lvl3pPr marL="0" indent="0" algn="l">
              <a:lnSpc>
                <a:spcPct val="100000"/>
              </a:lnSpc>
              <a:spcBef>
                <a:spcPts val="0"/>
              </a:spcBef>
              <a:buNone/>
              <a:defRPr sz="1320" b="0">
                <a:solidFill>
                  <a:schemeClr val="tx2"/>
                </a:solidFill>
                <a:latin typeface="+mn-lt"/>
              </a:defRPr>
            </a:lvl3pPr>
            <a:lvl4pPr marL="0" indent="0" algn="l">
              <a:lnSpc>
                <a:spcPct val="100000"/>
              </a:lnSpc>
              <a:spcBef>
                <a:spcPts val="0"/>
              </a:spcBef>
              <a:buNone/>
              <a:defRPr sz="1320" b="0">
                <a:solidFill>
                  <a:schemeClr val="tx2"/>
                </a:solidFill>
                <a:latin typeface="+mn-lt"/>
              </a:defRPr>
            </a:lvl4pPr>
            <a:lvl5pPr marL="0" indent="0" algn="l">
              <a:lnSpc>
                <a:spcPct val="100000"/>
              </a:lnSpc>
              <a:spcBef>
                <a:spcPts val="0"/>
              </a:spcBef>
              <a:buNone/>
              <a:defRPr sz="1320" b="0">
                <a:solidFill>
                  <a:schemeClr val="tx2"/>
                </a:solidFill>
                <a:latin typeface="+mn-lt"/>
              </a:defRPr>
            </a:lvl5pPr>
            <a:lvl6pPr marL="0" indent="0" algn="l">
              <a:lnSpc>
                <a:spcPct val="100000"/>
              </a:lnSpc>
              <a:spcBef>
                <a:spcPts val="0"/>
              </a:spcBef>
              <a:buNone/>
              <a:defRPr sz="1320" b="0">
                <a:solidFill>
                  <a:schemeClr val="tx2"/>
                </a:solidFill>
                <a:latin typeface="+mn-lt"/>
              </a:defRPr>
            </a:lvl6pPr>
            <a:lvl7pPr marL="0" indent="0" algn="l">
              <a:lnSpc>
                <a:spcPct val="100000"/>
              </a:lnSpc>
              <a:spcBef>
                <a:spcPts val="0"/>
              </a:spcBef>
              <a:buNone/>
              <a:defRPr sz="1320" b="0">
                <a:solidFill>
                  <a:schemeClr val="tx2"/>
                </a:solidFill>
                <a:latin typeface="+mn-lt"/>
              </a:defRPr>
            </a:lvl7pPr>
            <a:lvl8pPr marL="0" indent="0" algn="l">
              <a:lnSpc>
                <a:spcPct val="100000"/>
              </a:lnSpc>
              <a:spcBef>
                <a:spcPts val="0"/>
              </a:spcBef>
              <a:buNone/>
              <a:defRPr sz="1320" b="0">
                <a:solidFill>
                  <a:schemeClr val="tx2"/>
                </a:solidFill>
                <a:latin typeface="+mn-lt"/>
              </a:defRPr>
            </a:lvl8pPr>
            <a:lvl9pPr marL="0" indent="0" algn="l">
              <a:lnSpc>
                <a:spcPct val="100000"/>
              </a:lnSpc>
              <a:spcBef>
                <a:spcPts val="0"/>
              </a:spcBef>
              <a:buNone/>
              <a:defRPr sz="132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2" y="302401"/>
            <a:ext cx="5381624" cy="619200"/>
          </a:xfrm>
        </p:spPr>
        <p:txBody>
          <a:bodyPr anchor="b" anchorCtr="0"/>
          <a:lstStyle>
            <a:lvl1pPr marL="0" indent="0">
              <a:spcBef>
                <a:spcPts val="0"/>
              </a:spcBef>
              <a:buFontTx/>
              <a:buNone/>
              <a:defRPr sz="1696" b="1" cap="none" baseline="0"/>
            </a:lvl1pPr>
            <a:lvl2pPr marL="0" indent="0">
              <a:spcBef>
                <a:spcPts val="0"/>
              </a:spcBef>
              <a:buFontTx/>
              <a:buNone/>
              <a:defRPr sz="660" b="1" cap="all" baseline="0"/>
            </a:lvl2pPr>
            <a:lvl3pPr marL="0" indent="0">
              <a:spcBef>
                <a:spcPts val="0"/>
              </a:spcBef>
              <a:buFontTx/>
              <a:buNone/>
              <a:defRPr sz="660" b="1" cap="all" baseline="0"/>
            </a:lvl3pPr>
            <a:lvl4pPr marL="0" indent="0">
              <a:spcBef>
                <a:spcPts val="0"/>
              </a:spcBef>
              <a:buFontTx/>
              <a:buNone/>
              <a:defRPr sz="660" b="1" cap="all" baseline="0"/>
            </a:lvl4pPr>
            <a:lvl5pPr marL="0" indent="0">
              <a:spcBef>
                <a:spcPts val="0"/>
              </a:spcBef>
              <a:buFontTx/>
              <a:buNone/>
              <a:defRPr sz="660" b="1" cap="all" baseline="0"/>
            </a:lvl5pPr>
            <a:lvl6pPr marL="0" indent="0">
              <a:spcBef>
                <a:spcPts val="0"/>
              </a:spcBef>
              <a:buFontTx/>
              <a:buNone/>
              <a:defRPr sz="660" b="1" cap="all" baseline="0"/>
            </a:lvl6pPr>
            <a:lvl7pPr marL="0" indent="0">
              <a:spcBef>
                <a:spcPts val="0"/>
              </a:spcBef>
              <a:buFontTx/>
              <a:buNone/>
              <a:defRPr sz="660" b="1" cap="all" baseline="0"/>
            </a:lvl7pPr>
            <a:lvl8pPr marL="0" indent="0">
              <a:spcBef>
                <a:spcPts val="0"/>
              </a:spcBef>
              <a:buFontTx/>
              <a:buNone/>
              <a:defRPr sz="660" b="1" cap="all" baseline="0"/>
            </a:lvl8pPr>
            <a:lvl9pPr marL="0" indent="0">
              <a:spcBef>
                <a:spcPts val="0"/>
              </a:spcBef>
              <a:buFontTx/>
              <a:buNone/>
              <a:defRPr sz="66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solidFill>
                <a:srgbClr val="000000"/>
              </a:solidFill>
            </a:endParaRPr>
          </a:p>
        </p:txBody>
      </p:sp>
      <p:grpSp>
        <p:nvGrpSpPr>
          <p:cNvPr id="41" name="Group 40">
            <a:extLst>
              <a:ext uri="{FF2B5EF4-FFF2-40B4-BE49-F238E27FC236}">
                <a16:creationId xmlns:a16="http://schemas.microsoft.com/office/drawing/2014/main" id="{13B34B4C-D739-664C-8011-64A73875FB8F}"/>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42" name="Freeform: Shape 49">
              <a:extLst>
                <a:ext uri="{FF2B5EF4-FFF2-40B4-BE49-F238E27FC236}">
                  <a16:creationId xmlns:a16="http://schemas.microsoft.com/office/drawing/2014/main" id="{9C166115-98EF-AC4D-AAEA-0A1F5C111B5A}"/>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43" name="Freeform: Shape 50">
              <a:extLst>
                <a:ext uri="{FF2B5EF4-FFF2-40B4-BE49-F238E27FC236}">
                  <a16:creationId xmlns:a16="http://schemas.microsoft.com/office/drawing/2014/main" id="{DA23B2C3-D1D4-CE47-996A-19CE031FE02A}"/>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44" name="Freeform: Shape 51">
              <a:extLst>
                <a:ext uri="{FF2B5EF4-FFF2-40B4-BE49-F238E27FC236}">
                  <a16:creationId xmlns:a16="http://schemas.microsoft.com/office/drawing/2014/main" id="{4A51C555-3EDA-B44B-92E4-FFB49B939914}"/>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45" name="Freeform: Shape 52">
              <a:extLst>
                <a:ext uri="{FF2B5EF4-FFF2-40B4-BE49-F238E27FC236}">
                  <a16:creationId xmlns:a16="http://schemas.microsoft.com/office/drawing/2014/main" id="{EB6154AA-D78C-3E44-92FD-3A11DF4E8CC3}"/>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46" name="Freeform: Shape 53">
              <a:extLst>
                <a:ext uri="{FF2B5EF4-FFF2-40B4-BE49-F238E27FC236}">
                  <a16:creationId xmlns:a16="http://schemas.microsoft.com/office/drawing/2014/main" id="{2E2FE067-2837-EC48-B782-8A986350E8B2}"/>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47" name="Freeform: Shape 54">
              <a:extLst>
                <a:ext uri="{FF2B5EF4-FFF2-40B4-BE49-F238E27FC236}">
                  <a16:creationId xmlns:a16="http://schemas.microsoft.com/office/drawing/2014/main" id="{64294639-D374-D949-AECA-88461A32535E}"/>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48" name="Freeform: Shape 55">
              <a:extLst>
                <a:ext uri="{FF2B5EF4-FFF2-40B4-BE49-F238E27FC236}">
                  <a16:creationId xmlns:a16="http://schemas.microsoft.com/office/drawing/2014/main" id="{92F3959C-5962-EC40-AF22-79B74731D33A}"/>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49" name="Freeform: Shape 56">
              <a:extLst>
                <a:ext uri="{FF2B5EF4-FFF2-40B4-BE49-F238E27FC236}">
                  <a16:creationId xmlns:a16="http://schemas.microsoft.com/office/drawing/2014/main" id="{68B67442-F118-2A42-8C86-97A7CD312E0E}"/>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50" name="Freeform: Shape 57">
              <a:extLst>
                <a:ext uri="{FF2B5EF4-FFF2-40B4-BE49-F238E27FC236}">
                  <a16:creationId xmlns:a16="http://schemas.microsoft.com/office/drawing/2014/main" id="{1F107D34-1A79-DC4B-A5E3-6D1AFD2F8F52}"/>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51" name="Freeform: Shape 58">
              <a:extLst>
                <a:ext uri="{FF2B5EF4-FFF2-40B4-BE49-F238E27FC236}">
                  <a16:creationId xmlns:a16="http://schemas.microsoft.com/office/drawing/2014/main" id="{F3C380FF-1941-0C43-BEBD-634B43E6E41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52" name="Freeform: Shape 59">
              <a:extLst>
                <a:ext uri="{FF2B5EF4-FFF2-40B4-BE49-F238E27FC236}">
                  <a16:creationId xmlns:a16="http://schemas.microsoft.com/office/drawing/2014/main" id="{DA2D7D86-F674-D540-B25A-C774CD7A9F7A}"/>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53" name="Freeform: Shape 60">
              <a:extLst>
                <a:ext uri="{FF2B5EF4-FFF2-40B4-BE49-F238E27FC236}">
                  <a16:creationId xmlns:a16="http://schemas.microsoft.com/office/drawing/2014/main" id="{FE037514-40A1-584C-B885-E2604D08F399}"/>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54" name="Freeform: Shape 61">
              <a:extLst>
                <a:ext uri="{FF2B5EF4-FFF2-40B4-BE49-F238E27FC236}">
                  <a16:creationId xmlns:a16="http://schemas.microsoft.com/office/drawing/2014/main" id="{470AFF0A-369B-C445-BE56-AA8FB2A17A23}"/>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55" name="Freeform: Shape 62">
              <a:extLst>
                <a:ext uri="{FF2B5EF4-FFF2-40B4-BE49-F238E27FC236}">
                  <a16:creationId xmlns:a16="http://schemas.microsoft.com/office/drawing/2014/main" id="{ED42DFA1-EDEE-134D-95EE-204C208F8E6B}"/>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56" name="Freeform: Shape 63">
              <a:extLst>
                <a:ext uri="{FF2B5EF4-FFF2-40B4-BE49-F238E27FC236}">
                  <a16:creationId xmlns:a16="http://schemas.microsoft.com/office/drawing/2014/main" id="{1CC6693C-81C2-4443-92D2-48ABCE205CB2}"/>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57" name="Freeform: Shape 64">
              <a:extLst>
                <a:ext uri="{FF2B5EF4-FFF2-40B4-BE49-F238E27FC236}">
                  <a16:creationId xmlns:a16="http://schemas.microsoft.com/office/drawing/2014/main" id="{F3E04056-1989-E146-A05C-79937E8A394C}"/>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58" name="Freeform: Shape 65">
              <a:extLst>
                <a:ext uri="{FF2B5EF4-FFF2-40B4-BE49-F238E27FC236}">
                  <a16:creationId xmlns:a16="http://schemas.microsoft.com/office/drawing/2014/main" id="{97B75789-3840-7746-91DC-E55BFC916744}"/>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59" name="Freeform: Shape 66">
              <a:extLst>
                <a:ext uri="{FF2B5EF4-FFF2-40B4-BE49-F238E27FC236}">
                  <a16:creationId xmlns:a16="http://schemas.microsoft.com/office/drawing/2014/main" id="{68EBB2A9-BB23-E547-B007-658EDE772488}"/>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60" name="Freeform: Shape 67">
              <a:extLst>
                <a:ext uri="{FF2B5EF4-FFF2-40B4-BE49-F238E27FC236}">
                  <a16:creationId xmlns:a16="http://schemas.microsoft.com/office/drawing/2014/main" id="{9456123E-62F9-144F-8C49-3F7C9E3A7BAB}"/>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61" name="Freeform: Shape 68">
              <a:extLst>
                <a:ext uri="{FF2B5EF4-FFF2-40B4-BE49-F238E27FC236}">
                  <a16:creationId xmlns:a16="http://schemas.microsoft.com/office/drawing/2014/main" id="{49B0E899-A126-314A-9782-E1723F244664}"/>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62" name="Freeform: Shape 69">
              <a:extLst>
                <a:ext uri="{FF2B5EF4-FFF2-40B4-BE49-F238E27FC236}">
                  <a16:creationId xmlns:a16="http://schemas.microsoft.com/office/drawing/2014/main" id="{7C6445A5-61E6-F146-A3A6-FA168D9235C9}"/>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63" name="Freeform: Shape 70">
              <a:extLst>
                <a:ext uri="{FF2B5EF4-FFF2-40B4-BE49-F238E27FC236}">
                  <a16:creationId xmlns:a16="http://schemas.microsoft.com/office/drawing/2014/main" id="{2F933C78-6B15-CA47-924F-8148CE77AE04}"/>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64" name="Freeform: Shape 71">
              <a:extLst>
                <a:ext uri="{FF2B5EF4-FFF2-40B4-BE49-F238E27FC236}">
                  <a16:creationId xmlns:a16="http://schemas.microsoft.com/office/drawing/2014/main" id="{B270C831-90DF-FB42-A491-5044ED528CB1}"/>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65" name="Freeform: Shape 72">
              <a:extLst>
                <a:ext uri="{FF2B5EF4-FFF2-40B4-BE49-F238E27FC236}">
                  <a16:creationId xmlns:a16="http://schemas.microsoft.com/office/drawing/2014/main" id="{E7BAFAC2-5307-8448-85A6-807E2664FFAA}"/>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66" name="Freeform: Shape 73">
              <a:extLst>
                <a:ext uri="{FF2B5EF4-FFF2-40B4-BE49-F238E27FC236}">
                  <a16:creationId xmlns:a16="http://schemas.microsoft.com/office/drawing/2014/main" id="{0BD5C645-698A-0D45-8FEC-5336B1438773}"/>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9071352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6"/>
            <a:ext cx="8166099" cy="4739475"/>
          </a:xfrm>
        </p:spPr>
        <p:txBody>
          <a:bodyPr numCol="3" spcCol="180000"/>
          <a:lstStyle>
            <a:lvl1pPr marL="169110" indent="0">
              <a:spcBef>
                <a:spcPts val="848"/>
              </a:spcBef>
              <a:spcAft>
                <a:spcPts val="188"/>
              </a:spcAft>
              <a:buNone/>
              <a:defRPr sz="1026">
                <a:latin typeface="+mj-lt"/>
              </a:defRPr>
            </a:lvl1pPr>
            <a:lvl2pPr marL="169110" indent="-169110">
              <a:lnSpc>
                <a:spcPct val="99000"/>
              </a:lnSpc>
              <a:spcBef>
                <a:spcPts val="0"/>
              </a:spcBef>
              <a:buNone/>
              <a:tabLst>
                <a:tab pos="169110" algn="l"/>
              </a:tabLst>
              <a:defRPr sz="855"/>
            </a:lvl2pPr>
            <a:lvl3pPr marL="254412" indent="-85304">
              <a:lnSpc>
                <a:spcPct val="99000"/>
              </a:lnSpc>
              <a:spcBef>
                <a:spcPts val="0"/>
              </a:spcBef>
              <a:defRPr sz="769"/>
            </a:lvl3pPr>
            <a:lvl4pPr marL="339716" indent="-85304">
              <a:lnSpc>
                <a:spcPct val="99000"/>
              </a:lnSpc>
              <a:spcBef>
                <a:spcPts val="0"/>
              </a:spcBef>
              <a:defRPr sz="769"/>
            </a:lvl4pPr>
            <a:lvl5pPr marL="422026" indent="-82310">
              <a:lnSpc>
                <a:spcPct val="99000"/>
              </a:lnSpc>
              <a:spcBef>
                <a:spcPts val="0"/>
              </a:spcBef>
              <a:defRPr sz="769"/>
            </a:lvl5pPr>
            <a:lvl6pPr marL="508825" indent="-83806">
              <a:lnSpc>
                <a:spcPct val="99000"/>
              </a:lnSpc>
              <a:defRPr sz="660"/>
            </a:lvl6pPr>
            <a:lvl7pPr>
              <a:lnSpc>
                <a:spcPct val="99000"/>
              </a:lnSpc>
              <a:defRPr sz="660"/>
            </a:lvl7pPr>
            <a:lvl8pPr>
              <a:lnSpc>
                <a:spcPct val="99000"/>
              </a:lnSpc>
              <a:defRPr sz="660"/>
            </a:lvl8pPr>
            <a:lvl9pPr>
              <a:lnSpc>
                <a:spcPct val="99000"/>
              </a:lnSpc>
              <a:defRPr sz="660"/>
            </a:lvl9pPr>
          </a:lstStyle>
          <a:p>
            <a:pPr lvl="0"/>
            <a:r>
              <a:rPr lang="en-US" dirty="0"/>
              <a:t>Click to edit Master text styles</a:t>
            </a:r>
          </a:p>
          <a:p>
            <a:pPr lvl="1"/>
            <a:r>
              <a:rPr lang="en-US" dirty="0"/>
              <a:t>	Second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EA752012-823D-4776-AFF8-4D6ADC2CE4C8}"/>
              </a:ext>
            </a:extLst>
          </p:cNvPr>
          <p:cNvSpPr>
            <a:spLocks noGrp="1"/>
          </p:cNvSpPr>
          <p:nvPr>
            <p:ph type="ftr" sz="quarter" idx="11"/>
          </p:nvPr>
        </p:nvSpPr>
        <p:spPr/>
        <p:txBody>
          <a:bodyPr/>
          <a:lstStyle/>
          <a:p>
            <a:r>
              <a:rPr lang="en-US" dirty="0">
                <a:solidFill>
                  <a:srgbClr val="000000"/>
                </a:solidFill>
              </a:rPr>
              <a:t>U.S.</a:t>
            </a:r>
          </a:p>
        </p:txBody>
      </p:sp>
    </p:spTree>
    <p:extLst>
      <p:ext uri="{BB962C8B-B14F-4D97-AF65-F5344CB8AC3E}">
        <p14:creationId xmlns:p14="http://schemas.microsoft.com/office/powerpoint/2010/main" val="2124759036"/>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3"/>
            <a:ext cx="8166099" cy="4576763"/>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dirty="0">
                <a:solidFill>
                  <a:srgbClr val="000000"/>
                </a:solidFill>
              </a:rPr>
              <a:t>GTM</a:t>
            </a:r>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1026"/>
            </a:lvl1pPr>
          </a:lstStyle>
          <a:p>
            <a:r>
              <a:rPr lang="en-US" dirty="0">
                <a:solidFill>
                  <a:srgbClr val="000000"/>
                </a:solidFill>
              </a:rPr>
              <a:t>U.S.</a:t>
            </a:r>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2000" y="6000412"/>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249794185"/>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372952527"/>
      </p:ext>
    </p:extLst>
  </p:cSld>
  <p:clrMapOvr>
    <a:masterClrMapping/>
  </p:clrMapOvr>
  <p:extLst>
    <p:ext uri="{DCECCB84-F9BA-43D5-87BE-67443E8EF086}">
      <p15:sldGuideLst xmlns:p15="http://schemas.microsoft.com/office/powerpoint/2012/main">
        <p15:guide id="1" pos="5751" userDrawn="1">
          <p15:clr>
            <a:srgbClr val="FBAE40"/>
          </p15:clr>
        </p15:guide>
        <p15:guide id="2" orient="horz" pos="138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026"/>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026"/>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75463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026"/>
            </a:lvl1pPr>
            <a:lvl2pPr>
              <a:defRPr sz="898"/>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026"/>
            </a:lvl1pPr>
            <a:lvl2pPr>
              <a:defRPr sz="898"/>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026"/>
            </a:lvl1pPr>
            <a:lvl2pPr>
              <a:defRPr sz="941"/>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p>
            <a:r>
              <a:rPr lang="en-US" dirty="0">
                <a:solidFill>
                  <a:srgbClr val="000000"/>
                </a:solidFill>
              </a:rPr>
              <a:t>U.S.</a:t>
            </a:r>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28393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p>
            <a:r>
              <a:rPr lang="en-US" dirty="0">
                <a:solidFill>
                  <a:srgbClr val="000000"/>
                </a:solidFill>
              </a:rPr>
              <a:t>U.S.</a:t>
            </a:r>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47161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p>
            <a:r>
              <a:rPr lang="en-US">
                <a:solidFill>
                  <a:srgbClr val="000000"/>
                </a:solidFill>
              </a:rPr>
              <a:t>GTM</a:t>
            </a:r>
            <a:endParaRPr lang="en-US" dirty="0">
              <a:solidFill>
                <a:srgbClr val="000000"/>
              </a:solidFill>
            </a:endParaRP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a:lvl1pPr>
          </a:lstStyle>
          <a:p>
            <a:r>
              <a:rPr lang="en-US" dirty="0">
                <a:solidFill>
                  <a:srgbClr val="000000"/>
                </a:solidFill>
              </a:rPr>
              <a:t>U.S.</a:t>
            </a: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868732567"/>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6"/>
            <a:ext cx="8166099" cy="4739475"/>
          </a:xfrm>
        </p:spPr>
        <p:txBody>
          <a:bodyPr numCol="3" spcCol="180000"/>
          <a:lstStyle>
            <a:lvl1pPr marL="169110" indent="0">
              <a:spcBef>
                <a:spcPts val="848"/>
              </a:spcBef>
              <a:spcAft>
                <a:spcPts val="188"/>
              </a:spcAft>
              <a:buNone/>
              <a:defRPr sz="1026">
                <a:latin typeface="+mj-lt"/>
              </a:defRPr>
            </a:lvl1pPr>
            <a:lvl2pPr marL="169110" indent="-169110">
              <a:lnSpc>
                <a:spcPct val="99000"/>
              </a:lnSpc>
              <a:spcBef>
                <a:spcPts val="0"/>
              </a:spcBef>
              <a:buNone/>
              <a:tabLst>
                <a:tab pos="169110" algn="l"/>
              </a:tabLst>
              <a:defRPr sz="855"/>
            </a:lvl2pPr>
            <a:lvl3pPr marL="254412" indent="-85304">
              <a:lnSpc>
                <a:spcPct val="99000"/>
              </a:lnSpc>
              <a:spcBef>
                <a:spcPts val="0"/>
              </a:spcBef>
              <a:defRPr sz="769"/>
            </a:lvl3pPr>
            <a:lvl4pPr marL="339716" indent="-85304">
              <a:lnSpc>
                <a:spcPct val="99000"/>
              </a:lnSpc>
              <a:spcBef>
                <a:spcPts val="0"/>
              </a:spcBef>
              <a:defRPr sz="769"/>
            </a:lvl4pPr>
            <a:lvl5pPr marL="422026" indent="-82310">
              <a:lnSpc>
                <a:spcPct val="99000"/>
              </a:lnSpc>
              <a:spcBef>
                <a:spcPts val="0"/>
              </a:spcBef>
              <a:defRPr sz="769"/>
            </a:lvl5pPr>
            <a:lvl6pPr marL="508825" indent="-83806">
              <a:lnSpc>
                <a:spcPct val="99000"/>
              </a:lnSpc>
              <a:defRPr sz="660"/>
            </a:lvl6pPr>
            <a:lvl7pPr>
              <a:lnSpc>
                <a:spcPct val="99000"/>
              </a:lnSpc>
              <a:defRPr sz="660"/>
            </a:lvl7pPr>
            <a:lvl8pPr>
              <a:lnSpc>
                <a:spcPct val="99000"/>
              </a:lnSpc>
              <a:defRPr sz="660"/>
            </a:lvl8pPr>
            <a:lvl9pPr>
              <a:lnSpc>
                <a:spcPct val="99000"/>
              </a:lnSpc>
              <a:defRPr sz="660"/>
            </a:lvl9pPr>
          </a:lstStyle>
          <a:p>
            <a:pPr lvl="0"/>
            <a:r>
              <a:rPr lang="en-US" dirty="0"/>
              <a:t>Click to edit Master text styles</a:t>
            </a:r>
          </a:p>
          <a:p>
            <a:pPr lvl="1"/>
            <a:r>
              <a:rPr lang="en-US" dirty="0"/>
              <a:t>	Second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dirty="0"/>
              <a:t>GTM</a:t>
            </a:r>
          </a:p>
        </p:txBody>
      </p:sp>
      <p:sp>
        <p:nvSpPr>
          <p:cNvPr id="4" name="Footer Placeholder 3">
            <a:extLst>
              <a:ext uri="{FF2B5EF4-FFF2-40B4-BE49-F238E27FC236}">
                <a16:creationId xmlns:a16="http://schemas.microsoft.com/office/drawing/2014/main" id="{EA752012-823D-4776-AFF8-4D6ADC2CE4C8}"/>
              </a:ext>
            </a:extLst>
          </p:cNvPr>
          <p:cNvSpPr>
            <a:spLocks noGrp="1"/>
          </p:cNvSpPr>
          <p:nvPr>
            <p:ph type="ftr" sz="quarter" idx="11"/>
          </p:nvPr>
        </p:nvSpPr>
        <p:spPr/>
        <p:txBody>
          <a:bodyPr/>
          <a:lstStyle/>
          <a:p>
            <a:r>
              <a:rPr lang="en-US" dirty="0"/>
              <a:t>U.S.</a:t>
            </a:r>
          </a:p>
        </p:txBody>
      </p:sp>
    </p:spTree>
    <p:extLst>
      <p:ext uri="{BB962C8B-B14F-4D97-AF65-F5344CB8AC3E}">
        <p14:creationId xmlns:p14="http://schemas.microsoft.com/office/powerpoint/2010/main" val="464957706"/>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a:lvl1pPr>
          </a:lstStyle>
          <a:p>
            <a:r>
              <a:rPr lang="en-US" dirty="0">
                <a:solidFill>
                  <a:srgbClr val="000000"/>
                </a:solidFill>
              </a:rPr>
              <a:t>U.S.</a:t>
            </a: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680680596"/>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97899"/>
          </a:xfrm>
        </p:spPr>
        <p:txBody>
          <a:bodyPr wrap="square" anchor="t" anchorCtr="0">
            <a:spAutoFit/>
          </a:bodyPr>
          <a:lstStyle>
            <a:lvl1pPr marL="0" indent="0">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a:lvl1pPr>
          </a:lstStyle>
          <a:p>
            <a:r>
              <a:rPr lang="en-US" dirty="0">
                <a:solidFill>
                  <a:srgbClr val="000000"/>
                </a:solidFill>
              </a:rPr>
              <a:t>U.S.</a:t>
            </a:r>
          </a:p>
        </p:txBody>
      </p:sp>
    </p:spTree>
    <p:extLst>
      <p:ext uri="{BB962C8B-B14F-4D97-AF65-F5344CB8AC3E}">
        <p14:creationId xmlns:p14="http://schemas.microsoft.com/office/powerpoint/2010/main" val="941830646"/>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697835221"/>
      </p:ext>
    </p:extLst>
  </p:cSld>
  <p:clrMapOvr>
    <a:masterClrMapping/>
  </p:clrMapOvr>
  <p:extLst>
    <p:ext uri="{DCECCB84-F9BA-43D5-87BE-67443E8EF086}">
      <p15:sldGuideLst xmlns:p15="http://schemas.microsoft.com/office/powerpoint/2012/main">
        <p15:guide id="1" pos="5751">
          <p15:clr>
            <a:srgbClr val="FBAE40"/>
          </p15:clr>
        </p15:guide>
        <p15:guide id="2" orient="horz" pos="138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105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669934013"/>
      </p:ext>
    </p:extLst>
  </p:cSld>
  <p:clrMapOvr>
    <a:masterClrMapping/>
  </p:clrMapOvr>
  <p:extLst>
    <p:ext uri="{DCECCB84-F9BA-43D5-87BE-67443E8EF086}">
      <p15:sldGuideLst xmlns:p15="http://schemas.microsoft.com/office/powerpoint/2012/main">
        <p15:guide id="1" pos="5751">
          <p15:clr>
            <a:srgbClr val="FBAE40"/>
          </p15:clr>
        </p15:guide>
        <p15:guide id="2" orient="horz" pos="138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75828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689020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998530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lvl1pPr>
              <a:defRPr sz="1200"/>
            </a:lvl1pPr>
          </a:lstStyle>
          <a:p>
            <a:r>
              <a:rPr lang="en-US" dirty="0">
                <a:solidFill>
                  <a:srgbClr val="000000"/>
                </a:solidFill>
              </a:rPr>
              <a:t>GTM</a:t>
            </a: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sz="1200"/>
            </a:lvl1pPr>
          </a:lstStyle>
          <a:p>
            <a:r>
              <a:rPr lang="en-US">
                <a:solidFill>
                  <a:srgbClr val="000000"/>
                </a:solidFill>
              </a:rPr>
              <a:t>U.S.</a:t>
            </a:r>
            <a:endParaRPr lang="en-US" dirty="0">
              <a:solidFill>
                <a:srgbClr val="000000"/>
              </a:solidFill>
            </a:endParaRP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3618585682"/>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641498035"/>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1200"/>
            </a:lvl1pPr>
            <a:lvl2pPr>
              <a:defRPr sz="11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114519"/>
          </a:xfrm>
        </p:spPr>
        <p:txBody>
          <a:bodyPr wrap="square" anchor="t"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spTree>
    <p:extLst>
      <p:ext uri="{BB962C8B-B14F-4D97-AF65-F5344CB8AC3E}">
        <p14:creationId xmlns:p14="http://schemas.microsoft.com/office/powerpoint/2010/main" val="1624376101"/>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3"/>
            <a:ext cx="8166099" cy="4576763"/>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lvl1pPr>
              <a:defRPr sz="1200"/>
            </a:lvl1pPr>
          </a:lstStyle>
          <a:p>
            <a:r>
              <a:rPr lang="en-US"/>
              <a:t>GTM</a:t>
            </a:r>
            <a:endParaRPr lang="en-US" dirty="0"/>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1200"/>
            </a:lvl1pPr>
          </a:lstStyle>
          <a:p>
            <a:r>
              <a:rPr lang="en-US"/>
              <a:t>U.S.</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2000" y="5925893"/>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2434085246"/>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105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lvl1pPr>
              <a:defRPr sz="1200"/>
            </a:lvl1pPr>
          </a:lstStyle>
          <a:p>
            <a:r>
              <a:rPr lang="en-US"/>
              <a:t>GTM</a:t>
            </a:r>
            <a:endParaRPr lang="en-US" dirty="0"/>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lvl1pPr>
              <a:defRPr sz="1200"/>
            </a:lvl1pPr>
          </a:lstStyle>
          <a:p>
            <a:r>
              <a:rPr lang="en-US"/>
              <a:t>U.S.</a:t>
            </a:r>
            <a:endParaRPr lang="en-US" dirty="0"/>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612164743"/>
      </p:ext>
    </p:extLst>
  </p:cSld>
  <p:clrMapOvr>
    <a:masterClrMapping/>
  </p:clrMapOvr>
  <p:extLst>
    <p:ext uri="{DCECCB84-F9BA-43D5-87BE-67443E8EF086}">
      <p15:sldGuideLst xmlns:p15="http://schemas.microsoft.com/office/powerpoint/2012/main">
        <p15:guide id="2" pos="5751" userDrawn="1">
          <p15:clr>
            <a:srgbClr val="FBAE40"/>
          </p15:clr>
        </p15:guide>
        <p15:guide id="3" orient="horz" pos="13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lvl1pPr>
              <a:defRPr sz="1200"/>
            </a:lvl1pPr>
          </a:lstStyle>
          <a:p>
            <a:r>
              <a:rPr lang="en-US"/>
              <a:t>GTM</a:t>
            </a:r>
            <a:endParaRPr lang="en-US" dirty="0"/>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lvl1pPr>
              <a:defRPr sz="1200"/>
            </a:lvl1pPr>
          </a:lstStyle>
          <a:p>
            <a:r>
              <a:rPr lang="en-US"/>
              <a:t>U.S.</a:t>
            </a:r>
            <a:endParaRPr lang="en-US" dirty="0"/>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9097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lvl1pPr>
              <a:defRPr sz="1200"/>
            </a:lvl1pPr>
          </a:lstStyle>
          <a:p>
            <a:r>
              <a:rPr lang="en-US"/>
              <a:t>GTM</a:t>
            </a:r>
            <a:endParaRPr lang="en-US" dirty="0"/>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lvl1pPr>
              <a:defRPr sz="1200"/>
            </a:lvl1pPr>
          </a:lstStyle>
          <a:p>
            <a:r>
              <a:rPr lang="en-US"/>
              <a:t>U.S.</a:t>
            </a:r>
            <a:endParaRPr lang="en-US" dirty="0"/>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19322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lvl1pPr>
              <a:defRPr sz="1200"/>
            </a:lvl1pPr>
          </a:lstStyle>
          <a:p>
            <a:r>
              <a:rPr lang="en-US"/>
              <a:t>GTM</a:t>
            </a:r>
            <a:endParaRPr lang="en-US" dirty="0"/>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lvl1pPr>
              <a:defRPr sz="1200"/>
            </a:lvl1pPr>
          </a:lstStyle>
          <a:p>
            <a:r>
              <a:rPr lang="en-US"/>
              <a:t>U.S.</a:t>
            </a:r>
            <a:endParaRPr lang="en-US" dirty="0"/>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25373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lvl1pPr>
              <a:defRPr sz="1200"/>
            </a:lvl1pPr>
          </a:lstStyle>
          <a:p>
            <a:r>
              <a:rPr lang="en-US" dirty="0"/>
              <a:t>GTM</a:t>
            </a: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sz="1200"/>
            </a:lvl1pPr>
          </a:lstStyle>
          <a:p>
            <a:r>
              <a:rPr lang="en-US"/>
              <a:t>U.S.</a:t>
            </a:r>
            <a:endParaRPr lang="en-US" dirty="0"/>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719909493"/>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lvl1pPr>
              <a:defRPr sz="1200"/>
            </a:lvl1pPr>
          </a:lstStyle>
          <a:p>
            <a:r>
              <a:rPr lang="en-US"/>
              <a:t>GTM</a:t>
            </a:r>
            <a:endParaRPr lang="en-US" dirty="0"/>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sz="1200"/>
            </a:lvl1pPr>
          </a:lstStyle>
          <a:p>
            <a:r>
              <a:rPr lang="en-US"/>
              <a:t>U.S.</a:t>
            </a:r>
            <a:endParaRPr lang="en-US" dirty="0"/>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038216777"/>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54075E3-0C5B-4B17-8C2A-192F41066A22}"/>
              </a:ext>
            </a:extLst>
          </p:cNvPr>
          <p:cNvSpPr/>
          <p:nvPr/>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p>
        </p:txBody>
      </p:sp>
      <p:sp>
        <p:nvSpPr>
          <p:cNvPr id="28" name="Freeform: Shape 27">
            <a:extLst>
              <a:ext uri="{FF2B5EF4-FFF2-40B4-BE49-F238E27FC236}">
                <a16:creationId xmlns:a16="http://schemas.microsoft.com/office/drawing/2014/main" id="{CC5AAB74-0949-4791-BF26-5985DC495866}"/>
              </a:ext>
            </a:extLst>
          </p:cNvPr>
          <p:cNvSpPr/>
          <p:nvPr/>
        </p:nvSpPr>
        <p:spPr>
          <a:xfrm>
            <a:off x="0" y="1"/>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noFill/>
          <a:ln w="12700" cap="flat">
            <a:noFill/>
            <a:prstDash val="solid"/>
            <a:miter/>
          </a:ln>
        </p:spPr>
        <p:txBody>
          <a:bodyPr rtlCol="0" anchor="ctr"/>
          <a:lstStyle/>
          <a:p>
            <a:endParaRPr lang="en-US" sz="1935"/>
          </a:p>
        </p:txBody>
      </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762001" y="316396"/>
            <a:ext cx="6544234" cy="617836"/>
          </a:xfrm>
          <a:prstGeom prst="rect">
            <a:avLst/>
          </a:prstGeom>
        </p:spPr>
        <p:txBody>
          <a:bodyPr vert="horz" lIns="0" tIns="0" rIns="0" bIns="0" rtlCol="0" anchor="b" anchorCtr="0">
            <a:noAutofit/>
          </a:bodyPr>
          <a:lstStyle/>
          <a:p>
            <a:endParaRPr lang="en-US" dirty="0"/>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761999" y="1204913"/>
            <a:ext cx="8166099" cy="4576763"/>
          </a:xfrm>
          <a:prstGeom prst="rect">
            <a:avLst/>
          </a:prstGeom>
        </p:spPr>
        <p:txBody>
          <a:bodyPr vert="horz" lIns="0" tIns="0" rIns="0" bIns="0" spcCol="182880" rtlCol="0">
            <a:noAutofit/>
          </a:bodyPr>
          <a:lstStyle/>
          <a:p>
            <a:pPr lvl="0"/>
            <a:r>
              <a:rPr lang="en-US" dirty="0"/>
              <a:t>Click to edit Master text styles</a:t>
            </a:r>
          </a:p>
          <a:p>
            <a:pPr lvl="1"/>
            <a:r>
              <a:rPr lang="en-US" dirty="0"/>
              <a:t>Second level</a:t>
            </a:r>
          </a:p>
        </p:txBody>
      </p:sp>
      <p:sp>
        <p:nvSpPr>
          <p:cNvPr id="5" name="Date Placeholder 4">
            <a:extLst>
              <a:ext uri="{FF2B5EF4-FFF2-40B4-BE49-F238E27FC236}">
                <a16:creationId xmlns:a16="http://schemas.microsoft.com/office/drawing/2014/main" id="{E04D6E14-D246-4A73-864B-3BF3A7133973}"/>
              </a:ext>
            </a:extLst>
          </p:cNvPr>
          <p:cNvSpPr>
            <a:spLocks noGrp="1"/>
          </p:cNvSpPr>
          <p:nvPr>
            <p:ph type="dt" sz="half" idx="2"/>
          </p:nvPr>
        </p:nvSpPr>
        <p:spPr>
          <a:xfrm>
            <a:off x="7467599" y="697407"/>
            <a:ext cx="591947"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a:t>GTM</a:t>
            </a:r>
            <a:endParaRPr lang="en-US" dirty="0"/>
          </a:p>
        </p:txBody>
      </p:sp>
      <p:sp>
        <p:nvSpPr>
          <p:cNvPr id="7" name="Footer Placeholder 6">
            <a:extLst>
              <a:ext uri="{FF2B5EF4-FFF2-40B4-BE49-F238E27FC236}">
                <a16:creationId xmlns:a16="http://schemas.microsoft.com/office/drawing/2014/main" id="{73FB229A-93CA-452A-9886-521CEB8E7EAC}"/>
              </a:ext>
            </a:extLst>
          </p:cNvPr>
          <p:cNvSpPr>
            <a:spLocks noGrp="1"/>
          </p:cNvSpPr>
          <p:nvPr>
            <p:ph type="ftr" sz="quarter" idx="3"/>
          </p:nvPr>
        </p:nvSpPr>
        <p:spPr>
          <a:xfrm>
            <a:off x="8059548" y="697408"/>
            <a:ext cx="438151"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a:t>U.S.</a:t>
            </a:r>
            <a:endParaRPr lang="en-US" dirty="0"/>
          </a:p>
        </p:txBody>
      </p:sp>
      <p:cxnSp>
        <p:nvCxnSpPr>
          <p:cNvPr id="17" name="Straight Connector 16">
            <a:extLst>
              <a:ext uri="{FF2B5EF4-FFF2-40B4-BE49-F238E27FC236}">
                <a16:creationId xmlns:a16="http://schemas.microsoft.com/office/drawing/2014/main" id="{7A48D36D-67C3-4F14-AD11-3516602EA8CD}"/>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8" name="Rectangle: Rounded Corners 17">
            <a:extLst>
              <a:ext uri="{FF2B5EF4-FFF2-40B4-BE49-F238E27FC236}">
                <a16:creationId xmlns:a16="http://schemas.microsoft.com/office/drawing/2014/main" id="{CCF6862E-C79B-440D-84F7-2D6AF8C8A99C}"/>
              </a:ext>
            </a:extLst>
          </p:cNvPr>
          <p:cNvSpPr/>
          <p:nvPr userDrawn="1"/>
        </p:nvSpPr>
        <p:spPr>
          <a:xfrm>
            <a:off x="7467599" y="702470"/>
            <a:ext cx="1474440" cy="245270"/>
          </a:xfrm>
          <a:prstGeom prst="roundRect">
            <a:avLst>
              <a:gd name="adj" fmla="val 50000"/>
            </a:avLst>
          </a:prstGeom>
          <a:noFill/>
          <a:ln w="508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943"/>
          </a:p>
        </p:txBody>
      </p:sp>
      <p:grpSp>
        <p:nvGrpSpPr>
          <p:cNvPr id="14" name="Group 13">
            <a:extLst>
              <a:ext uri="{FF2B5EF4-FFF2-40B4-BE49-F238E27FC236}">
                <a16:creationId xmlns:a16="http://schemas.microsoft.com/office/drawing/2014/main" id="{CE1BEA04-B15D-4190-BFF8-CA18F916FB92}"/>
              </a:ext>
            </a:extLst>
          </p:cNvPr>
          <p:cNvGrpSpPr/>
          <p:nvPr userDrawn="1"/>
        </p:nvGrpSpPr>
        <p:grpSpPr>
          <a:xfrm>
            <a:off x="8059548" y="702470"/>
            <a:ext cx="438151" cy="245270"/>
            <a:chOff x="8059547" y="681893"/>
            <a:chExt cx="438151" cy="295810"/>
          </a:xfrm>
        </p:grpSpPr>
        <p:cxnSp>
          <p:nvCxnSpPr>
            <p:cNvPr id="20" name="Straight Connector 19">
              <a:extLst>
                <a:ext uri="{FF2B5EF4-FFF2-40B4-BE49-F238E27FC236}">
                  <a16:creationId xmlns:a16="http://schemas.microsoft.com/office/drawing/2014/main" id="{4C0CB8B8-7151-4799-8D35-4452D4CAC1A5}"/>
                </a:ext>
              </a:extLst>
            </p:cNvPr>
            <p:cNvCxnSpPr/>
            <p:nvPr userDrawn="1"/>
          </p:nvCxnSpPr>
          <p:spPr>
            <a:xfrm>
              <a:off x="8059547"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1" name="Straight Connector 20">
              <a:extLst>
                <a:ext uri="{FF2B5EF4-FFF2-40B4-BE49-F238E27FC236}">
                  <a16:creationId xmlns:a16="http://schemas.microsoft.com/office/drawing/2014/main" id="{1D392C04-2A6C-4A7B-9DBA-3E2520014D83}"/>
                </a:ext>
              </a:extLst>
            </p:cNvPr>
            <p:cNvCxnSpPr/>
            <p:nvPr userDrawn="1"/>
          </p:nvCxnSpPr>
          <p:spPr>
            <a:xfrm>
              <a:off x="8497698"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grpSp>
      <p:cxnSp>
        <p:nvCxnSpPr>
          <p:cNvPr id="19" name="Straight Connector 18">
            <a:extLst>
              <a:ext uri="{FF2B5EF4-FFF2-40B4-BE49-F238E27FC236}">
                <a16:creationId xmlns:a16="http://schemas.microsoft.com/office/drawing/2014/main" id="{DE4D5BA6-3793-492A-8A92-A5772F48B553}"/>
              </a:ext>
            </a:extLst>
          </p:cNvPr>
          <p:cNvCxnSpPr/>
          <p:nvPr userDrawn="1"/>
        </p:nvCxnSpPr>
        <p:spPr>
          <a:xfrm>
            <a:off x="636754"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4" name="Slide Number">
            <a:extLst>
              <a:ext uri="{FF2B5EF4-FFF2-40B4-BE49-F238E27FC236}">
                <a16:creationId xmlns:a16="http://schemas.microsoft.com/office/drawing/2014/main" id="{B208C041-2079-C143-BCBB-CA39FC0EE2EA}"/>
              </a:ext>
            </a:extLst>
          </p:cNvPr>
          <p:cNvSpPr txBox="1">
            <a:spLocks/>
          </p:cNvSpPr>
          <p:nvPr userDrawn="1"/>
        </p:nvSpPr>
        <p:spPr>
          <a:xfrm>
            <a:off x="0" y="6509119"/>
            <a:ext cx="427036"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69B7A4-A2A9-C149-B668-A90F474E3BB4}" type="slidenum">
              <a:rPr lang="en-US" sz="1026" b="0" cap="all" baseline="0" smtClean="0">
                <a:solidFill>
                  <a:schemeClr val="tx1"/>
                </a:solidFill>
                <a:latin typeface="JPM AM Pro" panose="020B0503040102020003" pitchFamily="34" charset="0"/>
              </a:rPr>
              <a:pPr algn="ctr"/>
              <a:t>‹#›</a:t>
            </a:fld>
            <a:endParaRPr lang="en-US" sz="1026" b="0" cap="all" baseline="0" dirty="0">
              <a:solidFill>
                <a:schemeClr val="tx1"/>
              </a:solidFill>
              <a:latin typeface="JPM AM Pro" panose="020B0503040102020003" pitchFamily="34" charset="0"/>
            </a:endParaRPr>
          </a:p>
        </p:txBody>
      </p:sp>
      <p:grpSp>
        <p:nvGrpSpPr>
          <p:cNvPr id="16" name="Group 15">
            <a:extLst>
              <a:ext uri="{FF2B5EF4-FFF2-40B4-BE49-F238E27FC236}">
                <a16:creationId xmlns:a16="http://schemas.microsoft.com/office/drawing/2014/main" id="{E3C6D16C-B109-524D-900D-FC47B448256F}"/>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22" name="Freeform: Shape 49">
              <a:extLst>
                <a:ext uri="{FF2B5EF4-FFF2-40B4-BE49-F238E27FC236}">
                  <a16:creationId xmlns:a16="http://schemas.microsoft.com/office/drawing/2014/main" id="{6E334C02-C3BC-9B45-BC62-53A19D80CC39}"/>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23" name="Freeform: Shape 50">
              <a:extLst>
                <a:ext uri="{FF2B5EF4-FFF2-40B4-BE49-F238E27FC236}">
                  <a16:creationId xmlns:a16="http://schemas.microsoft.com/office/drawing/2014/main" id="{42ABD66C-4041-E747-9AA2-52653317BC97}"/>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24" name="Freeform: Shape 51">
              <a:extLst>
                <a:ext uri="{FF2B5EF4-FFF2-40B4-BE49-F238E27FC236}">
                  <a16:creationId xmlns:a16="http://schemas.microsoft.com/office/drawing/2014/main" id="{FF323CD3-835D-1F4F-93E6-883D76F8962A}"/>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25" name="Freeform: Shape 52">
              <a:extLst>
                <a:ext uri="{FF2B5EF4-FFF2-40B4-BE49-F238E27FC236}">
                  <a16:creationId xmlns:a16="http://schemas.microsoft.com/office/drawing/2014/main" id="{D87B56CD-2C79-0045-9DBB-FF9D58E700E6}"/>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26" name="Freeform: Shape 53">
              <a:extLst>
                <a:ext uri="{FF2B5EF4-FFF2-40B4-BE49-F238E27FC236}">
                  <a16:creationId xmlns:a16="http://schemas.microsoft.com/office/drawing/2014/main" id="{819A6CCE-1098-2546-917F-DA3E8EC276EC}"/>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30" name="Freeform: Shape 54">
              <a:extLst>
                <a:ext uri="{FF2B5EF4-FFF2-40B4-BE49-F238E27FC236}">
                  <a16:creationId xmlns:a16="http://schemas.microsoft.com/office/drawing/2014/main" id="{31DA2ABA-2EF3-294D-A9A6-8DA7E74E06B5}"/>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31" name="Freeform: Shape 55">
              <a:extLst>
                <a:ext uri="{FF2B5EF4-FFF2-40B4-BE49-F238E27FC236}">
                  <a16:creationId xmlns:a16="http://schemas.microsoft.com/office/drawing/2014/main" id="{6B83DFA9-46F4-EB4B-83ED-1F8DAD6467FF}"/>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32" name="Freeform: Shape 56">
              <a:extLst>
                <a:ext uri="{FF2B5EF4-FFF2-40B4-BE49-F238E27FC236}">
                  <a16:creationId xmlns:a16="http://schemas.microsoft.com/office/drawing/2014/main" id="{DCB1C429-8A08-5247-8A06-D655307706E6}"/>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33" name="Freeform: Shape 57">
              <a:extLst>
                <a:ext uri="{FF2B5EF4-FFF2-40B4-BE49-F238E27FC236}">
                  <a16:creationId xmlns:a16="http://schemas.microsoft.com/office/drawing/2014/main" id="{48707382-05FC-AC4C-869C-090353E84FE5}"/>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35" name="Freeform: Shape 58">
              <a:extLst>
                <a:ext uri="{FF2B5EF4-FFF2-40B4-BE49-F238E27FC236}">
                  <a16:creationId xmlns:a16="http://schemas.microsoft.com/office/drawing/2014/main" id="{639C9A26-DF75-424F-B088-30B548F6E6A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36" name="Freeform: Shape 59">
              <a:extLst>
                <a:ext uri="{FF2B5EF4-FFF2-40B4-BE49-F238E27FC236}">
                  <a16:creationId xmlns:a16="http://schemas.microsoft.com/office/drawing/2014/main" id="{1351645A-8713-BA43-AC99-2F625E3FBAC0}"/>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37" name="Freeform: Shape 60">
              <a:extLst>
                <a:ext uri="{FF2B5EF4-FFF2-40B4-BE49-F238E27FC236}">
                  <a16:creationId xmlns:a16="http://schemas.microsoft.com/office/drawing/2014/main" id="{7E54694C-5110-8343-A68F-ADBE2B5C32DC}"/>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38" name="Freeform: Shape 61">
              <a:extLst>
                <a:ext uri="{FF2B5EF4-FFF2-40B4-BE49-F238E27FC236}">
                  <a16:creationId xmlns:a16="http://schemas.microsoft.com/office/drawing/2014/main" id="{07175A21-A240-7B42-BA8F-D9F909BFB23F}"/>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39" name="Freeform: Shape 62">
              <a:extLst>
                <a:ext uri="{FF2B5EF4-FFF2-40B4-BE49-F238E27FC236}">
                  <a16:creationId xmlns:a16="http://schemas.microsoft.com/office/drawing/2014/main" id="{C0E2D5BF-615E-E94C-A28F-B4E0B5613FA7}"/>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40" name="Freeform: Shape 63">
              <a:extLst>
                <a:ext uri="{FF2B5EF4-FFF2-40B4-BE49-F238E27FC236}">
                  <a16:creationId xmlns:a16="http://schemas.microsoft.com/office/drawing/2014/main" id="{1EDE6CB2-0338-A946-A623-2DEDACB94793}"/>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41" name="Freeform: Shape 64">
              <a:extLst>
                <a:ext uri="{FF2B5EF4-FFF2-40B4-BE49-F238E27FC236}">
                  <a16:creationId xmlns:a16="http://schemas.microsoft.com/office/drawing/2014/main" id="{20766E1C-D5EE-9949-A3D9-E4E5F638EB87}"/>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42" name="Freeform: Shape 65">
              <a:extLst>
                <a:ext uri="{FF2B5EF4-FFF2-40B4-BE49-F238E27FC236}">
                  <a16:creationId xmlns:a16="http://schemas.microsoft.com/office/drawing/2014/main" id="{605BF189-2C09-554E-8072-F1EB834ECF5F}"/>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43" name="Freeform: Shape 66">
              <a:extLst>
                <a:ext uri="{FF2B5EF4-FFF2-40B4-BE49-F238E27FC236}">
                  <a16:creationId xmlns:a16="http://schemas.microsoft.com/office/drawing/2014/main" id="{A93762F7-671B-6343-B1FE-41FA9F814A13}"/>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44" name="Freeform: Shape 67">
              <a:extLst>
                <a:ext uri="{FF2B5EF4-FFF2-40B4-BE49-F238E27FC236}">
                  <a16:creationId xmlns:a16="http://schemas.microsoft.com/office/drawing/2014/main" id="{FAA292B9-9E73-DF43-A1B1-459971EA2534}"/>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45" name="Freeform: Shape 68">
              <a:extLst>
                <a:ext uri="{FF2B5EF4-FFF2-40B4-BE49-F238E27FC236}">
                  <a16:creationId xmlns:a16="http://schemas.microsoft.com/office/drawing/2014/main" id="{D6DC1C5A-8145-FE48-AFFF-D77941C0B782}"/>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46" name="Freeform: Shape 69">
              <a:extLst>
                <a:ext uri="{FF2B5EF4-FFF2-40B4-BE49-F238E27FC236}">
                  <a16:creationId xmlns:a16="http://schemas.microsoft.com/office/drawing/2014/main" id="{31F5ECEB-A17C-FC4D-80A1-AD6CBEA164F3}"/>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47" name="Freeform: Shape 70">
              <a:extLst>
                <a:ext uri="{FF2B5EF4-FFF2-40B4-BE49-F238E27FC236}">
                  <a16:creationId xmlns:a16="http://schemas.microsoft.com/office/drawing/2014/main" id="{7DBF2AE5-43A5-4544-9FCE-52FB7460B70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48" name="Freeform: Shape 71">
              <a:extLst>
                <a:ext uri="{FF2B5EF4-FFF2-40B4-BE49-F238E27FC236}">
                  <a16:creationId xmlns:a16="http://schemas.microsoft.com/office/drawing/2014/main" id="{F8A5A011-926C-4042-A554-2EE9BBB0E717}"/>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49" name="Freeform: Shape 72">
              <a:extLst>
                <a:ext uri="{FF2B5EF4-FFF2-40B4-BE49-F238E27FC236}">
                  <a16:creationId xmlns:a16="http://schemas.microsoft.com/office/drawing/2014/main" id="{1491604F-2FAC-AF45-A344-727AC9198B76}"/>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50" name="Freeform: Shape 73">
              <a:extLst>
                <a:ext uri="{FF2B5EF4-FFF2-40B4-BE49-F238E27FC236}">
                  <a16:creationId xmlns:a16="http://schemas.microsoft.com/office/drawing/2014/main" id="{7AA226F2-171F-9F4C-8DFD-013114FC6D25}"/>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1404919433"/>
      </p:ext>
    </p:extLst>
  </p:cSld>
  <p:clrMap bg1="lt1" tx1="dk1" bg2="lt2" tx2="dk2" accent1="accent1" accent2="accent2" accent3="accent3" accent4="accent4" accent5="accent5" accent6="accent6" hlink="hlink" folHlink="folHlink"/>
  <p:sldLayoutIdLst>
    <p:sldLayoutId id="2147483732" r:id="rId1"/>
    <p:sldLayoutId id="2147483713" r:id="rId2"/>
    <p:sldLayoutId id="2147483730" r:id="rId3"/>
    <p:sldLayoutId id="2147483652" r:id="rId4"/>
    <p:sldLayoutId id="2147483721" r:id="rId5"/>
    <p:sldLayoutId id="2147483724" r:id="rId6"/>
    <p:sldLayoutId id="2147483725" r:id="rId7"/>
    <p:sldLayoutId id="2147483728" r:id="rId8"/>
    <p:sldLayoutId id="2147483729" r:id="rId9"/>
    <p:sldLayoutId id="2147483654" r:id="rId10"/>
    <p:sldLayoutId id="2147483731"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7" r:id="rId21"/>
    <p:sldLayoutId id="2147483754" r:id="rId22"/>
    <p:sldLayoutId id="2147483769" r:id="rId23"/>
    <p:sldLayoutId id="2147483770" r:id="rId24"/>
    <p:sldLayoutId id="2147483771" r:id="rId25"/>
    <p:sldLayoutId id="2147483772" r:id="rId26"/>
    <p:sldLayoutId id="2147483773" r:id="rId27"/>
    <p:sldLayoutId id="2147483774" r:id="rId28"/>
    <p:sldLayoutId id="2147483776" r:id="rId29"/>
  </p:sldLayoutIdLst>
  <p:hf sldNum="0" hdr="0"/>
  <p:txStyles>
    <p:titleStyle>
      <a:lvl1pPr algn="l" defTabSz="646508"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646508" rtl="0" eaLnBrk="1" latinLnBrk="0" hangingPunct="1">
        <a:lnSpc>
          <a:spcPct val="100000"/>
        </a:lnSpc>
        <a:spcBef>
          <a:spcPts val="848"/>
        </a:spcBef>
        <a:buClrTx/>
        <a:buFont typeface="Arial" panose="020B0604020202020204" pitchFamily="34" charset="0"/>
        <a:buNone/>
        <a:defRPr sz="1200" b="1" kern="1200">
          <a:solidFill>
            <a:schemeClr val="tx1"/>
          </a:solidFill>
          <a:latin typeface="+mj-lt"/>
          <a:ea typeface="+mn-ea"/>
          <a:cs typeface="+mn-cs"/>
        </a:defRPr>
      </a:lvl1pPr>
      <a:lvl2pPr marL="0" indent="0" algn="l" defTabSz="646508" rtl="0" eaLnBrk="1" latinLnBrk="0" hangingPunct="1">
        <a:lnSpc>
          <a:spcPct val="100000"/>
        </a:lnSpc>
        <a:spcBef>
          <a:spcPts val="283"/>
        </a:spcBef>
        <a:buClrTx/>
        <a:buFont typeface="Arial" panose="020B0604020202020204" pitchFamily="34" charset="0"/>
        <a:buNone/>
        <a:defRPr sz="1100" kern="1200">
          <a:solidFill>
            <a:schemeClr val="tx1"/>
          </a:solidFill>
          <a:latin typeface="+mn-lt"/>
          <a:ea typeface="+mn-ea"/>
          <a:cs typeface="+mn-cs"/>
        </a:defRPr>
      </a:lvl2pPr>
      <a:lvl3pPr marL="16911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3pPr>
      <a:lvl4pPr marL="33822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4pPr>
      <a:lvl5pPr marL="50733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5pPr>
      <a:lvl6pPr marL="0" indent="0" algn="l" defTabSz="646508" rtl="0" eaLnBrk="1" latinLnBrk="0" hangingPunct="1">
        <a:lnSpc>
          <a:spcPct val="100000"/>
        </a:lnSpc>
        <a:spcBef>
          <a:spcPts val="283"/>
        </a:spcBef>
        <a:buClrTx/>
        <a:buFont typeface="Arial" panose="020B0604020202020204" pitchFamily="34" charset="0"/>
        <a:buNone/>
        <a:defRPr sz="769" kern="1200">
          <a:solidFill>
            <a:schemeClr val="tx1"/>
          </a:solidFill>
          <a:latin typeface="+mj-lt"/>
          <a:ea typeface="+mn-ea"/>
          <a:cs typeface="+mn-cs"/>
        </a:defRPr>
      </a:lvl6pPr>
      <a:lvl7pPr marL="0" indent="0" algn="l" defTabSz="646508" rtl="0" eaLnBrk="1" latinLnBrk="0" hangingPunct="1">
        <a:lnSpc>
          <a:spcPct val="100000"/>
        </a:lnSpc>
        <a:spcBef>
          <a:spcPts val="283"/>
        </a:spcBef>
        <a:buClrTx/>
        <a:buFont typeface="Arial" panose="020B0604020202020204" pitchFamily="34" charset="0"/>
        <a:buNone/>
        <a:defRPr sz="769" kern="1200">
          <a:solidFill>
            <a:schemeClr val="tx1"/>
          </a:solidFill>
          <a:latin typeface="+mn-lt"/>
          <a:ea typeface="+mn-ea"/>
          <a:cs typeface="+mn-cs"/>
        </a:defRPr>
      </a:lvl7pPr>
      <a:lvl8pPr marL="169110" indent="-169110" algn="l" defTabSz="646508" rtl="0" eaLnBrk="1" latinLnBrk="0" hangingPunct="1">
        <a:lnSpc>
          <a:spcPct val="100000"/>
        </a:lnSpc>
        <a:spcBef>
          <a:spcPts val="283"/>
        </a:spcBef>
        <a:buClrTx/>
        <a:buFont typeface="Arial" panose="020B0604020202020204" pitchFamily="34" charset="0"/>
        <a:buChar char="–"/>
        <a:defRPr sz="769" kern="1200">
          <a:solidFill>
            <a:schemeClr val="tx1"/>
          </a:solidFill>
          <a:latin typeface="+mn-lt"/>
          <a:ea typeface="+mn-ea"/>
          <a:cs typeface="+mn-cs"/>
        </a:defRPr>
      </a:lvl8pPr>
      <a:lvl9pPr marL="338220" indent="-169110" algn="l" defTabSz="646508" rtl="0" eaLnBrk="1" latinLnBrk="0" hangingPunct="1">
        <a:lnSpc>
          <a:spcPct val="100000"/>
        </a:lnSpc>
        <a:spcBef>
          <a:spcPts val="283"/>
        </a:spcBef>
        <a:buClrTx/>
        <a:buFont typeface="Arial" panose="020B0604020202020204" pitchFamily="34" charset="0"/>
        <a:buChar char="–"/>
        <a:defRPr sz="769" kern="1200">
          <a:solidFill>
            <a:schemeClr val="tx1"/>
          </a:solidFill>
          <a:latin typeface="+mn-lt"/>
          <a:ea typeface="+mn-ea"/>
          <a:cs typeface="+mn-cs"/>
        </a:defRPr>
      </a:lvl9pPr>
    </p:bodyStyle>
    <p:otherStyle>
      <a:defPPr>
        <a:defRPr lang="en-US"/>
      </a:defPPr>
      <a:lvl1pPr marL="0" algn="l" defTabSz="646508" rtl="0" eaLnBrk="1" latinLnBrk="0" hangingPunct="1">
        <a:defRPr sz="943" kern="1200">
          <a:solidFill>
            <a:schemeClr val="tx1"/>
          </a:solidFill>
          <a:latin typeface="+mn-lt"/>
          <a:ea typeface="+mn-ea"/>
          <a:cs typeface="+mn-cs"/>
        </a:defRPr>
      </a:lvl1pPr>
      <a:lvl2pPr marL="323254" algn="l" defTabSz="646508" rtl="0" eaLnBrk="1" latinLnBrk="0" hangingPunct="1">
        <a:defRPr sz="943" kern="1200">
          <a:solidFill>
            <a:schemeClr val="tx1"/>
          </a:solidFill>
          <a:latin typeface="+mn-lt"/>
          <a:ea typeface="+mn-ea"/>
          <a:cs typeface="+mn-cs"/>
        </a:defRPr>
      </a:lvl2pPr>
      <a:lvl3pPr marL="646508" algn="l" defTabSz="646508" rtl="0" eaLnBrk="1" latinLnBrk="0" hangingPunct="1">
        <a:defRPr sz="943" kern="1200">
          <a:solidFill>
            <a:schemeClr val="tx1"/>
          </a:solidFill>
          <a:latin typeface="+mn-lt"/>
          <a:ea typeface="+mn-ea"/>
          <a:cs typeface="+mn-cs"/>
        </a:defRPr>
      </a:lvl3pPr>
      <a:lvl4pPr marL="969761" algn="l" defTabSz="646508" rtl="0" eaLnBrk="1" latinLnBrk="0" hangingPunct="1">
        <a:defRPr sz="943" kern="1200">
          <a:solidFill>
            <a:schemeClr val="tx1"/>
          </a:solidFill>
          <a:latin typeface="+mn-lt"/>
          <a:ea typeface="+mn-ea"/>
          <a:cs typeface="+mn-cs"/>
        </a:defRPr>
      </a:lvl4pPr>
      <a:lvl5pPr marL="1293016" algn="l" defTabSz="646508" rtl="0" eaLnBrk="1" latinLnBrk="0" hangingPunct="1">
        <a:defRPr sz="943" kern="1200">
          <a:solidFill>
            <a:schemeClr val="tx1"/>
          </a:solidFill>
          <a:latin typeface="+mn-lt"/>
          <a:ea typeface="+mn-ea"/>
          <a:cs typeface="+mn-cs"/>
        </a:defRPr>
      </a:lvl5pPr>
      <a:lvl6pPr marL="1616269" algn="l" defTabSz="646508" rtl="0" eaLnBrk="1" latinLnBrk="0" hangingPunct="1">
        <a:defRPr sz="943" kern="1200">
          <a:solidFill>
            <a:schemeClr val="tx1"/>
          </a:solidFill>
          <a:latin typeface="+mn-lt"/>
          <a:ea typeface="+mn-ea"/>
          <a:cs typeface="+mn-cs"/>
        </a:defRPr>
      </a:lvl6pPr>
      <a:lvl7pPr marL="1939524" algn="l" defTabSz="646508" rtl="0" eaLnBrk="1" latinLnBrk="0" hangingPunct="1">
        <a:defRPr sz="943" kern="1200">
          <a:solidFill>
            <a:schemeClr val="tx1"/>
          </a:solidFill>
          <a:latin typeface="+mn-lt"/>
          <a:ea typeface="+mn-ea"/>
          <a:cs typeface="+mn-cs"/>
        </a:defRPr>
      </a:lvl7pPr>
      <a:lvl8pPr marL="2262778" algn="l" defTabSz="646508" rtl="0" eaLnBrk="1" latinLnBrk="0" hangingPunct="1">
        <a:defRPr sz="943" kern="1200">
          <a:solidFill>
            <a:schemeClr val="tx1"/>
          </a:solidFill>
          <a:latin typeface="+mn-lt"/>
          <a:ea typeface="+mn-ea"/>
          <a:cs typeface="+mn-cs"/>
        </a:defRPr>
      </a:lvl8pPr>
      <a:lvl9pPr marL="2586032" algn="l" defTabSz="646508" rtl="0" eaLnBrk="1" latinLnBrk="0" hangingPunct="1">
        <a:defRPr sz="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userDrawn="1">
          <p15:clr>
            <a:srgbClr val="F26B43"/>
          </p15:clr>
        </p15:guide>
        <p15:guide id="2" pos="5624" userDrawn="1">
          <p15:clr>
            <a:srgbClr val="F26B43"/>
          </p15:clr>
        </p15:guide>
        <p15:guide id="4" orient="horz" pos="3917" userDrawn="1">
          <p15:clr>
            <a:srgbClr val="F26B43"/>
          </p15:clr>
        </p15:guide>
        <p15:guide id="5" orient="horz" pos="527" userDrawn="1">
          <p15:clr>
            <a:srgbClr val="F26B43"/>
          </p15:clr>
        </p15:guide>
        <p15:guide id="6" orient="horz" pos="4197" userDrawn="1">
          <p15:clr>
            <a:srgbClr val="F26B43"/>
          </p15:clr>
        </p15:guide>
        <p15:guide id="7" pos="480" userDrawn="1">
          <p15:clr>
            <a:srgbClr val="F26B43"/>
          </p15:clr>
        </p15:guide>
        <p15:guide id="8" pos="2128" userDrawn="1">
          <p15:clr>
            <a:srgbClr val="F26B43"/>
          </p15:clr>
        </p15:guide>
        <p15:guide id="9" pos="3974" userDrawn="1">
          <p15:clr>
            <a:srgbClr val="F26B43"/>
          </p15:clr>
        </p15:guide>
        <p15:guide id="10" pos="2226" userDrawn="1">
          <p15:clr>
            <a:srgbClr val="F26B43"/>
          </p15:clr>
        </p15:guide>
        <p15:guide id="11" pos="3876" userDrawn="1">
          <p15:clr>
            <a:srgbClr val="F26B43"/>
          </p15:clr>
        </p15:guide>
        <p15:guide id="12" orient="horz" pos="3642" userDrawn="1">
          <p15:clr>
            <a:srgbClr val="F26B43"/>
          </p15:clr>
        </p15:guide>
        <p15:guide id="13" orient="horz" pos="759" userDrawn="1">
          <p15:clr>
            <a:srgbClr val="F26B43"/>
          </p15:clr>
        </p15:guide>
        <p15:guide id="15" orient="horz" pos="436" userDrawn="1">
          <p15:clr>
            <a:srgbClr val="F26B43"/>
          </p15:clr>
        </p15:guide>
        <p15:guide id="16" orient="horz" pos="1162" userDrawn="1">
          <p15:clr>
            <a:srgbClr val="F26B43"/>
          </p15:clr>
        </p15:guide>
        <p15:guide id="17" pos="1352" userDrawn="1">
          <p15:clr>
            <a:srgbClr val="F26B43"/>
          </p15:clr>
        </p15:guide>
        <p15:guide id="18" pos="1255" userDrawn="1">
          <p15:clr>
            <a:srgbClr val="F26B43"/>
          </p15:clr>
        </p15:guide>
        <p15:guide id="19" pos="3002" userDrawn="1">
          <p15:clr>
            <a:srgbClr val="F26B43"/>
          </p15:clr>
        </p15:guide>
        <p15:guide id="20" pos="3099" userDrawn="1">
          <p15:clr>
            <a:srgbClr val="F26B43"/>
          </p15:clr>
        </p15:guide>
        <p15:guide id="21" pos="4708" userDrawn="1">
          <p15:clr>
            <a:srgbClr val="F26B43"/>
          </p15:clr>
        </p15:guide>
        <p15:guide id="22" pos="5077" userDrawn="1">
          <p15:clr>
            <a:srgbClr val="F26B43"/>
          </p15:clr>
        </p15:guide>
        <p15:guide id="23" orient="horz" pos="1253" userDrawn="1">
          <p15:clr>
            <a:srgbClr val="F26B43"/>
          </p15:clr>
        </p15:guide>
        <p15:guide id="24" orient="horz" pos="1661" userDrawn="1">
          <p15:clr>
            <a:srgbClr val="F26B43"/>
          </p15:clr>
        </p15:guide>
        <p15:guide id="25" orient="horz" pos="1752" userDrawn="1">
          <p15:clr>
            <a:srgbClr val="F26B43"/>
          </p15:clr>
        </p15:guide>
        <p15:guide id="26" orient="horz" pos="2150" userDrawn="1">
          <p15:clr>
            <a:srgbClr val="F26B43"/>
          </p15:clr>
        </p15:guide>
        <p15:guide id="27" orient="horz" pos="2247" userDrawn="1">
          <p15:clr>
            <a:srgbClr val="F26B43"/>
          </p15:clr>
        </p15:guide>
        <p15:guide id="28" orient="horz" pos="2646" userDrawn="1">
          <p15:clr>
            <a:srgbClr val="F26B43"/>
          </p15:clr>
        </p15:guide>
        <p15:guide id="29" orient="horz" pos="2742" userDrawn="1">
          <p15:clr>
            <a:srgbClr val="F26B43"/>
          </p15:clr>
        </p15:guide>
        <p15:guide id="30" orient="horz" pos="3143" userDrawn="1">
          <p15:clr>
            <a:srgbClr val="F26B43"/>
          </p15:clr>
        </p15:guide>
        <p15:guide id="31" orient="horz" pos="32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m.jpmorgan.com/global/privac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645" spc="-17" dirty="0">
                <a:solidFill>
                  <a:schemeClr val="tx2"/>
                </a:solidFill>
                <a:latin typeface="JPM AM Pro" panose="020B0503040102020003" pitchFamily="34" charset="0"/>
              </a:rPr>
              <a:t>Guide to the Markets</a:t>
            </a:r>
            <a:r>
              <a:rPr lang="en-US" sz="5131" baseline="36000" dirty="0">
                <a:solidFill>
                  <a:schemeClr val="tx2"/>
                </a:solidFill>
                <a:latin typeface="JPM AM Pro" panose="020B0503040102020003" pitchFamily="34" charset="0"/>
                <a:cs typeface="Arial" panose="020B0604020202020204" pitchFamily="34" charset="0"/>
              </a:rPr>
              <a:t>®</a:t>
            </a:r>
            <a:endParaRPr lang="en-US" sz="5645" dirty="0">
              <a:latin typeface="JPM AM Pro" panose="020B0503040102020003" pitchFamily="34" charset="0"/>
            </a:endParaRPr>
          </a:p>
        </p:txBody>
      </p:sp>
      <p:sp>
        <p:nvSpPr>
          <p:cNvPr id="3" name="Subtitle 2"/>
          <p:cNvSpPr>
            <a:spLocks noGrp="1"/>
          </p:cNvSpPr>
          <p:nvPr>
            <p:ph type="subTitle" idx="1"/>
          </p:nvPr>
        </p:nvSpPr>
        <p:spPr/>
        <p:txBody>
          <a:bodyPr/>
          <a:lstStyle/>
          <a:p>
            <a:r>
              <a:rPr lang="en-US" sz="2052" dirty="0">
                <a:latin typeface="JPM AM Pro" panose="020B0503040102020003" pitchFamily="34" charset="0"/>
              </a:rPr>
              <a:t>U.S. |  2Q 2023</a:t>
            </a:r>
          </a:p>
          <a:p>
            <a:r>
              <a:rPr lang="en-US" sz="2052" dirty="0">
                <a:latin typeface="JPM AM Pro" panose="020B0503040102020003" pitchFamily="34" charset="0"/>
              </a:rPr>
              <a:t>As of June 6, 2023</a:t>
            </a:r>
          </a:p>
        </p:txBody>
      </p:sp>
      <p:sp>
        <p:nvSpPr>
          <p:cNvPr id="4" name="Text Placeholder 3"/>
          <p:cNvSpPr>
            <a:spLocks noGrp="1"/>
          </p:cNvSpPr>
          <p:nvPr>
            <p:ph type="body" sz="quarter" idx="23"/>
          </p:nvPr>
        </p:nvSpPr>
        <p:spPr/>
        <p:txBody>
          <a:bodyPr/>
          <a:lstStyle/>
          <a:p>
            <a:r>
              <a:rPr lang="en-US" dirty="0">
                <a:latin typeface="JPM AM Pro" panose="020B0503040102020003" pitchFamily="34" charset="0"/>
              </a:rPr>
              <a:t>Market Insights</a:t>
            </a:r>
          </a:p>
        </p:txBody>
      </p:sp>
    </p:spTree>
    <p:extLst>
      <p:ext uri="{BB962C8B-B14F-4D97-AF65-F5344CB8AC3E}">
        <p14:creationId xmlns:p14="http://schemas.microsoft.com/office/powerpoint/2010/main" val="317489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1206500"/>
            <a:ext cx="8229600" cy="4621455"/>
          </a:xfrm>
          <a:prstGeom prst="rect">
            <a:avLst/>
          </a:prstGeom>
        </p:spPr>
      </p:pic>
      <p:sp>
        <p:nvSpPr>
          <p:cNvPr id="2" name="Title 1"/>
          <p:cNvSpPr>
            <a:spLocks noGrp="1"/>
          </p:cNvSpPr>
          <p:nvPr>
            <p:ph type="title"/>
          </p:nvPr>
        </p:nvSpPr>
        <p:spPr/>
        <p:txBody>
          <a:bodyPr/>
          <a:lstStyle/>
          <a:p>
            <a:r>
              <a:rPr lang="en-US" dirty="0">
                <a:latin typeface="JPM AM Pro" panose="020B0503040102020003" pitchFamily="34" charset="0"/>
              </a:rPr>
              <a:t>The Fed and interest rates</a:t>
            </a:r>
          </a:p>
        </p:txBody>
      </p:sp>
      <p:sp>
        <p:nvSpPr>
          <p:cNvPr id="4" name="Date Placeholder 3"/>
          <p:cNvSpPr>
            <a:spLocks noGrp="1"/>
          </p:cNvSpPr>
          <p:nvPr>
            <p:ph type="dt" sz="half" idx="10"/>
          </p:nvPr>
        </p:nvSpPr>
        <p:spPr/>
        <p:txBody>
          <a:bodyPr/>
          <a:lstStyle/>
          <a:p>
            <a:r>
              <a:rPr lang="en-US" sz="1200">
                <a:solidFill>
                  <a:srgbClr val="000000"/>
                </a:solidFill>
              </a:rPr>
              <a:t>GTM</a:t>
            </a:r>
            <a:endParaRPr lang="en-US" sz="1200" dirty="0">
              <a:solidFill>
                <a:srgbClr val="000000"/>
              </a:solidFill>
            </a:endParaRPr>
          </a:p>
        </p:txBody>
      </p:sp>
      <p:sp>
        <p:nvSpPr>
          <p:cNvPr id="5" name="Footer Placeholder 4"/>
          <p:cNvSpPr>
            <a:spLocks noGrp="1"/>
          </p:cNvSpPr>
          <p:nvPr>
            <p:ph type="ftr" sz="quarter" idx="11"/>
          </p:nvPr>
        </p:nvSpPr>
        <p:spPr/>
        <p:txBody>
          <a:bodyPr/>
          <a:lstStyle/>
          <a:p>
            <a:r>
              <a:rPr lang="en-US" sz="1200">
                <a:solidFill>
                  <a:srgbClr val="000000"/>
                </a:solidFill>
              </a:rPr>
              <a:t>U.S.</a:t>
            </a:r>
            <a:endParaRPr lang="en-US" sz="1200" dirty="0">
              <a:solidFill>
                <a:srgbClr val="000000"/>
              </a:solidFill>
            </a:endParaRPr>
          </a:p>
        </p:txBody>
      </p:sp>
      <p:sp>
        <p:nvSpPr>
          <p:cNvPr id="6" name="Text Placeholder 5"/>
          <p:cNvSpPr>
            <a:spLocks noGrp="1"/>
          </p:cNvSpPr>
          <p:nvPr>
            <p:ph type="body" sz="quarter" idx="25"/>
          </p:nvPr>
        </p:nvSpPr>
        <p:spPr>
          <a:xfrm>
            <a:off x="762000" y="5925893"/>
            <a:ext cx="6784975" cy="858697"/>
          </a:xfrm>
        </p:spPr>
        <p:txBody>
          <a:bodyPr/>
          <a:lstStyle/>
          <a:p>
            <a:r>
              <a:rPr lang="en-US" sz="750" dirty="0"/>
              <a:t>Source: Bloomberg, FactSet, Federal Reserve, J.P. Morgan Asset Management.</a:t>
            </a:r>
          </a:p>
          <a:p>
            <a:r>
              <a:rPr lang="en-US" sz="750" dirty="0"/>
              <a:t>Market expectations are based off of the respective Federal Funds Futures contracts for December expiry. *Long-run projections are the rates of growth, unemployment and inflation to which a policymaker expects the economy to converge over the next five to six years in absence of further shocks and under appropriate monetary policy. Forecasts are not a reliable indicator of future performance. Forecasts, projections and other forward-looking statements are based upon current beliefs and expectations. They are for illustrative purposes only and serve as an indication of what may occur. Given the inherent uncertainties and risks associated with forecasts, projections or other forward-looking statements, actual events, results or performance may differ materially from those reflected or contemplated.</a:t>
            </a:r>
          </a:p>
          <a:p>
            <a:r>
              <a:rPr lang="en-US" sz="750" i="1" dirty="0">
                <a:solidFill>
                  <a:srgbClr val="000000"/>
                </a:solidFill>
              </a:rPr>
              <a:t>Guide to the Markets – U.S.</a:t>
            </a:r>
            <a:r>
              <a:rPr lang="en-US" sz="750" dirty="0">
                <a:solidFill>
                  <a:srgbClr val="000000"/>
                </a:solidFill>
              </a:rPr>
              <a:t> Data are As of June 6, 2023.</a:t>
            </a:r>
            <a:endParaRPr lang="en-US" sz="750" dirty="0"/>
          </a:p>
        </p:txBody>
      </p:sp>
      <p:sp>
        <p:nvSpPr>
          <p:cNvPr id="8" name="Footer Placeholder 3">
            <a:extLst>
              <a:ext uri="{FF2B5EF4-FFF2-40B4-BE49-F238E27FC236}">
                <a16:creationId xmlns:a16="http://schemas.microsoft.com/office/drawing/2014/main" id="{2036F4CE-EE8C-4B33-92FF-362B93DD728A}"/>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34</a:t>
            </a:r>
          </a:p>
        </p:txBody>
      </p:sp>
      <p:sp>
        <p:nvSpPr>
          <p:cNvPr id="12" name="Rectangle: Rounded Corners 7">
            <a:extLst>
              <a:ext uri="{FF2B5EF4-FFF2-40B4-BE49-F238E27FC236}">
                <a16:creationId xmlns:a16="http://schemas.microsoft.com/office/drawing/2014/main" id="{95709890-EC27-41B3-BD3A-D0512CC55B13}"/>
              </a:ext>
            </a:extLst>
          </p:cNvPr>
          <p:cNvSpPr/>
          <p:nvPr/>
        </p:nvSpPr>
        <p:spPr>
          <a:xfrm rot="16200000">
            <a:off x="-300585" y="3029351"/>
            <a:ext cx="1231904" cy="220589"/>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Fixed Income</a:t>
            </a:r>
          </a:p>
        </p:txBody>
      </p:sp>
    </p:spTree>
    <p:extLst>
      <p:ext uri="{BB962C8B-B14F-4D97-AF65-F5344CB8AC3E}">
        <p14:creationId xmlns:p14="http://schemas.microsoft.com/office/powerpoint/2010/main" val="225002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JPM AM Pro" panose="020B0503040102020003" pitchFamily="34" charset="0"/>
              </a:rPr>
              <a:t>Dollar drivers</a:t>
            </a:r>
          </a:p>
        </p:txBody>
      </p:sp>
      <p:sp>
        <p:nvSpPr>
          <p:cNvPr id="6" name="Text Placeholder 5"/>
          <p:cNvSpPr>
            <a:spLocks noGrp="1"/>
          </p:cNvSpPr>
          <p:nvPr>
            <p:ph type="body" sz="quarter" idx="25"/>
          </p:nvPr>
        </p:nvSpPr>
        <p:spPr>
          <a:xfrm>
            <a:off x="762001" y="5968604"/>
            <a:ext cx="6784975" cy="687111"/>
          </a:xfrm>
        </p:spPr>
        <p:txBody>
          <a:bodyPr/>
          <a:lstStyle/>
          <a:p>
            <a:r>
              <a:rPr lang="en-US" dirty="0">
                <a:latin typeface="JPM AM Pro Light" panose="020B0303040103020003" pitchFamily="34" charset="0"/>
              </a:rPr>
              <a:t>Source: J.P. Morgan Asset Management; (Left) FactSet, ICE; (Top right) Bureau of Economic Analysis, FactSet; (Bottom right) </a:t>
            </a:r>
            <a:r>
              <a:rPr lang="en-US" dirty="0" err="1">
                <a:latin typeface="JPM AM Pro Light" panose="020B0303040103020003" pitchFamily="34" charset="0"/>
              </a:rPr>
              <a:t>Tullett</a:t>
            </a:r>
            <a:r>
              <a:rPr lang="en-US" dirty="0">
                <a:latin typeface="JPM AM Pro Light" panose="020B0303040103020003" pitchFamily="34" charset="0"/>
              </a:rPr>
              <a:t> </a:t>
            </a:r>
            <a:r>
              <a:rPr lang="en-US" dirty="0" err="1">
                <a:latin typeface="JPM AM Pro Light" panose="020B0303040103020003" pitchFamily="34" charset="0"/>
              </a:rPr>
              <a:t>Prebon</a:t>
            </a:r>
            <a:r>
              <a:rPr lang="en-US" dirty="0">
                <a:latin typeface="JPM AM Pro Light" panose="020B0303040103020003" pitchFamily="34" charset="0"/>
              </a:rPr>
              <a:t>. Currencies in the DXY Index are: British pound, Canadian dollar, euro, Japanese yen, Swedish krona and Swiss franc. *Interest rate differential is the difference between the 10-year U.S. Treasury yield and a basket of the 10-year yields of each major trading partner (Australia, Canada, Europe, Japan, Sweden, Switzerland and UK). Weights in the basket are calculated using the 10-year average of total government bonds outstanding in each region. Europe is defined as the 19 countries in the euro area.</a:t>
            </a:r>
          </a:p>
          <a:p>
            <a:r>
              <a:rPr lang="en-US" i="1" dirty="0">
                <a:solidFill>
                  <a:srgbClr val="000000"/>
                </a:solidFill>
                <a:latin typeface="JPM AM Pro Light" panose="020B0303040103020003" pitchFamily="34" charset="0"/>
              </a:rPr>
              <a:t>Guide to the Markets – U.S.</a:t>
            </a:r>
            <a:r>
              <a:rPr lang="en-US" dirty="0">
                <a:solidFill>
                  <a:srgbClr val="000000"/>
                </a:solidFill>
                <a:latin typeface="JPM AM Pro Light" panose="020B0303040103020003" pitchFamily="34" charset="0"/>
              </a:rPr>
              <a:t> Data are As of June 6, 2023.</a:t>
            </a:r>
            <a:endParaRPr lang="en-US" dirty="0">
              <a:latin typeface="JPM AM Pro Light" panose="020B0303040103020003" pitchFamily="34" charset="0"/>
            </a:endParaRPr>
          </a:p>
        </p:txBody>
      </p:sp>
      <p:sp>
        <p:nvSpPr>
          <p:cNvPr id="4" name="Date Placeholder 3"/>
          <p:cNvSpPr>
            <a:spLocks noGrp="1"/>
          </p:cNvSpPr>
          <p:nvPr>
            <p:ph type="dt" sz="half" idx="26"/>
          </p:nvPr>
        </p:nvSpPr>
        <p:spPr/>
        <p:txBody>
          <a:bodyPr/>
          <a:lstStyle/>
          <a:p>
            <a:r>
              <a:rPr lang="en-US" dirty="0">
                <a:solidFill>
                  <a:srgbClr val="000000"/>
                </a:solidFill>
              </a:rPr>
              <a:t>GTM</a:t>
            </a:r>
          </a:p>
        </p:txBody>
      </p:sp>
      <p:sp>
        <p:nvSpPr>
          <p:cNvPr id="5" name="Footer Placeholder 4"/>
          <p:cNvSpPr>
            <a:spLocks noGrp="1"/>
          </p:cNvSpPr>
          <p:nvPr>
            <p:ph type="ftr" sz="quarter" idx="27"/>
          </p:nvPr>
        </p:nvSpPr>
        <p:spPr/>
        <p:txBody>
          <a:bodyPr/>
          <a:lstStyle/>
          <a:p>
            <a:r>
              <a:rPr lang="en-US" dirty="0">
                <a:solidFill>
                  <a:srgbClr val="000000"/>
                </a:solidFill>
              </a:rPr>
              <a:t>U.S.</a:t>
            </a:r>
          </a:p>
        </p:txBody>
      </p:sp>
      <p:sp>
        <p:nvSpPr>
          <p:cNvPr id="11" name="Footer Placeholder 3">
            <a:extLst>
              <a:ext uri="{FF2B5EF4-FFF2-40B4-BE49-F238E27FC236}">
                <a16:creationId xmlns:a16="http://schemas.microsoft.com/office/drawing/2014/main" id="{2036F4CE-EE8C-4B33-92FF-362B93DD728A}"/>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32</a:t>
            </a:r>
          </a:p>
        </p:txBody>
      </p:sp>
      <p:sp>
        <p:nvSpPr>
          <p:cNvPr id="9" name="Rectangle: Rounded Corners 16">
            <a:extLst>
              <a:ext uri="{FF2B5EF4-FFF2-40B4-BE49-F238E27FC236}">
                <a16:creationId xmlns:a16="http://schemas.microsoft.com/office/drawing/2014/main" id="{7A20B264-D4D1-420F-A619-29B6BCF475A3}"/>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pic>
        <p:nvPicPr>
          <p:cNvPr id="3" name="Picture 2">
            <a:extLst>
              <a:ext uri="{FF2B5EF4-FFF2-40B4-BE49-F238E27FC236}">
                <a16:creationId xmlns:a16="http://schemas.microsoft.com/office/drawing/2014/main" id="{0DAD45E0-AFD5-5B1F-A591-4DC6D6A526C3}"/>
              </a:ext>
            </a:extLst>
          </p:cNvPr>
          <p:cNvPicPr>
            <a:picLocks noChangeAspect="1"/>
          </p:cNvPicPr>
          <p:nvPr/>
        </p:nvPicPr>
        <p:blipFill>
          <a:blip r:embed="rId2"/>
          <a:stretch>
            <a:fillRect/>
          </a:stretch>
        </p:blipFill>
        <p:spPr>
          <a:xfrm>
            <a:off x="762000" y="1206500"/>
            <a:ext cx="8229600" cy="4596714"/>
          </a:xfrm>
          <a:prstGeom prst="rect">
            <a:avLst/>
          </a:prstGeom>
        </p:spPr>
      </p:pic>
    </p:spTree>
    <p:extLst>
      <p:ext uri="{BB962C8B-B14F-4D97-AF65-F5344CB8AC3E}">
        <p14:creationId xmlns:p14="http://schemas.microsoft.com/office/powerpoint/2010/main" val="262279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 – Index definitions</a:t>
            </a:r>
          </a:p>
        </p:txBody>
      </p:sp>
      <p:sp>
        <p:nvSpPr>
          <p:cNvPr id="8" name="Content Placeholder 7"/>
          <p:cNvSpPr>
            <a:spLocks noGrp="1"/>
          </p:cNvSpPr>
          <p:nvPr>
            <p:ph sz="half" idx="2"/>
          </p:nvPr>
        </p:nvSpPr>
        <p:spPr>
          <a:xfrm>
            <a:off x="4929170" y="1322092"/>
            <a:ext cx="3998702" cy="4314456"/>
          </a:xfrm>
        </p:spPr>
        <p:txBody>
          <a:bodyPr/>
          <a:lstStyle/>
          <a:p>
            <a:pPr defTabSz="782039">
              <a:lnSpc>
                <a:spcPct val="90000"/>
              </a:lnSpc>
              <a:spcBef>
                <a:spcPts val="278"/>
              </a:spcBef>
              <a:buClr>
                <a:srgbClr val="656565"/>
              </a:buClr>
              <a:buSzPct val="75000"/>
            </a:pPr>
            <a:r>
              <a:rPr lang="en-US" sz="727" b="0" i="1" dirty="0">
                <a:solidFill>
                  <a:srgbClr val="000000"/>
                </a:solidFill>
                <a:latin typeface="Arial Narrow" panose="020B0606020202030204" pitchFamily="34" charset="0"/>
              </a:rPr>
              <a:t>Fixed income:</a:t>
            </a:r>
            <a:endParaRPr lang="en-US" sz="727"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1-3 Month U.S. Treasury Bill Index </a:t>
            </a:r>
            <a:r>
              <a:rPr lang="en-US" sz="727" b="0" dirty="0">
                <a:solidFill>
                  <a:srgbClr val="000000"/>
                </a:solidFill>
                <a:latin typeface="Arial Narrow" panose="020B0606020202030204" pitchFamily="34" charset="0"/>
              </a:rPr>
              <a:t>includes all publicly issued zero-coupon US Treasury Bills that have a remaining maturity of less than 3 months and more than 1 month, are rated investment grade, and have $250 million or more of outstanding face value. In addition, the securities must be denominated in U.S. dollars and must be fixed rate and non convertible.</a:t>
            </a:r>
          </a:p>
          <a:p>
            <a:pPr algn="just"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Global High Yield Index </a:t>
            </a:r>
            <a:r>
              <a:rPr lang="en-US" sz="727" b="0" dirty="0">
                <a:solidFill>
                  <a:srgbClr val="000000"/>
                </a:solidFill>
                <a:latin typeface="Arial Narrow" panose="020B0606020202030204" pitchFamily="34" charset="0"/>
              </a:rPr>
              <a:t>is a multi-currency flagship measure of the global high yield debt market. The index represents the union of the US High Yield, the Pan-European High Yield, and Emerging Markets (EM) Hard Currency High Yield Indices. The high yield and emerging markets sub-components are mutually exclusive. Until January 1, 2011, the index also included CMBS high yield securities.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Municipal Index</a:t>
            </a:r>
            <a:r>
              <a:rPr lang="en-US" sz="727" b="0" dirty="0">
                <a:solidFill>
                  <a:srgbClr val="000000"/>
                </a:solidFill>
                <a:latin typeface="Arial Narrow" panose="020B0606020202030204" pitchFamily="34" charset="0"/>
              </a:rPr>
              <a:t>: consists of a broad selection of investment-grade general obligation and revenue bonds of maturities ranging from one year to 30 years. It is an unmanaged index representative of the tax-exempt bond market.</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Dollar Floating Rate Note (FRN) Index </a:t>
            </a:r>
            <a:r>
              <a:rPr lang="en-US" sz="727" b="0" dirty="0">
                <a:solidFill>
                  <a:srgbClr val="000000"/>
                </a:solidFill>
                <a:latin typeface="Arial Narrow" panose="020B0606020202030204" pitchFamily="34" charset="0"/>
              </a:rPr>
              <a:t>provides a measure of the U.S. dollar denominated floating rate note market.</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Corporate Investment Grade Index </a:t>
            </a:r>
            <a:r>
              <a:rPr lang="en-US" sz="727" b="0" dirty="0">
                <a:solidFill>
                  <a:srgbClr val="000000"/>
                </a:solidFill>
                <a:latin typeface="Arial Narrow" panose="020B0606020202030204" pitchFamily="34" charset="0"/>
              </a:rPr>
              <a:t>is an unmanaged index consisting of publicly issued US Corporate and specified foreign debentures and secured notes that are rated investment grade (Baa3/BBB or higher) by at least two ratings agencies, have at least one year to final maturity and have at least $250 million par amount outstanding. To qualify, bonds must be SEC-registered.</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High Yield Index </a:t>
            </a:r>
            <a:r>
              <a:rPr lang="en-US" sz="727" b="0" dirty="0">
                <a:solidFill>
                  <a:srgbClr val="000000"/>
                </a:solidFill>
                <a:latin typeface="Arial Narrow" panose="020B0606020202030204" pitchFamily="34" charset="0"/>
              </a:rPr>
              <a:t>covers the universe of fixed rate, non-investment grade debt. Eurobonds and debt issues from countries designated as emerging markets (sovereign rating of Baa1/BBB+/BBB+ and below using the middle of Moody’s, S&amp;P, and Fitch) are excluded, but Canadian and global bonds (SEC registered) of issuers in non-EMG countries are included.</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Mortgage Backed Securities Index </a:t>
            </a:r>
            <a:r>
              <a:rPr lang="en-US" sz="727" b="0" dirty="0">
                <a:solidFill>
                  <a:srgbClr val="000000"/>
                </a:solidFill>
                <a:latin typeface="Arial Narrow" panose="020B0606020202030204" pitchFamily="34" charset="0"/>
              </a:rPr>
              <a:t>is an unmanaged index that measures the performance of investment grade fixed-rate mortgage backed pass-through securities of GNMA, FNMA and FHLMC.</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TIPS Index </a:t>
            </a:r>
            <a:r>
              <a:rPr lang="en-US" sz="727" b="0" dirty="0">
                <a:solidFill>
                  <a:srgbClr val="000000"/>
                </a:solidFill>
                <a:latin typeface="Arial Narrow" panose="020B0606020202030204" pitchFamily="34" charset="0"/>
              </a:rPr>
              <a:t>consists of Inflation-Protection securities issued by the U.S. Treasury.</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Emerging Market Bond Global Index(EMBI)</a:t>
            </a:r>
            <a:r>
              <a:rPr lang="en-US" sz="727" b="0" dirty="0">
                <a:solidFill>
                  <a:srgbClr val="000000"/>
                </a:solidFill>
                <a:latin typeface="Arial Narrow" panose="020B0606020202030204" pitchFamily="34" charset="0"/>
              </a:rPr>
              <a:t>includes U.S. dollar denominated Brady bonds, Eurobonds, traded loans and local market debt instruments issued by sovereign and quasi-sovereign entities.</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Domestic High Yield Index </a:t>
            </a:r>
            <a:r>
              <a:rPr lang="en-US" sz="727" b="0" dirty="0">
                <a:solidFill>
                  <a:srgbClr val="000000"/>
                </a:solidFill>
                <a:latin typeface="Arial Narrow" panose="020B0606020202030204" pitchFamily="34" charset="0"/>
              </a:rPr>
              <a:t>is designed to mirror the investable universe of the U.S. dollar domestic high yield corporate debt market.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Corporate Emerging Markets Bond Index Broad Diversified (CEMBI Broad Diversified)</a:t>
            </a:r>
            <a:r>
              <a:rPr lang="en-US" sz="727" b="0" dirty="0">
                <a:solidFill>
                  <a:srgbClr val="000000"/>
                </a:solidFill>
                <a:latin typeface="Arial Narrow" panose="020B0606020202030204" pitchFamily="34" charset="0"/>
              </a:rPr>
              <a:t>is an expansion of the </a:t>
            </a:r>
            <a:r>
              <a:rPr lang="en-US" sz="727" dirty="0">
                <a:solidFill>
                  <a:srgbClr val="000000"/>
                </a:solidFill>
                <a:latin typeface="Arial Narrow" panose="020B0606020202030204" pitchFamily="34" charset="0"/>
              </a:rPr>
              <a:t>J.P. Morgan Corporate Emerging Markets Bond Index (CEMBI)</a:t>
            </a:r>
            <a:r>
              <a:rPr lang="en-US" sz="727" b="0" dirty="0">
                <a:solidFill>
                  <a:srgbClr val="000000"/>
                </a:solidFill>
                <a:latin typeface="Arial Narrow" panose="020B0606020202030204" pitchFamily="34" charset="0"/>
              </a:rPr>
              <a:t>. The CEMBI is a market capitalization weighted index consisting of U.S. dollar denominated emerging market corporate bonds.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Emerging Markets Bond Index Global Diversified (EMBI Global Diversified) </a:t>
            </a:r>
            <a:r>
              <a:rPr lang="en-US" sz="727" b="0" dirty="0">
                <a:solidFill>
                  <a:srgbClr val="000000"/>
                </a:solidFill>
                <a:latin typeface="Arial Narrow" panose="020B0606020202030204" pitchFamily="34" charset="0"/>
              </a:rPr>
              <a:t>tracks total returns for U.S. dollar-denominated debt instruments issued by emerging market sovereign and quasi-sovereign entities: Brady bonds, loans, Eurobonds. The index limits the exposure of some of the larger countries.</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GBI EM Global Diversified </a:t>
            </a:r>
            <a:r>
              <a:rPr lang="en-US" sz="727" b="0" dirty="0">
                <a:solidFill>
                  <a:srgbClr val="000000"/>
                </a:solidFill>
                <a:latin typeface="Arial Narrow" panose="020B0606020202030204" pitchFamily="34" charset="0"/>
              </a:rPr>
              <a:t>tracks the performance of local currency debt issued by emerging market governments, whose debt is accessible by most of the international investor base.</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U.S. Treasury Index </a:t>
            </a:r>
            <a:r>
              <a:rPr lang="en-US" sz="727" b="0" dirty="0">
                <a:solidFill>
                  <a:srgbClr val="000000"/>
                </a:solidFill>
                <a:latin typeface="Arial Narrow" panose="020B0606020202030204" pitchFamily="34" charset="0"/>
              </a:rPr>
              <a:t>is a component of the U.S. Government index. </a:t>
            </a:r>
            <a:endParaRPr lang="en-US" sz="727" dirty="0"/>
          </a:p>
        </p:txBody>
      </p:sp>
      <p:sp>
        <p:nvSpPr>
          <p:cNvPr id="4" name="Date Placeholder 3"/>
          <p:cNvSpPr>
            <a:spLocks noGrp="1"/>
          </p:cNvSpPr>
          <p:nvPr>
            <p:ph type="dt" sz="half" idx="26"/>
          </p:nvPr>
        </p:nvSpPr>
        <p:spPr/>
        <p:txBody>
          <a:bodyPr/>
          <a:lstStyle/>
          <a:p>
            <a:r>
              <a:rPr lang="en-US" dirty="0"/>
              <a:t>GTM</a:t>
            </a:r>
          </a:p>
        </p:txBody>
      </p:sp>
      <p:sp>
        <p:nvSpPr>
          <p:cNvPr id="13" name="Text Placeholder 2"/>
          <p:cNvSpPr txBox="1">
            <a:spLocks/>
          </p:cNvSpPr>
          <p:nvPr/>
        </p:nvSpPr>
        <p:spPr>
          <a:xfrm>
            <a:off x="643724" y="1332382"/>
            <a:ext cx="4125090" cy="4766578"/>
          </a:xfrm>
          <a:prstGeom prst="rect">
            <a:avLst/>
          </a:prstGeom>
        </p:spPr>
        <p:txBody>
          <a:bodyPr/>
          <a:lstStyle>
            <a:lvl1pPr marL="0" indent="0" algn="l" defTabSz="755957" rtl="0" eaLnBrk="1" latinLnBrk="0" hangingPunct="1">
              <a:lnSpc>
                <a:spcPct val="100000"/>
              </a:lnSpc>
              <a:spcBef>
                <a:spcPts val="992"/>
              </a:spcBef>
              <a:buClrTx/>
              <a:buFont typeface="Arial" panose="020B0604020202020204" pitchFamily="34" charset="0"/>
              <a:buNone/>
              <a:defRPr sz="1102" b="1" kern="1200">
                <a:solidFill>
                  <a:schemeClr val="tx1"/>
                </a:solidFill>
                <a:latin typeface="+mj-lt"/>
                <a:ea typeface="+mn-ea"/>
                <a:cs typeface="+mn-cs"/>
              </a:defRPr>
            </a:lvl1pPr>
            <a:lvl2pPr marL="0" indent="0" algn="l" defTabSz="755957" rtl="0" eaLnBrk="1" latinLnBrk="0" hangingPunct="1">
              <a:lnSpc>
                <a:spcPct val="100000"/>
              </a:lnSpc>
              <a:spcBef>
                <a:spcPts val="331"/>
              </a:spcBef>
              <a:buClrTx/>
              <a:buFont typeface="Arial" panose="020B0604020202020204" pitchFamily="34" charset="0"/>
              <a:buNone/>
              <a:defRPr sz="1102" kern="1200">
                <a:solidFill>
                  <a:schemeClr val="tx1"/>
                </a:solidFill>
                <a:latin typeface="+mn-lt"/>
                <a:ea typeface="+mn-ea"/>
                <a:cs typeface="+mn-cs"/>
              </a:defRPr>
            </a:lvl2pPr>
            <a:lvl3pPr marL="197739"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3pPr>
            <a:lvl4pPr marL="395478"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4pPr>
            <a:lvl5pPr marL="593217"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5pPr>
            <a:lvl6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j-lt"/>
                <a:ea typeface="+mn-ea"/>
                <a:cs typeface="+mn-cs"/>
              </a:defRPr>
            </a:lvl6pPr>
            <a:lvl7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n-lt"/>
                <a:ea typeface="+mn-ea"/>
                <a:cs typeface="+mn-cs"/>
              </a:defRPr>
            </a:lvl7pPr>
            <a:lvl8pPr marL="197739"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8pPr>
            <a:lvl9pPr marL="395478"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9pPr>
          </a:lstStyle>
          <a:p>
            <a:pPr algn="just">
              <a:spcBef>
                <a:spcPts val="43"/>
              </a:spcBef>
            </a:pPr>
            <a:endParaRPr lang="en-US" sz="684" b="0" dirty="0"/>
          </a:p>
        </p:txBody>
      </p:sp>
      <p:sp>
        <p:nvSpPr>
          <p:cNvPr id="14" name="Rectangle 13"/>
          <p:cNvSpPr/>
          <p:nvPr/>
        </p:nvSpPr>
        <p:spPr>
          <a:xfrm>
            <a:off x="762202" y="1332381"/>
            <a:ext cx="4006613" cy="4713406"/>
          </a:xfrm>
          <a:prstGeom prst="rect">
            <a:avLst/>
          </a:prstGeom>
        </p:spPr>
        <p:txBody>
          <a:bodyPr wrap="square">
            <a:spAutoFit/>
          </a:bodyPr>
          <a:lstStyle/>
          <a:p>
            <a:pPr algn="just" defTabSz="782039">
              <a:lnSpc>
                <a:spcPct val="90000"/>
              </a:lnSpc>
              <a:spcBef>
                <a:spcPts val="278"/>
              </a:spcBef>
              <a:buClr>
                <a:srgbClr val="656565"/>
              </a:buClr>
              <a:buSzPct val="75000"/>
            </a:pPr>
            <a:r>
              <a:rPr lang="en-US" sz="727" b="1" dirty="0">
                <a:solidFill>
                  <a:srgbClr val="000000"/>
                </a:solidFill>
                <a:latin typeface="Arial Narrow" panose="020B0606020202030204" pitchFamily="34" charset="0"/>
              </a:rPr>
              <a:t>All indexes are unmanaged and an individual cannot invest directly in an index. Index returns do not include fees or expenses.</a:t>
            </a:r>
            <a:endParaRPr lang="en-US" sz="727" dirty="0">
              <a:solidFill>
                <a:srgbClr val="000000"/>
              </a:solidFill>
              <a:latin typeface="Arial Narrow" panose="020B0606020202030204" pitchFamily="34" charset="0"/>
            </a:endParaRPr>
          </a:p>
          <a:p>
            <a:pPr algn="just" defTabSz="782039">
              <a:lnSpc>
                <a:spcPct val="90000"/>
              </a:lnSpc>
              <a:spcBef>
                <a:spcPts val="278"/>
              </a:spcBef>
              <a:buClr>
                <a:srgbClr val="656565"/>
              </a:buClr>
              <a:buSzPct val="75000"/>
            </a:pPr>
            <a:r>
              <a:rPr lang="en-US" sz="727" i="1" dirty="0">
                <a:solidFill>
                  <a:srgbClr val="000000"/>
                </a:solidFill>
                <a:latin typeface="Arial Narrow" panose="020B0606020202030204" pitchFamily="34" charset="0"/>
              </a:rPr>
              <a:t>Equities:</a:t>
            </a:r>
            <a:endParaRPr lang="en-US" sz="727" dirty="0">
              <a:solidFill>
                <a:srgbClr val="000000"/>
              </a:solidFill>
              <a:latin typeface="Arial Narrow" panose="020B0606020202030204" pitchFamily="34" charset="0"/>
            </a:endParaRP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Dow Jones Industrial Average </a:t>
            </a:r>
            <a:r>
              <a:rPr lang="en-US" sz="727" dirty="0">
                <a:solidFill>
                  <a:srgbClr val="000000"/>
                </a:solidFill>
                <a:latin typeface="Arial Narrow" panose="020B0606020202030204" pitchFamily="34" charset="0"/>
              </a:rPr>
              <a:t>is a price-weighted average of 30 actively traded blue-chip U.S. stocks.</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ACWI (All Country World Index) </a:t>
            </a:r>
            <a:r>
              <a:rPr lang="en-US" sz="727" dirty="0">
                <a:solidFill>
                  <a:srgbClr val="000000"/>
                </a:solidFill>
                <a:latin typeface="Arial Narrow" panose="020B0606020202030204" pitchFamily="34" charset="0"/>
              </a:rPr>
              <a:t>is a free float-adjusted market capitalization weighted index that is designed to measure the equity market performance of developed and emerging markets.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EAFE Index(Europe, Australasia, Far East)</a:t>
            </a:r>
            <a:r>
              <a:rPr lang="en-US" sz="727" dirty="0">
                <a:solidFill>
                  <a:srgbClr val="000000"/>
                </a:solidFill>
                <a:latin typeface="Arial Narrow" panose="020B0606020202030204" pitchFamily="34" charset="0"/>
              </a:rPr>
              <a:t>is a free float-adjusted market capitalization index that is designed to measure the equity market performance of developed markets, excluding the US &amp; Canada.</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Emerging Markets Index </a:t>
            </a:r>
            <a:r>
              <a:rPr lang="en-US" sz="727" dirty="0">
                <a:solidFill>
                  <a:srgbClr val="000000"/>
                </a:solidFill>
                <a:latin typeface="Arial Narrow" panose="020B0606020202030204" pitchFamily="34" charset="0"/>
              </a:rPr>
              <a:t>is a free float-adjusted market capitalization index that is designed to measure equity market performance in the global emerging markets.</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Europe Index </a:t>
            </a:r>
            <a:r>
              <a:rPr lang="en-US" sz="727" dirty="0">
                <a:solidFill>
                  <a:srgbClr val="000000"/>
                </a:solidFill>
                <a:latin typeface="Arial Narrow" panose="020B0606020202030204" pitchFamily="34" charset="0"/>
              </a:rPr>
              <a:t>is a free float-adjusted market capitalization index that is designed to measure developed market equity performance in Europe.</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Pacific Index </a:t>
            </a:r>
            <a:r>
              <a:rPr lang="en-US" sz="727" dirty="0">
                <a:solidFill>
                  <a:srgbClr val="000000"/>
                </a:solidFill>
                <a:latin typeface="Arial Narrow" panose="020B0606020202030204" pitchFamily="34" charset="0"/>
              </a:rPr>
              <a:t>is a free float-adjusted market capitalization index that is designed to measure equity market performance in the Pacific region.</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1000 Index</a:t>
            </a:r>
            <a:r>
              <a:rPr lang="en-US" sz="727" dirty="0">
                <a:solidFill>
                  <a:srgbClr val="000000"/>
                </a:solidFill>
                <a:latin typeface="Arial Narrow" panose="020B0606020202030204" pitchFamily="34" charset="0"/>
              </a:rPr>
              <a:t>® measures the performance of the 1,000 largest companies in the Russell 3000.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1000 Growth Index</a:t>
            </a:r>
            <a:r>
              <a:rPr lang="en-US" sz="727" dirty="0">
                <a:solidFill>
                  <a:srgbClr val="000000"/>
                </a:solidFill>
                <a:latin typeface="Arial Narrow" panose="020B0606020202030204" pitchFamily="34" charset="0"/>
              </a:rPr>
              <a:t>® measures the performance of those Russell 1000 companies with higher price-to-book ratios and higher forecasted growth values.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1000 Value Index</a:t>
            </a:r>
            <a:r>
              <a:rPr lang="en-US" sz="727" dirty="0">
                <a:solidFill>
                  <a:srgbClr val="000000"/>
                </a:solidFill>
                <a:latin typeface="Arial Narrow" panose="020B0606020202030204" pitchFamily="34" charset="0"/>
              </a:rPr>
              <a:t>® measures the performance of those Russell 1000 companies with lower price-to-book ratios and lower forecasted growth values.</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2000 Index</a:t>
            </a:r>
            <a:r>
              <a:rPr lang="en-US" sz="727" dirty="0">
                <a:solidFill>
                  <a:srgbClr val="000000"/>
                </a:solidFill>
                <a:latin typeface="Arial Narrow" panose="020B0606020202030204" pitchFamily="34" charset="0"/>
              </a:rPr>
              <a:t>® measures the performance of the 2,000 smallest companies in the Russell 3000 Index.</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2000 Growth Index</a:t>
            </a:r>
            <a:r>
              <a:rPr lang="en-US" sz="727" dirty="0">
                <a:solidFill>
                  <a:srgbClr val="000000"/>
                </a:solidFill>
                <a:latin typeface="Arial Narrow" panose="020B0606020202030204" pitchFamily="34" charset="0"/>
              </a:rPr>
              <a:t>® measures the performance of those Russell 2000 companies with higher price-to-book ratios and higher forecasted growth values.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2000 Value Index</a:t>
            </a:r>
            <a:r>
              <a:rPr lang="en-US" sz="727" dirty="0">
                <a:solidFill>
                  <a:srgbClr val="000000"/>
                </a:solidFill>
                <a:latin typeface="Arial Narrow" panose="020B0606020202030204" pitchFamily="34" charset="0"/>
              </a:rPr>
              <a:t>® measures the performance of those Russell 2000 companies with lower price-to-book ratios and lower forecasted growth values.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3000 Index</a:t>
            </a:r>
            <a:r>
              <a:rPr lang="en-US" sz="727" dirty="0">
                <a:solidFill>
                  <a:srgbClr val="000000"/>
                </a:solidFill>
                <a:latin typeface="Arial Narrow" panose="020B0606020202030204" pitchFamily="34" charset="0"/>
              </a:rPr>
              <a:t>® measures the performance of the 3,000 largest U.S. companies based on total market capitalization.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Midcap Index</a:t>
            </a:r>
            <a:r>
              <a:rPr lang="en-US" sz="727" dirty="0">
                <a:solidFill>
                  <a:srgbClr val="000000"/>
                </a:solidFill>
                <a:latin typeface="Arial Narrow" panose="020B0606020202030204" pitchFamily="34" charset="0"/>
              </a:rPr>
              <a:t>® measures the performance of the 800 smallest companies in the Russell 1000 Index.</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Midcap Growth Index </a:t>
            </a:r>
            <a:r>
              <a:rPr lang="en-US" sz="727" dirty="0">
                <a:solidFill>
                  <a:srgbClr val="000000"/>
                </a:solidFill>
                <a:latin typeface="Arial Narrow" panose="020B0606020202030204" pitchFamily="34" charset="0"/>
              </a:rPr>
              <a:t>® measures the performance of those Russell Midcap companies with higher price-to-book ratios and higher forecasted growth values. The stocks are also members of the Russell 1000 Growth index.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Midcap Value Index </a:t>
            </a:r>
            <a:r>
              <a:rPr lang="en-US" sz="727" dirty="0">
                <a:solidFill>
                  <a:srgbClr val="000000"/>
                </a:solidFill>
                <a:latin typeface="Arial Narrow" panose="020B0606020202030204" pitchFamily="34" charset="0"/>
              </a:rPr>
              <a:t>® measures the performance of those Russell Midcap companies with lower price-to-book ratios and lower forecasted growth values. The stocks are also members of the Russell 1000 Value index.</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S&amp;P 500 Index</a:t>
            </a:r>
            <a:r>
              <a:rPr lang="en-US" sz="727" dirty="0">
                <a:solidFill>
                  <a:srgbClr val="000000"/>
                </a:solidFill>
                <a:latin typeface="Arial Narrow" panose="020B0606020202030204" pitchFamily="34" charset="0"/>
              </a:rPr>
              <a:t> is widely regarded as the best single gauge of the U.S. equities market. The index includes a representative sample of 500 leading companies in leading industries of the U.S. economy. The </a:t>
            </a:r>
            <a:r>
              <a:rPr lang="en-US" sz="727" b="1" dirty="0">
                <a:solidFill>
                  <a:srgbClr val="000000"/>
                </a:solidFill>
                <a:latin typeface="Arial Narrow" panose="020B0606020202030204" pitchFamily="34" charset="0"/>
              </a:rPr>
              <a:t>S&amp;P 500 Index </a:t>
            </a:r>
            <a:r>
              <a:rPr lang="en-US" sz="727" dirty="0">
                <a:solidFill>
                  <a:srgbClr val="000000"/>
                </a:solidFill>
                <a:latin typeface="Arial Narrow" panose="020B0606020202030204" pitchFamily="34" charset="0"/>
              </a:rPr>
              <a:t>focuses on the large-cap segment of the market; however, since it includes a significant portion of the total value of the market, it also represents the market. </a:t>
            </a:r>
            <a:endParaRPr lang="en-US" sz="727" dirty="0"/>
          </a:p>
        </p:txBody>
      </p:sp>
      <p:sp>
        <p:nvSpPr>
          <p:cNvPr id="9" name="Footer Placeholder 6"/>
          <p:cNvSpPr>
            <a:spLocks noGrp="1"/>
          </p:cNvSpPr>
          <p:nvPr>
            <p:ph type="ftr" sz="quarter" idx="27"/>
          </p:nvPr>
        </p:nvSpPr>
        <p:spPr>
          <a:xfrm>
            <a:off x="8059365" y="672475"/>
            <a:ext cx="438128" cy="314867"/>
          </a:xfrm>
        </p:spPr>
        <p:txBody>
          <a:bodyPr/>
          <a:lstStyle/>
          <a:p>
            <a:r>
              <a:rPr lang="en-US"/>
              <a:t>U.S.</a:t>
            </a:r>
            <a:endParaRPr lang="en-US" dirty="0"/>
          </a:p>
        </p:txBody>
      </p:sp>
      <p:sp>
        <p:nvSpPr>
          <p:cNvPr id="11" name="Footer Placeholder 3">
            <a:extLst>
              <a:ext uri="{FF2B5EF4-FFF2-40B4-BE49-F238E27FC236}">
                <a16:creationId xmlns:a16="http://schemas.microsoft.com/office/drawing/2014/main" id="{2036F4CE-EE8C-4B33-92FF-362B93DD728A}"/>
              </a:ext>
            </a:extLst>
          </p:cNvPr>
          <p:cNvSpPr txBox="1">
            <a:spLocks/>
          </p:cNvSpPr>
          <p:nvPr/>
        </p:nvSpPr>
        <p:spPr>
          <a:xfrm>
            <a:off x="8497493" y="6724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69</a:t>
            </a:r>
          </a:p>
        </p:txBody>
      </p:sp>
    </p:spTree>
    <p:extLst>
      <p:ext uri="{BB962C8B-B14F-4D97-AF65-F5344CB8AC3E}">
        <p14:creationId xmlns:p14="http://schemas.microsoft.com/office/powerpoint/2010/main" val="287762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 – Definitions</a:t>
            </a:r>
          </a:p>
        </p:txBody>
      </p:sp>
      <p:sp>
        <p:nvSpPr>
          <p:cNvPr id="3" name="Content Placeholder 2"/>
          <p:cNvSpPr>
            <a:spLocks noGrp="1"/>
          </p:cNvSpPr>
          <p:nvPr>
            <p:ph sz="half" idx="1"/>
          </p:nvPr>
        </p:nvSpPr>
        <p:spPr/>
        <p:txBody>
          <a:bodyPr/>
          <a:lstStyle/>
          <a:p>
            <a:pPr defTabSz="782039">
              <a:lnSpc>
                <a:spcPct val="90000"/>
              </a:lnSpc>
              <a:spcBef>
                <a:spcPts val="278"/>
              </a:spcBef>
              <a:buClr>
                <a:srgbClr val="656565"/>
              </a:buClr>
              <a:buSzPct val="75000"/>
            </a:pPr>
            <a:r>
              <a:rPr lang="en-US" sz="684" b="0" i="1" dirty="0">
                <a:solidFill>
                  <a:srgbClr val="000000"/>
                </a:solidFill>
                <a:latin typeface="Arial Narrow" panose="020B0606020202030204" pitchFamily="34" charset="0"/>
              </a:rPr>
              <a:t>Other asset classes:</a:t>
            </a:r>
            <a:endParaRPr lang="en-US" sz="684"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err="1">
                <a:solidFill>
                  <a:srgbClr val="000000"/>
                </a:solidFill>
                <a:latin typeface="Arial Narrow" panose="020B0606020202030204" pitchFamily="34" charset="0"/>
              </a:rPr>
              <a:t>Alerian</a:t>
            </a:r>
            <a:r>
              <a:rPr lang="en-US" sz="684" dirty="0">
                <a:solidFill>
                  <a:srgbClr val="000000"/>
                </a:solidFill>
                <a:latin typeface="Arial Narrow" panose="020B0606020202030204" pitchFamily="34" charset="0"/>
              </a:rPr>
              <a:t> MLP Index </a:t>
            </a:r>
            <a:r>
              <a:rPr lang="en-US" sz="684" b="0" dirty="0">
                <a:solidFill>
                  <a:srgbClr val="000000"/>
                </a:solidFill>
                <a:latin typeface="Arial Narrow" panose="020B0606020202030204" pitchFamily="34" charset="0"/>
              </a:rPr>
              <a:t>is a composite of the 50 most prominent energy Master Limited Partnerships (MLPs) that provides investors with an unbiased, comprehensive benchmark for the asset class.</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Bloomberg Commodity Index </a:t>
            </a:r>
            <a:r>
              <a:rPr lang="en-US" sz="684" b="0" dirty="0">
                <a:solidFill>
                  <a:srgbClr val="000000"/>
                </a:solidFill>
                <a:latin typeface="Arial Narrow" panose="020B0606020202030204" pitchFamily="34" charset="0"/>
              </a:rPr>
              <a:t>and related sub-indices are composed of futures contracts on physical commodities and represents twenty two separate commodities traded on U.S. exchanges, with the exception of aluminum, nickel, and zinc</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Cambridge Associates U.S. Global Buyout and Growth Index® </a:t>
            </a:r>
            <a:r>
              <a:rPr lang="en-US" sz="684" b="0" dirty="0">
                <a:solidFill>
                  <a:srgbClr val="000000"/>
                </a:solidFill>
                <a:latin typeface="Arial Narrow" panose="020B0606020202030204" pitchFamily="34" charset="0"/>
              </a:rPr>
              <a:t>is based on data compiled from 1,768 global (U.S. &amp; ex –U.S.) buyout and growth equity funds, including fully liquidated partnerships, formed between 1986 and 2013.</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CS/Tremont Hedge Fund Index </a:t>
            </a:r>
            <a:r>
              <a:rPr lang="en-US" sz="684" b="0" dirty="0">
                <a:solidFill>
                  <a:srgbClr val="000000"/>
                </a:solidFill>
                <a:latin typeface="Arial Narrow" panose="020B0606020202030204" pitchFamily="34" charset="0"/>
              </a:rPr>
              <a:t>is compiled by Credit Suisse Tremont Index, LLC. It is an asset-weighted hedge fund index and includes only funds, as opposed to separate accounts. The Index uses the Credit Suisse/Tremont database, which tracks over 4500 funds, and consists only of funds with a minimum of US$50 million under management, a 12-month track record, and audited financial statements. It is calculated and rebalanced on a monthly basis, and shown net of all performance fees and expenses. It is the exclusive property of Credit Suisse Tremont Index, LLC.</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HFRI Monthly Indices (HFRI) </a:t>
            </a:r>
            <a:r>
              <a:rPr lang="en-US" sz="684" b="0" dirty="0">
                <a:solidFill>
                  <a:srgbClr val="000000"/>
                </a:solidFill>
                <a:latin typeface="Arial Narrow" panose="020B0606020202030204" pitchFamily="34" charset="0"/>
              </a:rPr>
              <a:t>are equally weighted performance indexes, utilized by numerous hedge fund managers as a benchmark for their own hedge funds. The HFRI are broken down into 4 main strategies, each with multiple sub strategies. All single-manager HFRI Index constituents are included in the HFRI Fund Weighted Composite, which accounts for over 2200 funds listed on the internal HFR Database.</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NAREIT EQUITY REIT Index </a:t>
            </a:r>
            <a:r>
              <a:rPr lang="en-US" sz="684" b="0" dirty="0">
                <a:solidFill>
                  <a:srgbClr val="000000"/>
                </a:solidFill>
                <a:latin typeface="Arial Narrow" panose="020B0606020202030204" pitchFamily="34" charset="0"/>
              </a:rPr>
              <a:t>is designed to provide the most comprehensive assessment of overall industry performance, and includes all tax-qualified real estate investment trusts (REITs) that are listed on the NYSE, the American Stock Exchange or the NASDAQ National Market List.</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NFI-ODCE</a:t>
            </a:r>
            <a:r>
              <a:rPr lang="en-US" sz="684" b="0" dirty="0">
                <a:solidFill>
                  <a:srgbClr val="000000"/>
                </a:solidFill>
                <a:latin typeface="Arial Narrow" panose="020B0606020202030204" pitchFamily="34" charset="0"/>
              </a:rPr>
              <a:t>, short for NCREIF Fund Index -Open End Diversified Core Equity, is an index of investment returns reporting on both a historical and current basis the results of 33 open-end commingled funds pursuing a core investment strategy, some of which have performance histories dating back to the 1970s. The NFI-ODCE Index is capitalization-weighted and is reported gross of fees. Measurement is time-weighted.</a:t>
            </a:r>
          </a:p>
          <a:p>
            <a:pPr defTabSz="782039">
              <a:lnSpc>
                <a:spcPct val="90000"/>
              </a:lnSpc>
              <a:spcBef>
                <a:spcPts val="278"/>
              </a:spcBef>
              <a:buClr>
                <a:srgbClr val="656565"/>
              </a:buClr>
              <a:buSzPct val="75000"/>
            </a:pPr>
            <a:r>
              <a:rPr lang="en-US" sz="684" b="0" i="1" dirty="0">
                <a:solidFill>
                  <a:srgbClr val="000000"/>
                </a:solidFill>
                <a:latin typeface="Arial Narrow" panose="020B0606020202030204" pitchFamily="34" charset="0"/>
              </a:rPr>
              <a:t>Definitions:</a:t>
            </a:r>
            <a:endParaRPr lang="en-US" sz="684"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Investing in </a:t>
            </a:r>
            <a:r>
              <a:rPr lang="en-US" sz="684" dirty="0">
                <a:solidFill>
                  <a:srgbClr val="000000"/>
                </a:solidFill>
                <a:latin typeface="Arial Narrow" panose="020B0606020202030204" pitchFamily="34" charset="0"/>
              </a:rPr>
              <a:t>alternative assets </a:t>
            </a:r>
            <a:r>
              <a:rPr lang="en-US" sz="684" b="0" dirty="0">
                <a:solidFill>
                  <a:srgbClr val="000000"/>
                </a:solidFill>
                <a:latin typeface="Arial Narrow" panose="020B0606020202030204" pitchFamily="34" charset="0"/>
              </a:rPr>
              <a:t>involves higher risks than traditional investments and is suitable only for sophisticated investors. Alternative investments involve greater risks than traditional investments and should not be deemed a complete investment program. They are not tax efficient and an investor should consult with his/her tax advisor prior to investing. Alternative investments have higher fees than traditional investments and they may also be highly leveraged and engage in speculative investment techniques, which can magnify the potential for investment loss or gain. The value of the investment may fall as well as rise and investors may get back less than they invested.</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Bonds </a:t>
            </a:r>
            <a:r>
              <a:rPr lang="en-US" sz="684" b="0" dirty="0">
                <a:solidFill>
                  <a:srgbClr val="000000"/>
                </a:solidFill>
                <a:latin typeface="Arial Narrow" panose="020B0606020202030204" pitchFamily="34" charset="0"/>
              </a:rPr>
              <a:t>are subject to interest rate risks. Bond prices generally fall when interest rates rise.</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Investments in </a:t>
            </a:r>
            <a:r>
              <a:rPr lang="en-US" sz="684" dirty="0">
                <a:solidFill>
                  <a:srgbClr val="000000"/>
                </a:solidFill>
                <a:latin typeface="Arial Narrow" panose="020B0606020202030204" pitchFamily="34" charset="0"/>
              </a:rPr>
              <a:t>commodities </a:t>
            </a:r>
            <a:r>
              <a:rPr lang="en-US" sz="684" b="0" dirty="0">
                <a:solidFill>
                  <a:srgbClr val="000000"/>
                </a:solidFill>
                <a:latin typeface="Arial Narrow" panose="020B0606020202030204" pitchFamily="34" charset="0"/>
              </a:rPr>
              <a:t>may have greater volatility than investments in traditional securities, particularly if the instruments involve leverage. The value of commodity-linked derivative instruments may be affected by changes in overall market movements, commodity index volatility, changes in interest rates, or factors affecting a particular industry or commodity, such as drought, floods, weather, livestock disease, embargoes, tariffs and international economic, political and regulatory developments. Use of leveraged commodity-linked derivatives creates an opportunity for increased return but, at the same time, creates the possibility for greater loss.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Derivatives </a:t>
            </a:r>
            <a:r>
              <a:rPr lang="en-US" sz="684" b="0" dirty="0">
                <a:solidFill>
                  <a:srgbClr val="000000"/>
                </a:solidFill>
                <a:latin typeface="Arial Narrow" panose="020B0606020202030204" pitchFamily="34" charset="0"/>
              </a:rPr>
              <a:t>may be riskier than other types of investments because they may be more sensitive to changes in economic or market conditions than other types of investments and could result in losses that significantly exceed the original investment. The use of derivatives may not be successful, resulting in investment losses, and the cost of such strategies may reduce investment returns. </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Distressed Restructuring Strategies </a:t>
            </a:r>
            <a:r>
              <a:rPr lang="en-US" sz="684" b="0" dirty="0">
                <a:solidFill>
                  <a:srgbClr val="000000"/>
                </a:solidFill>
                <a:latin typeface="Arial Narrow" panose="020B0606020202030204" pitchFamily="34" charset="0"/>
              </a:rPr>
              <a:t>employ an investment process focused on corporate fixed income instruments, primarily on corporate credit instruments of companies trading at significant discounts to their value at issuance or obliged (par value) at maturity as a result of either formal bankruptcy proceeding or financial market perception of near term proceedings.</a:t>
            </a:r>
            <a:endParaRPr lang="en-US" dirty="0"/>
          </a:p>
        </p:txBody>
      </p:sp>
      <p:sp>
        <p:nvSpPr>
          <p:cNvPr id="4" name="Content Placeholder 3"/>
          <p:cNvSpPr>
            <a:spLocks noGrp="1"/>
          </p:cNvSpPr>
          <p:nvPr>
            <p:ph sz="half" idx="2"/>
          </p:nvPr>
        </p:nvSpPr>
        <p:spPr/>
        <p:txBody>
          <a:bodyPr/>
          <a:lstStyle/>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Investments in </a:t>
            </a:r>
            <a:r>
              <a:rPr lang="en-US" sz="684" dirty="0">
                <a:solidFill>
                  <a:srgbClr val="000000"/>
                </a:solidFill>
                <a:latin typeface="Arial Narrow" panose="020B0606020202030204" pitchFamily="34" charset="0"/>
              </a:rPr>
              <a:t>emerging markets </a:t>
            </a:r>
            <a:r>
              <a:rPr lang="en-US" sz="684" b="0" dirty="0">
                <a:solidFill>
                  <a:srgbClr val="000000"/>
                </a:solidFill>
                <a:latin typeface="Arial Narrow" panose="020B0606020202030204" pitchFamily="34" charset="0"/>
              </a:rPr>
              <a:t>can be more volatile. The normal risks of investing in foreign countries are heightened when investing in emerging markets. In addition, the small size of securities markets and the low trading volume may lead to a lack of liquidity, which leads to increased volatility. Also, emerging markets may not provide adequate legal protection for private or foreign investment or private property.</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price of </a:t>
            </a:r>
            <a:r>
              <a:rPr lang="en-US" sz="684" dirty="0">
                <a:solidFill>
                  <a:srgbClr val="000000"/>
                </a:solidFill>
                <a:latin typeface="Arial Narrow" panose="020B0606020202030204" pitchFamily="34" charset="0"/>
              </a:rPr>
              <a:t>equity </a:t>
            </a:r>
            <a:r>
              <a:rPr lang="en-US" sz="684" b="0" dirty="0">
                <a:solidFill>
                  <a:srgbClr val="000000"/>
                </a:solidFill>
                <a:latin typeface="Arial Narrow" panose="020B0606020202030204" pitchFamily="34" charset="0"/>
              </a:rPr>
              <a:t>securities may rise, or fall because of changes in the broad market or changes in a company’s financial condition, sometimes rapidly or unpredictably. These price movements may result from factors affecting individual companies, sectors or industries, or the securities market as a whole, such as changes in economic or political conditions. Equity securities are subject to “stock market risk” meaning that stock prices in general may decline over short or extended periods of time.</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Equity market neutral strategies </a:t>
            </a:r>
            <a:r>
              <a:rPr lang="en-US" sz="684" b="0" dirty="0">
                <a:solidFill>
                  <a:srgbClr val="000000"/>
                </a:solidFill>
                <a:latin typeface="Arial Narrow" panose="020B0606020202030204" pitchFamily="34" charset="0"/>
              </a:rPr>
              <a:t>employ sophisticated quantitative techniques of analyzing price data to ascertain information about future price movement and relationships between securities, select securities for purchase and sale. Equity Market Neutral Strategies typically maintain characteristic net equity market exposure no greater than 10% long or short.</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Global macro strategies </a:t>
            </a:r>
            <a:r>
              <a:rPr lang="en-US" sz="684" b="0" dirty="0">
                <a:solidFill>
                  <a:srgbClr val="000000"/>
                </a:solidFill>
                <a:latin typeface="Arial Narrow" panose="020B0606020202030204" pitchFamily="34" charset="0"/>
              </a:rPr>
              <a:t>trade a broad range of strategies in which the investment process is predicated on movements in underlying economic variables and the impact these have on equity, fixed income, hard currency and commodity markets.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International </a:t>
            </a:r>
            <a:r>
              <a:rPr lang="en-US" sz="684" b="0" dirty="0">
                <a:solidFill>
                  <a:srgbClr val="000000"/>
                </a:solidFill>
                <a:latin typeface="Arial Narrow" panose="020B0606020202030204" pitchFamily="34" charset="0"/>
              </a:rPr>
              <a:t>investing involves a greater degree of risk and increased volatility. Changes in currency exchange rates and differences in accounting and taxation policies outside the U.S. can raise or lower returns. Some overseas markets may not be as politically and economically stable as the United States and other nations.</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There is no guarantee that the use of </a:t>
            </a:r>
            <a:r>
              <a:rPr lang="en-US" sz="684" dirty="0">
                <a:solidFill>
                  <a:srgbClr val="000000"/>
                </a:solidFill>
                <a:latin typeface="Arial Narrow" panose="020B0606020202030204" pitchFamily="34" charset="0"/>
              </a:rPr>
              <a:t>long and short positions </a:t>
            </a:r>
            <a:r>
              <a:rPr lang="en-US" sz="684" b="0" dirty="0">
                <a:solidFill>
                  <a:srgbClr val="000000"/>
                </a:solidFill>
                <a:latin typeface="Arial Narrow" panose="020B0606020202030204" pitchFamily="34" charset="0"/>
              </a:rPr>
              <a:t>will succeed in limiting an investor's exposure to domestic stock market movements, capitalization, sector swings or other risk factors. Using long and short selling strategies may have higher portfolio turnover rates. Short selling involves certain risks, including additional costs associated with covering short positions and a possibility of unlimited loss on certain short sale positions.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Merger arbitrage strategies </a:t>
            </a:r>
            <a:r>
              <a:rPr lang="en-US" sz="684" b="0" dirty="0">
                <a:solidFill>
                  <a:srgbClr val="000000"/>
                </a:solidFill>
                <a:latin typeface="Arial Narrow" panose="020B0606020202030204" pitchFamily="34" charset="0"/>
              </a:rPr>
              <a:t>which employ an investment process primarily focused on opportunities in equity and equity related instruments of companies which are currently engaged in a corporate transaction.</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Mid-capitalization </a:t>
            </a:r>
            <a:r>
              <a:rPr lang="en-US" sz="684" b="0" dirty="0">
                <a:solidFill>
                  <a:srgbClr val="000000"/>
                </a:solidFill>
                <a:latin typeface="Arial Narrow" panose="020B0606020202030204" pitchFamily="34" charset="0"/>
              </a:rPr>
              <a:t>investing typically carries more risk than investing in well-established "blue-chip" companies. Historically, mid-cap companies' stock has experienced a greater degree of market volatility than the average stock.</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Price to forward earnings </a:t>
            </a:r>
            <a:r>
              <a:rPr lang="en-US" sz="684" b="0" dirty="0">
                <a:solidFill>
                  <a:srgbClr val="000000"/>
                </a:solidFill>
                <a:latin typeface="Arial Narrow" panose="020B0606020202030204" pitchFamily="34" charset="0"/>
              </a:rPr>
              <a:t>is a measure of the price-to-earnings ratio (P/E) using forecasted earnings. </a:t>
            </a:r>
            <a:r>
              <a:rPr lang="en-US" sz="684" dirty="0">
                <a:solidFill>
                  <a:srgbClr val="000000"/>
                </a:solidFill>
                <a:latin typeface="Arial Narrow" panose="020B0606020202030204" pitchFamily="34" charset="0"/>
              </a:rPr>
              <a:t>Price to book value </a:t>
            </a:r>
            <a:r>
              <a:rPr lang="en-US" sz="684" b="0" dirty="0">
                <a:solidFill>
                  <a:srgbClr val="000000"/>
                </a:solidFill>
                <a:latin typeface="Arial Narrow" panose="020B0606020202030204" pitchFamily="34" charset="0"/>
              </a:rPr>
              <a:t>compares a stock's market value to its book value. </a:t>
            </a:r>
            <a:r>
              <a:rPr lang="en-US" sz="684" dirty="0">
                <a:solidFill>
                  <a:srgbClr val="000000"/>
                </a:solidFill>
                <a:latin typeface="Arial Narrow" panose="020B0606020202030204" pitchFamily="34" charset="0"/>
              </a:rPr>
              <a:t>Price to cash flow </a:t>
            </a:r>
            <a:r>
              <a:rPr lang="en-US" sz="684" b="0" dirty="0">
                <a:solidFill>
                  <a:srgbClr val="000000"/>
                </a:solidFill>
                <a:latin typeface="Arial Narrow" panose="020B0606020202030204" pitchFamily="34" charset="0"/>
              </a:rPr>
              <a:t>is a measure of the market's expectations of a firm's future financial health. </a:t>
            </a:r>
            <a:r>
              <a:rPr lang="en-US" sz="684" dirty="0">
                <a:solidFill>
                  <a:srgbClr val="000000"/>
                </a:solidFill>
                <a:latin typeface="Arial Narrow" panose="020B0606020202030204" pitchFamily="34" charset="0"/>
              </a:rPr>
              <a:t>Price to dividends </a:t>
            </a:r>
            <a:r>
              <a:rPr lang="en-US" sz="684" b="0" dirty="0">
                <a:solidFill>
                  <a:srgbClr val="000000"/>
                </a:solidFill>
                <a:latin typeface="Arial Narrow" panose="020B0606020202030204" pitchFamily="34" charset="0"/>
              </a:rPr>
              <a:t>is the ratio of the price of a share on a stock exchange to the dividends per share paid in the previous year, used as a measure of a company's potential as an investment.</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Real estate </a:t>
            </a:r>
            <a:r>
              <a:rPr lang="en-US" sz="684" b="0" dirty="0">
                <a:solidFill>
                  <a:srgbClr val="000000"/>
                </a:solidFill>
                <a:latin typeface="Arial Narrow" panose="020B0606020202030204" pitchFamily="34" charset="0"/>
              </a:rPr>
              <a:t>investments may be subject to a higher degree of market risk because of concentration in a specific industry, sector or geographical sector. Real estate investments may be subject to risks including, but not limited to, declines in the value of real estate, risks related to general and economic conditions, changes in the value of the underlying property owned by the trust and defaults by borrower.</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Relative Value Strategies </a:t>
            </a:r>
            <a:r>
              <a:rPr lang="en-US" sz="684" b="0" dirty="0">
                <a:solidFill>
                  <a:srgbClr val="000000"/>
                </a:solidFill>
                <a:latin typeface="Arial Narrow" panose="020B0606020202030204" pitchFamily="34" charset="0"/>
              </a:rPr>
              <a:t>maintain positions in which the investment thesis is predicated on realization of a valuation discrepancy in the relationship between multiple securities. </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Small-capitalization </a:t>
            </a:r>
            <a:r>
              <a:rPr lang="en-US" sz="684" b="0" dirty="0">
                <a:solidFill>
                  <a:srgbClr val="000000"/>
                </a:solidFill>
                <a:latin typeface="Arial Narrow" panose="020B0606020202030204" pitchFamily="34" charset="0"/>
              </a:rPr>
              <a:t>investing typically carries more risk than investing in well-established "blue-chip" companies since smaller companies generally have a higher risk of failure. Historically, smaller companies' stock has experienced a greater degree of market volatility than the average stock.</a:t>
            </a:r>
            <a:endParaRPr lang="en-US" dirty="0"/>
          </a:p>
        </p:txBody>
      </p:sp>
      <p:sp>
        <p:nvSpPr>
          <p:cNvPr id="6" name="Date Placeholder 5"/>
          <p:cNvSpPr>
            <a:spLocks noGrp="1"/>
          </p:cNvSpPr>
          <p:nvPr>
            <p:ph type="dt" sz="half" idx="26"/>
          </p:nvPr>
        </p:nvSpPr>
        <p:spPr/>
        <p:txBody>
          <a:bodyPr/>
          <a:lstStyle/>
          <a:p>
            <a:r>
              <a:rPr lang="en-US"/>
              <a:t>GTM</a:t>
            </a:r>
            <a:endParaRPr lang="en-US" dirty="0"/>
          </a:p>
        </p:txBody>
      </p:sp>
      <p:sp>
        <p:nvSpPr>
          <p:cNvPr id="9" name="Footer Placeholder 6"/>
          <p:cNvSpPr>
            <a:spLocks noGrp="1"/>
          </p:cNvSpPr>
          <p:nvPr>
            <p:ph type="ftr" sz="quarter" idx="27"/>
          </p:nvPr>
        </p:nvSpPr>
        <p:spPr>
          <a:xfrm>
            <a:off x="8059594" y="672474"/>
            <a:ext cx="438128" cy="314867"/>
          </a:xfrm>
        </p:spPr>
        <p:txBody>
          <a:bodyPr/>
          <a:lstStyle/>
          <a:p>
            <a:r>
              <a:rPr lang="en-US" dirty="0"/>
              <a:t>U.S.</a:t>
            </a:r>
          </a:p>
        </p:txBody>
      </p:sp>
      <p:sp>
        <p:nvSpPr>
          <p:cNvPr id="8" name="Footer Placeholder 3">
            <a:extLst>
              <a:ext uri="{FF2B5EF4-FFF2-40B4-BE49-F238E27FC236}">
                <a16:creationId xmlns:a16="http://schemas.microsoft.com/office/drawing/2014/main" id="{2036F4CE-EE8C-4B33-92FF-362B93DD728A}"/>
              </a:ext>
            </a:extLst>
          </p:cNvPr>
          <p:cNvSpPr txBox="1">
            <a:spLocks/>
          </p:cNvSpPr>
          <p:nvPr/>
        </p:nvSpPr>
        <p:spPr>
          <a:xfrm>
            <a:off x="8497722" y="6724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70</a:t>
            </a:r>
          </a:p>
        </p:txBody>
      </p:sp>
    </p:spTree>
    <p:extLst>
      <p:ext uri="{BB962C8B-B14F-4D97-AF65-F5344CB8AC3E}">
        <p14:creationId xmlns:p14="http://schemas.microsoft.com/office/powerpoint/2010/main" val="308937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 – Risks &amp; disclosures</a:t>
            </a:r>
          </a:p>
        </p:txBody>
      </p:sp>
      <p:sp>
        <p:nvSpPr>
          <p:cNvPr id="3" name="Content Placeholder 2"/>
          <p:cNvSpPr>
            <a:spLocks noGrp="1"/>
          </p:cNvSpPr>
          <p:nvPr>
            <p:ph idx="1"/>
          </p:nvPr>
        </p:nvSpPr>
        <p:spPr>
          <a:xfrm>
            <a:off x="761999" y="1204913"/>
            <a:ext cx="8166099" cy="5336691"/>
          </a:xfrm>
        </p:spPr>
        <p:txBody>
          <a:bodyPr/>
          <a:lstStyle/>
          <a:p>
            <a:pPr defTabSz="782039">
              <a:lnSpc>
                <a:spcPct val="90000"/>
              </a:lnSpc>
              <a:spcBef>
                <a:spcPts val="278"/>
              </a:spcBef>
              <a:buClr>
                <a:srgbClr val="656565"/>
              </a:buClr>
              <a:buSzPct val="75000"/>
            </a:pPr>
            <a:r>
              <a:rPr lang="en-US" sz="769" dirty="0">
                <a:solidFill>
                  <a:srgbClr val="000000"/>
                </a:solidFill>
                <a:latin typeface="Arial Narrow" panose="020B0606020202030204" pitchFamily="34" charset="0"/>
              </a:rPr>
              <a:t>The Market Insights program provides comprehensive data and commentary on global markets without reference to products. Designed as a tool to help clients understand the markets and support investment decision-making, the program explores the implications of current economic data and changing market conditions.</a:t>
            </a: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For the purposes of MiFID II, the JPM Market Insights and Portfolio Insights programs are marketing communications and are not in scope for any MiFID II / </a:t>
            </a:r>
            <a:r>
              <a:rPr lang="en-US" sz="769" b="0" dirty="0" err="1">
                <a:solidFill>
                  <a:srgbClr val="000000"/>
                </a:solidFill>
                <a:latin typeface="Arial Narrow" panose="020B0606020202030204" pitchFamily="34" charset="0"/>
              </a:rPr>
              <a:t>MiFIR</a:t>
            </a:r>
            <a:r>
              <a:rPr lang="en-US" sz="769" b="0" dirty="0">
                <a:solidFill>
                  <a:srgbClr val="000000"/>
                </a:solidFill>
                <a:latin typeface="Arial Narrow" panose="020B0606020202030204" pitchFamily="34" charset="0"/>
              </a:rPr>
              <a:t> requirements specifically related to investment research. Furthermore, the J.P. Morgan Asset Management Market Insights and Portfolio Insights programs, as non-independent research, have not been prepared in accordance with legal requirements designed to promote the independence of investment research, nor are they subject to any prohibition on dealing ahead of the dissemination of investment research.</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This document is a general communication being provided for informational purposes only. It is educational in nature and not designed to be taken as advice or a recommendation for any specific investment product, strategy, plan feature or other purpose in any jurisdiction, nor is it a commitment from J.P. Morgan Asset Management or any of its subsidiaries to participate in any of the transactions mentioned herein. Any examples used are generic, hypothetical and for illustration purposes only. This material does not contain sufficient information to support an investment decision and it should not be relied upon by you in evaluating the merits of investing in any securities or products. In addition, users should make an independent assessment of the legal, regulatory, tax, credit, and accounting implications and determine, together with their own financial professional, if any investment mentioned herein is believed to be appropriate to their personal goals. Investors should ensure that they obtain all available relevant information before making any investment. Any forecasts, figures, opinions or investment techniques and strategies set out are for information purposes only, based on certain assumptions and current market conditions and are subject to change without prior notice. All information presented herein is considered to be accurate at the time of production, but no warranty of accuracy is given and no liability in respect of any error or omission is accepted. It should be noted that investment involves risks, the value of investments and the income from them may fluctuate in accordance with market conditions and taxation agreements and investors may not get back the full amount invested. Both past performance and yields are not reliable indicators of current and future results.</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J.P. Morgan Asset Management is the brand for the asset management business of JPMorgan Chase &amp; Co. and its affiliates worldwide.</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To the extent permitted by applicable law, we may record telephone calls and monitor electronic communications to comply with our legal and regulatory obligations and internal policies. Personal data will be collected, stored and processed by J.P. Morgan Asset Management in accordance with our privacy policies at </a:t>
            </a:r>
            <a:r>
              <a:rPr lang="en-US" sz="769" b="0" dirty="0">
                <a:solidFill>
                  <a:srgbClr val="000000"/>
                </a:solidFill>
                <a:latin typeface="Arial Narrow" panose="020B0606020202030204" pitchFamily="34" charset="0"/>
                <a:hlinkClick r:id="rId3"/>
              </a:rPr>
              <a:t>https://am.jpmorgan.com/global/privacy</a:t>
            </a:r>
            <a:r>
              <a:rPr lang="en-US" sz="769" b="0" dirty="0">
                <a:solidFill>
                  <a:srgbClr val="000000"/>
                </a:solidFill>
                <a:latin typeface="Arial Narrow" panose="020B0606020202030204" pitchFamily="34" charset="0"/>
              </a:rPr>
              <a:t>.</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This communication is issued by the following entities: </a:t>
            </a: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In the United States, by J.P. Morgan Investment Management Inc. or J.P. Morgan Alternative Asset Management, Inc., both regulated by the Securities and Exchange Commission; in Latin America, for intended recipients’ use only, by local J.P. Morgan entities, as the case may be. In Canada, for institutional clients’ use only, by JPMorgan Asset Management (Canada) Inc., which is a registered Portfolio Manager and Exempt Market Dealer in all Canadian provinces and territories except the Yukon and is also registered as an Investment Fund Manager in British Columbia, Ontario, Quebec and Newfoundland and Labrador. In the United Kingdom, by JPMorgan Asset Management (UK) Limited, which is authorized and regulated by the Financial Conduct Authority; in other European jurisdictions, by JPMorgan Asset Management (Europe) </a:t>
            </a:r>
            <a:r>
              <a:rPr lang="en-US" sz="769" b="0" dirty="0" err="1">
                <a:solidFill>
                  <a:srgbClr val="000000"/>
                </a:solidFill>
                <a:latin typeface="Arial Narrow" panose="020B0606020202030204" pitchFamily="34" charset="0"/>
              </a:rPr>
              <a:t>S.à</a:t>
            </a:r>
            <a:r>
              <a:rPr lang="en-US" sz="769" b="0" dirty="0">
                <a:solidFill>
                  <a:srgbClr val="000000"/>
                </a:solidFill>
                <a:latin typeface="Arial Narrow" panose="020B0606020202030204" pitchFamily="34" charset="0"/>
              </a:rPr>
              <a:t> </a:t>
            </a:r>
            <a:r>
              <a:rPr lang="en-US" sz="769" b="0" dirty="0" err="1">
                <a:solidFill>
                  <a:srgbClr val="000000"/>
                </a:solidFill>
                <a:latin typeface="Arial Narrow" panose="020B0606020202030204" pitchFamily="34" charset="0"/>
              </a:rPr>
              <a:t>r.l</a:t>
            </a:r>
            <a:r>
              <a:rPr lang="en-US" sz="769" b="0" dirty="0">
                <a:solidFill>
                  <a:srgbClr val="000000"/>
                </a:solidFill>
                <a:latin typeface="Arial Narrow" panose="020B0606020202030204" pitchFamily="34" charset="0"/>
              </a:rPr>
              <a:t>. In Asia Pacific (“APAC”), by the following issuing entities and in the respective jurisdictions in which they are primarily regulated: JPMorgan Asset Management (Asia Pacific) Limited, or JPMorgan Funds (Asia) Limited, or JPMorgan Asset Management Real Assets (Asia) Limited, each of which is regulated by the Securities and Futures Commission of Hong Kong; JPMorgan Asset Management (Singapore) Limited (Co. Reg. No. 197601586K), this advertisement or publication has not been reviewed by the Monetary Authority of Singapore; JPMorgan Asset Management (Taiwan) Limited; JPMorgan Asset Management (Japan) Limited, which is a member of the Investment Trusts Association, Japan, the Japan Investment Advisers Association, Type II Financial Instruments Firms Association and the Japan Securities Dealers Association and is regulated by the Financial Services Agency (registration number “Kanto Local Finance Bureau (Financial Instruments Firm) No. 330”); in Australia, to wholesale clients only as defined in section 761A and 761G of the Corporations Act 2001 (Commonwealth), by JPMorgan Asset Management (Australia) Limited (ABN 55143832080) (AFSL 376919). For all other markets in APAC, to intended recipients only.</a:t>
            </a:r>
          </a:p>
          <a:p>
            <a:pPr defTabSz="782039">
              <a:lnSpc>
                <a:spcPct val="90000"/>
              </a:lnSpc>
              <a:spcBef>
                <a:spcPts val="278"/>
              </a:spcBef>
              <a:buClr>
                <a:srgbClr val="656565"/>
              </a:buClr>
              <a:buSzPct val="75000"/>
            </a:pPr>
            <a:br>
              <a:rPr lang="en-US" sz="684" b="0" dirty="0">
                <a:solidFill>
                  <a:prstClr val="black"/>
                </a:solidFill>
                <a:latin typeface="Arial Narrow" panose="020B0606020202030204" pitchFamily="34" charset="0"/>
              </a:rPr>
            </a:br>
            <a:r>
              <a:rPr lang="en-US" sz="769" dirty="0">
                <a:solidFill>
                  <a:prstClr val="black"/>
                </a:solidFill>
                <a:latin typeface="Arial Narrow" panose="020B0606020202030204" pitchFamily="34" charset="0"/>
              </a:rPr>
              <a:t>For U.S. only: </a:t>
            </a:r>
            <a:r>
              <a:rPr lang="en-US" sz="769" b="0" dirty="0">
                <a:solidFill>
                  <a:prstClr val="black"/>
                </a:solidFill>
                <a:latin typeface="Arial Narrow" panose="020B0606020202030204" pitchFamily="34" charset="0"/>
              </a:rPr>
              <a:t>If you are a person with a disability and need additional support in viewing the material, please call us at 1-800-343-1113 for assistance.</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Copyright 2023 JPMorgan Chase &amp; Co. All rights reserved</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Google assistant is a trademark of Google Inc.</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Amazon, Alexa and all related logos are trademarks of Amazon.com, Inc. or its affiliates.</a:t>
            </a:r>
            <a:br>
              <a:rPr lang="en-US" sz="769" b="0" dirty="0">
                <a:solidFill>
                  <a:prstClr val="black"/>
                </a:solidFill>
                <a:latin typeface="Arial Narrow" panose="020B0606020202030204" pitchFamily="34" charset="0"/>
              </a:rPr>
            </a:br>
            <a:endParaRPr lang="en-US" sz="769" b="0" dirty="0">
              <a:solidFill>
                <a:srgbClr val="000000"/>
              </a:solidFill>
              <a:latin typeface="Arial Narrow" panose="020B0606020202030204" pitchFamily="34" charset="0"/>
              <a:cs typeface="Arial" charset="0"/>
            </a:endParaRPr>
          </a:p>
          <a:p>
            <a:pPr defTabSz="701910" eaLnBrk="0" fontAlgn="base" hangingPunct="0">
              <a:lnSpc>
                <a:spcPts val="1155"/>
              </a:lnSpc>
              <a:spcBef>
                <a:spcPts val="0"/>
              </a:spcBef>
              <a:spcAft>
                <a:spcPts val="257"/>
              </a:spcAft>
              <a:buClr>
                <a:srgbClr val="656565"/>
              </a:buClr>
              <a:buSzPct val="75000"/>
            </a:pPr>
            <a:r>
              <a:rPr lang="en-US" sz="769" b="0" dirty="0">
                <a:solidFill>
                  <a:srgbClr val="000000"/>
                </a:solidFill>
                <a:latin typeface="Arial Narrow" panose="020B0606020202030204" pitchFamily="34" charset="0"/>
                <a:cs typeface="Arial" charset="0"/>
              </a:rPr>
              <a:t>Prepared by:</a:t>
            </a:r>
            <a:r>
              <a:rPr lang="en-US" sz="769" b="0" dirty="0">
                <a:solidFill>
                  <a:srgbClr val="000000"/>
                </a:solidFill>
                <a:latin typeface="Arial Narrow" panose="020B0606020202030204" pitchFamily="34" charset="0"/>
              </a:rPr>
              <a:t> </a:t>
            </a:r>
            <a:r>
              <a:rPr lang="en-US" sz="769" b="0" dirty="0">
                <a:solidFill>
                  <a:srgbClr val="000000"/>
                </a:solidFill>
                <a:latin typeface="Arial Narrow" panose="020B0606020202030204" pitchFamily="34" charset="0"/>
                <a:cs typeface="Arial" charset="0"/>
              </a:rPr>
              <a:t>David P. Kelly, Jordan K. Jackson, David M. Lebovitz, John C. Manley, Meera Pandit, Gabriela D. Santos, Stephanie Aliaga, Sahil Gauba, Nimish Vyas, Mary Park Durham, and Brandon Hall.</a:t>
            </a:r>
          </a:p>
          <a:p>
            <a:pPr defTabSz="701910" eaLnBrk="0" fontAlgn="base" hangingPunct="0">
              <a:lnSpc>
                <a:spcPts val="1155"/>
              </a:lnSpc>
              <a:spcBef>
                <a:spcPts val="0"/>
              </a:spcBef>
              <a:spcAft>
                <a:spcPts val="257"/>
              </a:spcAft>
              <a:buClr>
                <a:srgbClr val="656565"/>
              </a:buClr>
              <a:buSzPct val="75000"/>
            </a:pPr>
            <a:r>
              <a:rPr lang="en-US" sz="769" b="0" dirty="0">
                <a:solidFill>
                  <a:srgbClr val="000000"/>
                </a:solidFill>
                <a:latin typeface="Arial Narrow" panose="020B0606020202030204" pitchFamily="34" charset="0"/>
                <a:cs typeface="Arial" pitchFamily="34" charset="0"/>
              </a:rPr>
              <a:t>Unless otherwise stated, all data are As of June 6, 2023 or most recently available.</a:t>
            </a:r>
          </a:p>
          <a:p>
            <a:pPr defTabSz="701910" eaLnBrk="0" fontAlgn="base" hangingPunct="0">
              <a:lnSpc>
                <a:spcPts val="1155"/>
              </a:lnSpc>
              <a:spcBef>
                <a:spcPts val="0"/>
              </a:spcBef>
              <a:spcAft>
                <a:spcPts val="257"/>
              </a:spcAft>
              <a:buClr>
                <a:srgbClr val="656565"/>
              </a:buClr>
              <a:buSzPct val="75000"/>
            </a:pPr>
            <a:r>
              <a:rPr lang="en-US" sz="769" dirty="0">
                <a:solidFill>
                  <a:srgbClr val="000000"/>
                </a:solidFill>
                <a:latin typeface="Arial Narrow" panose="020B0606020202030204" pitchFamily="34" charset="0"/>
              </a:rPr>
              <a:t>Guide to the Markets – U.S.</a:t>
            </a:r>
          </a:p>
          <a:p>
            <a:pPr defTabSz="701910" eaLnBrk="0" fontAlgn="base" hangingPunct="0">
              <a:lnSpc>
                <a:spcPts val="1155"/>
              </a:lnSpc>
              <a:spcBef>
                <a:spcPts val="0"/>
              </a:spcBef>
              <a:spcAft>
                <a:spcPts val="257"/>
              </a:spcAft>
              <a:buClr>
                <a:srgbClr val="656565"/>
              </a:buClr>
              <a:buSzPct val="75000"/>
            </a:pPr>
            <a:r>
              <a:rPr lang="en-US" sz="769" dirty="0">
                <a:solidFill>
                  <a:srgbClr val="000000"/>
                </a:solidFill>
                <a:latin typeface="Arial Narrow" panose="020B0606020202030204" pitchFamily="34" charset="0"/>
              </a:rPr>
              <a:t>JP-LITTLEBOOK | </a:t>
            </a:r>
            <a:r>
              <a:rPr lang="en-GB" sz="800" dirty="0">
                <a:solidFill>
                  <a:prstClr val="black"/>
                </a:solidFill>
                <a:latin typeface="Arial Narrow" panose="020B0606020202030204" pitchFamily="34" charset="0"/>
              </a:rPr>
              <a:t>0903c02a8264cfd3</a:t>
            </a:r>
            <a:endParaRPr lang="en-US" sz="1026" dirty="0"/>
          </a:p>
        </p:txBody>
      </p:sp>
      <p:sp>
        <p:nvSpPr>
          <p:cNvPr id="4" name="Date Placeholder 3"/>
          <p:cNvSpPr>
            <a:spLocks noGrp="1"/>
          </p:cNvSpPr>
          <p:nvPr>
            <p:ph type="dt" sz="half" idx="10"/>
          </p:nvPr>
        </p:nvSpPr>
        <p:spPr/>
        <p:txBody>
          <a:bodyPr/>
          <a:lstStyle/>
          <a:p>
            <a:r>
              <a:rPr lang="en-US" sz="1200" dirty="0"/>
              <a:t>GTM</a:t>
            </a:r>
          </a:p>
        </p:txBody>
      </p:sp>
      <p:sp>
        <p:nvSpPr>
          <p:cNvPr id="11" name="Footer Placeholder 6"/>
          <p:cNvSpPr>
            <a:spLocks noGrp="1"/>
          </p:cNvSpPr>
          <p:nvPr>
            <p:ph type="ftr" sz="quarter" idx="4294967295"/>
          </p:nvPr>
        </p:nvSpPr>
        <p:spPr>
          <a:xfrm>
            <a:off x="8059456" y="672475"/>
            <a:ext cx="438128" cy="314867"/>
          </a:xfrm>
          <a:prstGeom prst="rect">
            <a:avLst/>
          </a:prstGeom>
        </p:spPr>
        <p:txBody>
          <a:bodyPr/>
          <a:lstStyle/>
          <a:p>
            <a:r>
              <a:rPr lang="en-US" sz="1200" dirty="0"/>
              <a:t>U.S.</a:t>
            </a:r>
          </a:p>
        </p:txBody>
      </p:sp>
      <p:sp>
        <p:nvSpPr>
          <p:cNvPr id="7" name="Footer Placeholder 3">
            <a:extLst>
              <a:ext uri="{FF2B5EF4-FFF2-40B4-BE49-F238E27FC236}">
                <a16:creationId xmlns:a16="http://schemas.microsoft.com/office/drawing/2014/main" id="{2036F4CE-EE8C-4B33-92FF-362B93DD728A}"/>
              </a:ext>
            </a:extLst>
          </p:cNvPr>
          <p:cNvSpPr txBox="1">
            <a:spLocks/>
          </p:cNvSpPr>
          <p:nvPr/>
        </p:nvSpPr>
        <p:spPr>
          <a:xfrm>
            <a:off x="8497584" y="672474"/>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71</a:t>
            </a:r>
          </a:p>
        </p:txBody>
      </p:sp>
    </p:spTree>
    <p:extLst>
      <p:ext uri="{BB962C8B-B14F-4D97-AF65-F5344CB8AC3E}">
        <p14:creationId xmlns:p14="http://schemas.microsoft.com/office/powerpoint/2010/main" val="73883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economic activity momentum</a:t>
            </a:r>
          </a:p>
        </p:txBody>
      </p:sp>
      <p:sp>
        <p:nvSpPr>
          <p:cNvPr id="4" name="Text Placeholder 3"/>
          <p:cNvSpPr>
            <a:spLocks noGrp="1"/>
          </p:cNvSpPr>
          <p:nvPr>
            <p:ph type="body" sz="quarter" idx="25"/>
          </p:nvPr>
        </p:nvSpPr>
        <p:spPr>
          <a:xfrm>
            <a:off x="762200" y="5918934"/>
            <a:ext cx="6784619" cy="687111"/>
          </a:xfrm>
        </p:spPr>
        <p:txBody>
          <a:bodyPr/>
          <a:lstStyle/>
          <a:p>
            <a:pPr algn="just"/>
            <a:r>
              <a:rPr lang="en-US" dirty="0"/>
              <a:t>Source: Standard &amp; Poor’s, J.P. Morgan Asset Management.</a:t>
            </a:r>
          </a:p>
          <a:p>
            <a:pPr algn="just"/>
            <a:r>
              <a:rPr lang="en-US" dirty="0"/>
              <a:t>The Composite PMI includes both manufacturing and services sub-indices. The May global and services figures are estimates by J.P. Morgan Asset Management. Heatmap colors are based on PMI relative to the 50 level, which indicates acceleration or deceleration of the sector, for the time period shown. Heatmap is based on quarterly averages, except for the two most recent figures, which are single month readings. Data for the U.S. are back-tested and filled in for 2009. DM and EM represent developed markets and emerging markets, respectively. </a:t>
            </a:r>
          </a:p>
          <a:p>
            <a:pPr algn="just"/>
            <a:r>
              <a:rPr lang="en-US" i="1" dirty="0">
                <a:solidFill>
                  <a:srgbClr val="000000"/>
                </a:solidFill>
              </a:rPr>
              <a:t>Guide to the Markets – U.S.</a:t>
            </a:r>
            <a:r>
              <a:rPr lang="en-US" dirty="0">
                <a:solidFill>
                  <a:srgbClr val="000000"/>
                </a:solidFill>
              </a:rPr>
              <a:t> Data are As of June 6, 2023.</a:t>
            </a:r>
            <a:endParaRPr lang="en-US" dirty="0"/>
          </a:p>
        </p:txBody>
      </p:sp>
      <p:sp>
        <p:nvSpPr>
          <p:cNvPr id="5" name="Date Placeholder 4"/>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Footer Placeholder 5"/>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2" name="Footer Placeholder 3">
            <a:extLst>
              <a:ext uri="{FF2B5EF4-FFF2-40B4-BE49-F238E27FC236}">
                <a16:creationId xmlns:a16="http://schemas.microsoft.com/office/drawing/2014/main" id="{2036F4CE-EE8C-4B33-92FF-362B93DD728A}"/>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50</a:t>
            </a:r>
          </a:p>
        </p:txBody>
      </p:sp>
      <p:sp>
        <p:nvSpPr>
          <p:cNvPr id="9" name="Rectangle: Rounded Corners 7">
            <a:extLst>
              <a:ext uri="{FF2B5EF4-FFF2-40B4-BE49-F238E27FC236}">
                <a16:creationId xmlns:a16="http://schemas.microsoft.com/office/drawing/2014/main" id="{95709890-EC27-41B3-BD3A-D0512CC55B13}"/>
              </a:ext>
            </a:extLst>
          </p:cNvPr>
          <p:cNvSpPr/>
          <p:nvPr/>
        </p:nvSpPr>
        <p:spPr>
          <a:xfrm rot="16200000">
            <a:off x="-296823" y="3797698"/>
            <a:ext cx="1231904" cy="220589"/>
          </a:xfrm>
          <a:prstGeom prst="roundRect">
            <a:avLst>
              <a:gd name="adj" fmla="val 50000"/>
            </a:avLst>
          </a:prstGeom>
          <a:solidFill>
            <a:srgbClr val="6F44BB"/>
          </a:solidFill>
          <a:ln w="9525" cap="sq">
            <a:solidFill>
              <a:schemeClr val="bg1"/>
            </a:solid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International</a:t>
            </a:r>
          </a:p>
        </p:txBody>
      </p:sp>
      <p:pic>
        <p:nvPicPr>
          <p:cNvPr id="7" name="Picture 6">
            <a:extLst>
              <a:ext uri="{FF2B5EF4-FFF2-40B4-BE49-F238E27FC236}">
                <a16:creationId xmlns:a16="http://schemas.microsoft.com/office/drawing/2014/main" id="{99CFF620-FE76-7291-C8F4-C0707E43C8E7}"/>
              </a:ext>
            </a:extLst>
          </p:cNvPr>
          <p:cNvPicPr>
            <a:picLocks noChangeAspect="1"/>
          </p:cNvPicPr>
          <p:nvPr/>
        </p:nvPicPr>
        <p:blipFill>
          <a:blip r:embed="rId2"/>
          <a:stretch>
            <a:fillRect/>
          </a:stretch>
        </p:blipFill>
        <p:spPr>
          <a:xfrm>
            <a:off x="762001" y="1184351"/>
            <a:ext cx="8283366" cy="4532638"/>
          </a:xfrm>
          <a:prstGeom prst="rect">
            <a:avLst/>
          </a:prstGeom>
        </p:spPr>
      </p:pic>
    </p:spTree>
    <p:extLst>
      <p:ext uri="{BB962C8B-B14F-4D97-AF65-F5344CB8AC3E}">
        <p14:creationId xmlns:p14="http://schemas.microsoft.com/office/powerpoint/2010/main" val="327900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Cyclical sectors</a:t>
            </a:r>
            <a:endParaRPr lang="en-US" dirty="0">
              <a:latin typeface="JPM AM Pro" panose="020B0503040102020003" pitchFamily="34" charset="0"/>
            </a:endParaRPr>
          </a:p>
        </p:txBody>
      </p:sp>
      <p:sp>
        <p:nvSpPr>
          <p:cNvPr id="9" name="Text Placeholder 15"/>
          <p:cNvSpPr>
            <a:spLocks noGrp="1"/>
          </p:cNvSpPr>
          <p:nvPr>
            <p:ph type="body" sz="quarter" idx="25"/>
          </p:nvPr>
        </p:nvSpPr>
        <p:spPr>
          <a:xfrm>
            <a:off x="762000" y="6013645"/>
            <a:ext cx="6784975" cy="343556"/>
          </a:xfrm>
        </p:spPr>
        <p:txBody>
          <a:bodyPr/>
          <a:lstStyle/>
          <a:p>
            <a:r>
              <a:rPr lang="en-US" dirty="0"/>
              <a:t>Source: BEA, Census Bureau, FactSet, J.P. Morgan Asset Management. Data for light vehicle sales is quarterly apart from the latest monthly data point. </a:t>
            </a:r>
          </a:p>
          <a:p>
            <a:r>
              <a:rPr lang="en-US" i="1" dirty="0">
                <a:solidFill>
                  <a:srgbClr val="000000"/>
                </a:solidFill>
              </a:rPr>
              <a:t>Guide to the Markets – U.S.</a:t>
            </a:r>
            <a:r>
              <a:rPr lang="en-US" dirty="0">
                <a:solidFill>
                  <a:srgbClr val="000000"/>
                </a:solidFill>
              </a:rPr>
              <a:t> </a:t>
            </a:r>
            <a:r>
              <a:rPr lang="en-US" dirty="0"/>
              <a:t>Data are As of June 6, 2023</a:t>
            </a:r>
            <a:r>
              <a:rPr lang="en-US" dirty="0">
                <a:solidFill>
                  <a:srgbClr val="000000"/>
                </a:solidFill>
              </a:rPr>
              <a:t>.</a:t>
            </a:r>
            <a:endParaRPr lang="en-US" dirty="0">
              <a:latin typeface="JPM AM Pro Light" panose="020B0303040103020003" pitchFamily="34" charset="0"/>
            </a:endParaRPr>
          </a:p>
        </p:txBody>
      </p:sp>
      <p:sp>
        <p:nvSpPr>
          <p:cNvPr id="6" name="Date Placeholder 5"/>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7" name="Footer Placeholder 6"/>
          <p:cNvSpPr>
            <a:spLocks noGrp="1"/>
          </p:cNvSpPr>
          <p:nvPr>
            <p:ph type="ftr" sz="quarter" idx="27"/>
          </p:nvPr>
        </p:nvSpPr>
        <p:spPr/>
        <p:txBody>
          <a:bodyPr/>
          <a:lstStyle/>
          <a:p>
            <a:r>
              <a:rPr lang="en-US">
                <a:solidFill>
                  <a:srgbClr val="000000"/>
                </a:solidFill>
              </a:rPr>
              <a:t>U.S.</a:t>
            </a:r>
            <a:endParaRPr lang="en-US" dirty="0">
              <a:solidFill>
                <a:srgbClr val="000000"/>
              </a:solidFill>
            </a:endParaRPr>
          </a:p>
        </p:txBody>
      </p:sp>
      <p:sp>
        <p:nvSpPr>
          <p:cNvPr id="21" name="Footer Placeholder 3">
            <a:extLst>
              <a:ext uri="{FF2B5EF4-FFF2-40B4-BE49-F238E27FC236}">
                <a16:creationId xmlns:a16="http://schemas.microsoft.com/office/drawing/2014/main" id="{2036F4CE-EE8C-4B33-92FF-362B93DD728A}"/>
              </a:ext>
            </a:extLst>
          </p:cNvPr>
          <p:cNvSpPr txBox="1">
            <a:spLocks/>
          </p:cNvSpPr>
          <p:nvPr/>
        </p:nvSpPr>
        <p:spPr>
          <a:xfrm>
            <a:off x="8497493"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20</a:t>
            </a:r>
          </a:p>
        </p:txBody>
      </p:sp>
      <p:sp>
        <p:nvSpPr>
          <p:cNvPr id="13" name="Rectangle: Rounded Corners 16">
            <a:extLst>
              <a:ext uri="{FF2B5EF4-FFF2-40B4-BE49-F238E27FC236}">
                <a16:creationId xmlns:a16="http://schemas.microsoft.com/office/drawing/2014/main" id="{7A20B264-D4D1-420F-A619-29B6BCF475A3}"/>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pic>
        <p:nvPicPr>
          <p:cNvPr id="2" name="Picture 1">
            <a:extLst>
              <a:ext uri="{FF2B5EF4-FFF2-40B4-BE49-F238E27FC236}">
                <a16:creationId xmlns:a16="http://schemas.microsoft.com/office/drawing/2014/main" id="{34E566D7-3F0D-512D-1234-0462F5EA4397}"/>
              </a:ext>
            </a:extLst>
          </p:cNvPr>
          <p:cNvPicPr>
            <a:picLocks noChangeAspect="1"/>
          </p:cNvPicPr>
          <p:nvPr/>
        </p:nvPicPr>
        <p:blipFill>
          <a:blip r:embed="rId3"/>
          <a:stretch>
            <a:fillRect/>
          </a:stretch>
        </p:blipFill>
        <p:spPr>
          <a:xfrm>
            <a:off x="762000" y="1206500"/>
            <a:ext cx="8229600" cy="4706655"/>
          </a:xfrm>
          <a:prstGeom prst="rect">
            <a:avLst/>
          </a:prstGeom>
        </p:spPr>
      </p:pic>
    </p:spTree>
    <p:extLst>
      <p:ext uri="{BB962C8B-B14F-4D97-AF65-F5344CB8AC3E}">
        <p14:creationId xmlns:p14="http://schemas.microsoft.com/office/powerpoint/2010/main" val="197456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E5412D-F0AF-429F-8576-219990A840B6}"/>
              </a:ext>
            </a:extLst>
          </p:cNvPr>
          <p:cNvSpPr>
            <a:spLocks noGrp="1"/>
          </p:cNvSpPr>
          <p:nvPr>
            <p:ph type="title"/>
          </p:nvPr>
        </p:nvSpPr>
        <p:spPr/>
        <p:txBody>
          <a:bodyPr/>
          <a:lstStyle/>
          <a:p>
            <a:r>
              <a:rPr lang="en-US" dirty="0"/>
              <a:t>Consumer saving and borrowing</a:t>
            </a:r>
          </a:p>
        </p:txBody>
      </p:sp>
      <p:sp>
        <p:nvSpPr>
          <p:cNvPr id="4" name="Date Placeholder 3">
            <a:extLst>
              <a:ext uri="{FF2B5EF4-FFF2-40B4-BE49-F238E27FC236}">
                <a16:creationId xmlns:a16="http://schemas.microsoft.com/office/drawing/2014/main" id="{253A5D49-D8BF-4E26-895D-27502F4E8537}"/>
              </a:ext>
            </a:extLst>
          </p:cNvPr>
          <p:cNvSpPr>
            <a:spLocks noGrp="1"/>
          </p:cNvSpPr>
          <p:nvPr>
            <p:ph type="dt" sz="half" idx="26"/>
          </p:nvPr>
        </p:nvSpPr>
        <p:spPr/>
        <p:txBody>
          <a:bodyPr/>
          <a:lstStyle/>
          <a:p>
            <a:r>
              <a:rPr lang="en-US"/>
              <a:t>GTM</a:t>
            </a:r>
            <a:endParaRPr lang="en-US" dirty="0"/>
          </a:p>
        </p:txBody>
      </p:sp>
      <p:sp>
        <p:nvSpPr>
          <p:cNvPr id="5" name="Footer Placeholder 4">
            <a:extLst>
              <a:ext uri="{FF2B5EF4-FFF2-40B4-BE49-F238E27FC236}">
                <a16:creationId xmlns:a16="http://schemas.microsoft.com/office/drawing/2014/main" id="{951AD029-D1EB-43D9-B1EC-ED1D122006DB}"/>
              </a:ext>
            </a:extLst>
          </p:cNvPr>
          <p:cNvSpPr>
            <a:spLocks noGrp="1"/>
          </p:cNvSpPr>
          <p:nvPr>
            <p:ph type="ftr" sz="quarter" idx="27"/>
          </p:nvPr>
        </p:nvSpPr>
        <p:spPr/>
        <p:txBody>
          <a:bodyPr/>
          <a:lstStyle/>
          <a:p>
            <a:r>
              <a:rPr lang="en-US"/>
              <a:t>U.S.</a:t>
            </a:r>
            <a:endParaRPr lang="en-US" dirty="0"/>
          </a:p>
        </p:txBody>
      </p:sp>
      <p:sp>
        <p:nvSpPr>
          <p:cNvPr id="18" name="Text Placeholder 17">
            <a:extLst>
              <a:ext uri="{FF2B5EF4-FFF2-40B4-BE49-F238E27FC236}">
                <a16:creationId xmlns:a16="http://schemas.microsoft.com/office/drawing/2014/main" id="{E7C362C9-1EE4-405D-B93E-EFCCF8205C6A}"/>
              </a:ext>
            </a:extLst>
          </p:cNvPr>
          <p:cNvSpPr>
            <a:spLocks noGrp="1"/>
          </p:cNvSpPr>
          <p:nvPr>
            <p:ph type="body" sz="quarter" idx="25"/>
          </p:nvPr>
        </p:nvSpPr>
        <p:spPr>
          <a:xfrm>
            <a:off x="762001" y="5966207"/>
            <a:ext cx="6784975" cy="229037"/>
          </a:xfrm>
        </p:spPr>
        <p:txBody>
          <a:bodyPr/>
          <a:lstStyle/>
          <a:p>
            <a:r>
              <a:rPr lang="en-US" dirty="0"/>
              <a:t>Source: BEA, Federal Reserve, J.P. Morgan Asset Management. </a:t>
            </a:r>
          </a:p>
          <a:p>
            <a:r>
              <a:rPr lang="en-US" i="1" dirty="0">
                <a:latin typeface="JPM AM Pro Light" panose="020B0303040103020003" pitchFamily="34" charset="0"/>
              </a:rPr>
              <a:t>Guide to the </a:t>
            </a:r>
            <a:r>
              <a:rPr lang="en-US" i="1" dirty="0">
                <a:solidFill>
                  <a:srgbClr val="000000"/>
                </a:solidFill>
                <a:latin typeface="JPM AM Pro Light" panose="020B0303040103020003" pitchFamily="34" charset="0"/>
              </a:rPr>
              <a:t>Markets – U.S.</a:t>
            </a:r>
            <a:r>
              <a:rPr lang="en-US" dirty="0">
                <a:solidFill>
                  <a:srgbClr val="000000"/>
                </a:solidFill>
                <a:latin typeface="JPM AM Pro Light" panose="020B0303040103020003" pitchFamily="34" charset="0"/>
              </a:rPr>
              <a:t> Data are As of June 6, 2023.</a:t>
            </a:r>
            <a:endParaRPr lang="en-US" dirty="0"/>
          </a:p>
        </p:txBody>
      </p:sp>
      <p:sp>
        <p:nvSpPr>
          <p:cNvPr id="16" name="Rectangle: Rounded Corners 16">
            <a:extLst>
              <a:ext uri="{FF2B5EF4-FFF2-40B4-BE49-F238E27FC236}">
                <a16:creationId xmlns:a16="http://schemas.microsoft.com/office/drawing/2014/main" id="{B7FED24D-75A5-4A41-BA98-C124DE66DE76}"/>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sp>
        <p:nvSpPr>
          <p:cNvPr id="17" name="Footer Placeholder 3">
            <a:extLst>
              <a:ext uri="{FF2B5EF4-FFF2-40B4-BE49-F238E27FC236}">
                <a16:creationId xmlns:a16="http://schemas.microsoft.com/office/drawing/2014/main" id="{5F6C5A25-E92D-4185-B1D9-E81D86DCAE63}"/>
              </a:ext>
            </a:extLst>
          </p:cNvPr>
          <p:cNvSpPr txBox="1">
            <a:spLocks/>
          </p:cNvSpPr>
          <p:nvPr/>
        </p:nvSpPr>
        <p:spPr>
          <a:xfrm>
            <a:off x="8500513" y="661934"/>
            <a:ext cx="421629" cy="334011"/>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24</a:t>
            </a:r>
          </a:p>
        </p:txBody>
      </p:sp>
      <p:pic>
        <p:nvPicPr>
          <p:cNvPr id="2" name="Picture 1">
            <a:extLst>
              <a:ext uri="{FF2B5EF4-FFF2-40B4-BE49-F238E27FC236}">
                <a16:creationId xmlns:a16="http://schemas.microsoft.com/office/drawing/2014/main" id="{C11D9FC0-D321-0584-DF5F-E87FA2C68871}"/>
              </a:ext>
            </a:extLst>
          </p:cNvPr>
          <p:cNvPicPr>
            <a:picLocks noChangeAspect="1"/>
          </p:cNvPicPr>
          <p:nvPr/>
        </p:nvPicPr>
        <p:blipFill>
          <a:blip r:embed="rId3"/>
          <a:stretch>
            <a:fillRect/>
          </a:stretch>
        </p:blipFill>
        <p:spPr>
          <a:xfrm>
            <a:off x="762000" y="1206500"/>
            <a:ext cx="8229600" cy="4630926"/>
          </a:xfrm>
          <a:prstGeom prst="rect">
            <a:avLst/>
          </a:prstGeom>
        </p:spPr>
      </p:pic>
    </p:spTree>
    <p:extLst>
      <p:ext uri="{BB962C8B-B14F-4D97-AF65-F5344CB8AC3E}">
        <p14:creationId xmlns:p14="http://schemas.microsoft.com/office/powerpoint/2010/main" val="40563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0C73B7-2D20-4404-AA49-D029F2369785}"/>
              </a:ext>
            </a:extLst>
          </p:cNvPr>
          <p:cNvSpPr>
            <a:spLocks noGrp="1"/>
          </p:cNvSpPr>
          <p:nvPr>
            <p:ph type="title"/>
          </p:nvPr>
        </p:nvSpPr>
        <p:spPr/>
        <p:txBody>
          <a:bodyPr/>
          <a:lstStyle/>
          <a:p>
            <a:r>
              <a:rPr lang="en-US" dirty="0"/>
              <a:t>Bank capitalization and lending sentiment </a:t>
            </a:r>
          </a:p>
        </p:txBody>
      </p:sp>
      <p:sp>
        <p:nvSpPr>
          <p:cNvPr id="11" name="Text Placeholder 10">
            <a:extLst>
              <a:ext uri="{FF2B5EF4-FFF2-40B4-BE49-F238E27FC236}">
                <a16:creationId xmlns:a16="http://schemas.microsoft.com/office/drawing/2014/main" id="{23D94489-684A-478D-A067-E89DD802F371}"/>
              </a:ext>
            </a:extLst>
          </p:cNvPr>
          <p:cNvSpPr>
            <a:spLocks noGrp="1"/>
          </p:cNvSpPr>
          <p:nvPr>
            <p:ph type="body" sz="quarter" idx="25"/>
          </p:nvPr>
        </p:nvSpPr>
        <p:spPr>
          <a:xfrm>
            <a:off x="762001" y="5968604"/>
            <a:ext cx="6784975" cy="458074"/>
          </a:xfrm>
        </p:spPr>
        <p:txBody>
          <a:bodyPr/>
          <a:lstStyle/>
          <a:p>
            <a:r>
              <a:rPr lang="en-US" dirty="0"/>
              <a:t>Source: Bloomberg, FDIC, Federal Reserve, J.P. Morgan Asset Management. The tier 1 capital ratio is  the ratio of a bank's core tier 1 capital (equity capital and disclosed reserves) to its total risk-weighted assets. It is a key measure of a bank's financial strength that has been adopted as part of the Basel III Accord on bank regulation.</a:t>
            </a:r>
          </a:p>
          <a:p>
            <a:r>
              <a:rPr lang="en-US" i="1" dirty="0">
                <a:latin typeface="JPM AM Pro Light" panose="020B0303040103020003" pitchFamily="34" charset="0"/>
              </a:rPr>
              <a:t>Guide to the </a:t>
            </a:r>
            <a:r>
              <a:rPr lang="en-US" i="1" dirty="0">
                <a:solidFill>
                  <a:srgbClr val="000000"/>
                </a:solidFill>
                <a:latin typeface="JPM AM Pro Light" panose="020B0303040103020003" pitchFamily="34" charset="0"/>
              </a:rPr>
              <a:t>Markets – U.S.</a:t>
            </a:r>
            <a:r>
              <a:rPr lang="en-US" dirty="0">
                <a:solidFill>
                  <a:srgbClr val="000000"/>
                </a:solidFill>
                <a:latin typeface="JPM AM Pro Light" panose="020B0303040103020003" pitchFamily="34" charset="0"/>
              </a:rPr>
              <a:t> Data are As of June 6, 2023.</a:t>
            </a:r>
            <a:endParaRPr lang="en-US" dirty="0"/>
          </a:p>
        </p:txBody>
      </p:sp>
      <p:sp>
        <p:nvSpPr>
          <p:cNvPr id="5" name="Date Placeholder 4">
            <a:extLst>
              <a:ext uri="{FF2B5EF4-FFF2-40B4-BE49-F238E27FC236}">
                <a16:creationId xmlns:a16="http://schemas.microsoft.com/office/drawing/2014/main" id="{FAB7837C-902C-4147-ABBE-60299F6B180F}"/>
              </a:ext>
            </a:extLst>
          </p:cNvPr>
          <p:cNvSpPr>
            <a:spLocks noGrp="1"/>
          </p:cNvSpPr>
          <p:nvPr>
            <p:ph type="dt" sz="half" idx="26"/>
          </p:nvPr>
        </p:nvSpPr>
        <p:spPr/>
        <p:txBody>
          <a:bodyPr/>
          <a:lstStyle/>
          <a:p>
            <a:r>
              <a:rPr lang="en-US"/>
              <a:t>GTM</a:t>
            </a:r>
            <a:endParaRPr lang="en-US" dirty="0"/>
          </a:p>
        </p:txBody>
      </p:sp>
      <p:sp>
        <p:nvSpPr>
          <p:cNvPr id="6" name="Footer Placeholder 5">
            <a:extLst>
              <a:ext uri="{FF2B5EF4-FFF2-40B4-BE49-F238E27FC236}">
                <a16:creationId xmlns:a16="http://schemas.microsoft.com/office/drawing/2014/main" id="{F7D36559-6F5D-4A74-8A71-B0FC377CA71D}"/>
              </a:ext>
            </a:extLst>
          </p:cNvPr>
          <p:cNvSpPr>
            <a:spLocks noGrp="1"/>
          </p:cNvSpPr>
          <p:nvPr>
            <p:ph type="ftr" sz="quarter" idx="27"/>
          </p:nvPr>
        </p:nvSpPr>
        <p:spPr/>
        <p:txBody>
          <a:bodyPr/>
          <a:lstStyle/>
          <a:p>
            <a:r>
              <a:rPr lang="en-US"/>
              <a:t>U.S.</a:t>
            </a:r>
            <a:endParaRPr lang="en-US" dirty="0"/>
          </a:p>
        </p:txBody>
      </p:sp>
      <p:sp>
        <p:nvSpPr>
          <p:cNvPr id="12" name="Rectangle: Rounded Corners 16">
            <a:extLst>
              <a:ext uri="{FF2B5EF4-FFF2-40B4-BE49-F238E27FC236}">
                <a16:creationId xmlns:a16="http://schemas.microsoft.com/office/drawing/2014/main" id="{1B376195-1042-4759-ABE7-DAF6CDB81681}"/>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sp>
        <p:nvSpPr>
          <p:cNvPr id="19" name="Footer Placeholder 3">
            <a:extLst>
              <a:ext uri="{FF2B5EF4-FFF2-40B4-BE49-F238E27FC236}">
                <a16:creationId xmlns:a16="http://schemas.microsoft.com/office/drawing/2014/main" id="{A6BEB8E1-B09A-4CC6-89E5-B0B81FAC1930}"/>
              </a:ext>
            </a:extLst>
          </p:cNvPr>
          <p:cNvSpPr txBox="1">
            <a:spLocks/>
          </p:cNvSpPr>
          <p:nvPr/>
        </p:nvSpPr>
        <p:spPr>
          <a:xfrm>
            <a:off x="8500513" y="661934"/>
            <a:ext cx="421629" cy="334011"/>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25</a:t>
            </a:r>
          </a:p>
        </p:txBody>
      </p:sp>
      <p:pic>
        <p:nvPicPr>
          <p:cNvPr id="2" name="Picture 1">
            <a:extLst>
              <a:ext uri="{FF2B5EF4-FFF2-40B4-BE49-F238E27FC236}">
                <a16:creationId xmlns:a16="http://schemas.microsoft.com/office/drawing/2014/main" id="{C2F52CDC-C799-22F1-8E52-7415D4FEE2D6}"/>
              </a:ext>
            </a:extLst>
          </p:cNvPr>
          <p:cNvPicPr>
            <a:picLocks noChangeAspect="1"/>
          </p:cNvPicPr>
          <p:nvPr/>
        </p:nvPicPr>
        <p:blipFill>
          <a:blip r:embed="rId2"/>
          <a:stretch>
            <a:fillRect/>
          </a:stretch>
        </p:blipFill>
        <p:spPr>
          <a:xfrm>
            <a:off x="762000" y="1206500"/>
            <a:ext cx="8229600" cy="4587446"/>
          </a:xfrm>
          <a:prstGeom prst="rect">
            <a:avLst/>
          </a:prstGeom>
        </p:spPr>
      </p:pic>
    </p:spTree>
    <p:extLst>
      <p:ext uri="{BB962C8B-B14F-4D97-AF65-F5344CB8AC3E}">
        <p14:creationId xmlns:p14="http://schemas.microsoft.com/office/powerpoint/2010/main" val="373663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inflation</a:t>
            </a:r>
          </a:p>
        </p:txBody>
      </p:sp>
      <p:sp>
        <p:nvSpPr>
          <p:cNvPr id="4" name="Text Placeholder 3"/>
          <p:cNvSpPr>
            <a:spLocks noGrp="1"/>
          </p:cNvSpPr>
          <p:nvPr>
            <p:ph type="body" sz="quarter" idx="25"/>
          </p:nvPr>
        </p:nvSpPr>
        <p:spPr>
          <a:xfrm>
            <a:off x="762001" y="5838368"/>
            <a:ext cx="6784619" cy="801630"/>
          </a:xfrm>
        </p:spPr>
        <p:txBody>
          <a:bodyPr/>
          <a:lstStyle/>
          <a:p>
            <a:pPr algn="just"/>
            <a:r>
              <a:rPr lang="en-US" dirty="0"/>
              <a:t>Source: Bank of Mexico, DGBAS, Eurostat, FactSet, Federal Reserve, IBGE, India Ministry of Statistics &amp; </a:t>
            </a:r>
            <a:r>
              <a:rPr lang="en-US" dirty="0" err="1"/>
              <a:t>Programme</a:t>
            </a:r>
            <a:r>
              <a:rPr lang="en-US" dirty="0"/>
              <a:t> Implementation, Japan Ministry of Internal Affairs &amp; Communications, Korean National Statistical Office, Melbourne Institute, National Bureau of Statistics China, Statistics Canada, Statistics Indonesia, UK Office for National Statistics (ONS), J.P. Morgan Asset Management. Heatmap is based on quarterly averages, with the exception of the two most recent figures, which are single month readings. Colors determined by percentiles of inflation values over the time period shown. Deep blue = lowest value, light blue = median, deep red = highest value. DM and EM represent developed markets and emerging markets, respectively.</a:t>
            </a:r>
          </a:p>
          <a:p>
            <a:r>
              <a:rPr lang="en-US" i="1" dirty="0">
                <a:solidFill>
                  <a:srgbClr val="000000"/>
                </a:solidFill>
              </a:rPr>
              <a:t>Guide to the Markets – U.S.</a:t>
            </a:r>
            <a:r>
              <a:rPr lang="en-US" dirty="0">
                <a:solidFill>
                  <a:srgbClr val="000000"/>
                </a:solidFill>
              </a:rPr>
              <a:t> Data are As of June 6, 2023.</a:t>
            </a:r>
            <a:endParaRPr lang="en-US" dirty="0"/>
          </a:p>
        </p:txBody>
      </p:sp>
      <p:sp>
        <p:nvSpPr>
          <p:cNvPr id="5" name="Date Placeholder 4"/>
          <p:cNvSpPr>
            <a:spLocks noGrp="1"/>
          </p:cNvSpPr>
          <p:nvPr>
            <p:ph type="dt" sz="half" idx="26"/>
          </p:nvPr>
        </p:nvSpPr>
        <p:spPr/>
        <p:txBody>
          <a:bodyPr/>
          <a:lstStyle/>
          <a:p>
            <a:r>
              <a:rPr lang="en-US"/>
              <a:t>GTM</a:t>
            </a:r>
            <a:endParaRPr lang="en-US" dirty="0"/>
          </a:p>
        </p:txBody>
      </p:sp>
      <p:sp>
        <p:nvSpPr>
          <p:cNvPr id="6" name="Footer Placeholder 5"/>
          <p:cNvSpPr>
            <a:spLocks noGrp="1"/>
          </p:cNvSpPr>
          <p:nvPr>
            <p:ph type="ftr" sz="quarter" idx="27"/>
          </p:nvPr>
        </p:nvSpPr>
        <p:spPr/>
        <p:txBody>
          <a:bodyPr/>
          <a:lstStyle/>
          <a:p>
            <a:r>
              <a:rPr lang="en-US"/>
              <a:t>U.S.</a:t>
            </a:r>
            <a:endParaRPr lang="en-US" dirty="0"/>
          </a:p>
        </p:txBody>
      </p:sp>
      <p:sp>
        <p:nvSpPr>
          <p:cNvPr id="11" name="Footer Placeholder 3">
            <a:extLst>
              <a:ext uri="{FF2B5EF4-FFF2-40B4-BE49-F238E27FC236}">
                <a16:creationId xmlns:a16="http://schemas.microsoft.com/office/drawing/2014/main" id="{2036F4CE-EE8C-4B33-92FF-362B93DD728A}"/>
              </a:ext>
            </a:extLst>
          </p:cNvPr>
          <p:cNvSpPr txBox="1">
            <a:spLocks/>
          </p:cNvSpPr>
          <p:nvPr/>
        </p:nvSpPr>
        <p:spPr>
          <a:xfrm>
            <a:off x="8497493"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latin typeface="JPM AM Pro" panose="020B0503040102020003" pitchFamily="34" charset="0"/>
              </a:rPr>
              <a:t>51</a:t>
            </a:r>
          </a:p>
        </p:txBody>
      </p:sp>
      <p:sp>
        <p:nvSpPr>
          <p:cNvPr id="9" name="Rectangle: Rounded Corners 7">
            <a:extLst>
              <a:ext uri="{FF2B5EF4-FFF2-40B4-BE49-F238E27FC236}">
                <a16:creationId xmlns:a16="http://schemas.microsoft.com/office/drawing/2014/main" id="{95709890-EC27-41B3-BD3A-D0512CC55B13}"/>
              </a:ext>
            </a:extLst>
          </p:cNvPr>
          <p:cNvSpPr/>
          <p:nvPr/>
        </p:nvSpPr>
        <p:spPr>
          <a:xfrm rot="16200000">
            <a:off x="-296823" y="3797698"/>
            <a:ext cx="1231904" cy="220589"/>
          </a:xfrm>
          <a:prstGeom prst="roundRect">
            <a:avLst>
              <a:gd name="adj" fmla="val 50000"/>
            </a:avLst>
          </a:prstGeom>
          <a:solidFill>
            <a:srgbClr val="6F44BB"/>
          </a:solidFill>
          <a:ln w="9525" cap="sq">
            <a:solidFill>
              <a:schemeClr val="bg1"/>
            </a:solid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International</a:t>
            </a:r>
          </a:p>
        </p:txBody>
      </p:sp>
      <p:pic>
        <p:nvPicPr>
          <p:cNvPr id="7" name="Picture 6">
            <a:extLst>
              <a:ext uri="{FF2B5EF4-FFF2-40B4-BE49-F238E27FC236}">
                <a16:creationId xmlns:a16="http://schemas.microsoft.com/office/drawing/2014/main" id="{8A2A025A-CB5B-6EB6-2D7D-CDA293ABE457}"/>
              </a:ext>
            </a:extLst>
          </p:cNvPr>
          <p:cNvPicPr>
            <a:picLocks noChangeAspect="1"/>
          </p:cNvPicPr>
          <p:nvPr/>
        </p:nvPicPr>
        <p:blipFill>
          <a:blip r:embed="rId2"/>
          <a:stretch>
            <a:fillRect/>
          </a:stretch>
        </p:blipFill>
        <p:spPr>
          <a:xfrm>
            <a:off x="762001" y="1192800"/>
            <a:ext cx="8252798" cy="4508285"/>
          </a:xfrm>
          <a:prstGeom prst="rect">
            <a:avLst/>
          </a:prstGeom>
        </p:spPr>
      </p:pic>
    </p:spTree>
    <p:extLst>
      <p:ext uri="{BB962C8B-B14F-4D97-AF65-F5344CB8AC3E}">
        <p14:creationId xmlns:p14="http://schemas.microsoft.com/office/powerpoint/2010/main" val="62514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latin typeface="JPM AM Pro" panose="020B0503040102020003" pitchFamily="34" charset="0"/>
              </a:rPr>
              <a:t>Unemployment and wages</a:t>
            </a:r>
          </a:p>
        </p:txBody>
      </p:sp>
      <p:sp>
        <p:nvSpPr>
          <p:cNvPr id="7" name="Date Placeholder 6"/>
          <p:cNvSpPr>
            <a:spLocks noGrp="1"/>
          </p:cNvSpPr>
          <p:nvPr>
            <p:ph type="dt" sz="half" idx="10"/>
          </p:nvPr>
        </p:nvSpPr>
        <p:spPr/>
        <p:txBody>
          <a:bodyPr/>
          <a:lstStyle/>
          <a:p>
            <a:r>
              <a:rPr lang="en-US" sz="1200" dirty="0">
                <a:solidFill>
                  <a:srgbClr val="000000"/>
                </a:solidFill>
              </a:rPr>
              <a:t>GTM</a:t>
            </a:r>
          </a:p>
        </p:txBody>
      </p:sp>
      <p:sp>
        <p:nvSpPr>
          <p:cNvPr id="8" name="Footer Placeholder 7"/>
          <p:cNvSpPr>
            <a:spLocks noGrp="1"/>
          </p:cNvSpPr>
          <p:nvPr>
            <p:ph type="ftr" sz="quarter" idx="11"/>
          </p:nvPr>
        </p:nvSpPr>
        <p:spPr/>
        <p:txBody>
          <a:bodyPr/>
          <a:lstStyle/>
          <a:p>
            <a:r>
              <a:rPr lang="en-US" sz="1200" dirty="0">
                <a:solidFill>
                  <a:srgbClr val="000000"/>
                </a:solidFill>
              </a:rPr>
              <a:t>U.S.</a:t>
            </a:r>
          </a:p>
        </p:txBody>
      </p:sp>
      <p:sp>
        <p:nvSpPr>
          <p:cNvPr id="5" name="Text Placeholder 4"/>
          <p:cNvSpPr>
            <a:spLocks noGrp="1"/>
          </p:cNvSpPr>
          <p:nvPr>
            <p:ph type="body" sz="quarter" idx="25"/>
          </p:nvPr>
        </p:nvSpPr>
        <p:spPr>
          <a:xfrm>
            <a:off x="762000" y="6000412"/>
            <a:ext cx="6784975" cy="229037"/>
          </a:xfrm>
        </p:spPr>
        <p:txBody>
          <a:bodyPr/>
          <a:lstStyle/>
          <a:p>
            <a:r>
              <a:rPr lang="en-US" sz="800" dirty="0">
                <a:latin typeface="JPM AM Pro Light" panose="020B0303040103020003" pitchFamily="34" charset="0"/>
              </a:rPr>
              <a:t>Source: BLS, FactSet, J.P. Morgan Asset Management. Private production and non-supervisory workers represent 70% of the nonfarm workforce. </a:t>
            </a:r>
          </a:p>
          <a:p>
            <a:r>
              <a:rPr lang="en-US" sz="800" i="1" dirty="0">
                <a:solidFill>
                  <a:srgbClr val="000000"/>
                </a:solidFill>
                <a:latin typeface="JPM AM Pro Light" panose="020B0303040103020003" pitchFamily="34" charset="0"/>
              </a:rPr>
              <a:t>Guide to the Markets – U.S.</a:t>
            </a:r>
            <a:r>
              <a:rPr lang="en-US" sz="800" dirty="0">
                <a:solidFill>
                  <a:srgbClr val="000000"/>
                </a:solidFill>
                <a:latin typeface="JPM AM Pro Light" panose="020B0303040103020003" pitchFamily="34" charset="0"/>
              </a:rPr>
              <a:t> Data are As of June 6, 2023.</a:t>
            </a:r>
            <a:endParaRPr lang="en-US" sz="800" dirty="0">
              <a:latin typeface="JPM AM Pro Light" panose="020B0303040103020003" pitchFamily="34" charset="0"/>
            </a:endParaRPr>
          </a:p>
        </p:txBody>
      </p:sp>
      <p:sp>
        <p:nvSpPr>
          <p:cNvPr id="9" name="Footer Placeholder 3">
            <a:extLst>
              <a:ext uri="{FF2B5EF4-FFF2-40B4-BE49-F238E27FC236}">
                <a16:creationId xmlns:a16="http://schemas.microsoft.com/office/drawing/2014/main" id="{2036F4CE-EE8C-4B33-92FF-362B93DD728A}"/>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28</a:t>
            </a:r>
          </a:p>
        </p:txBody>
      </p:sp>
      <p:sp>
        <p:nvSpPr>
          <p:cNvPr id="10" name="Rectangle: Rounded Corners 16">
            <a:extLst>
              <a:ext uri="{FF2B5EF4-FFF2-40B4-BE49-F238E27FC236}">
                <a16:creationId xmlns:a16="http://schemas.microsoft.com/office/drawing/2014/main" id="{7A20B264-D4D1-420F-A619-29B6BCF475A3}"/>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pic>
        <p:nvPicPr>
          <p:cNvPr id="2" name="Picture 1">
            <a:extLst>
              <a:ext uri="{FF2B5EF4-FFF2-40B4-BE49-F238E27FC236}">
                <a16:creationId xmlns:a16="http://schemas.microsoft.com/office/drawing/2014/main" id="{2785791E-F1C3-1911-3BCF-6711D81D1FEE}"/>
              </a:ext>
            </a:extLst>
          </p:cNvPr>
          <p:cNvPicPr>
            <a:picLocks noChangeAspect="1"/>
          </p:cNvPicPr>
          <p:nvPr/>
        </p:nvPicPr>
        <p:blipFill>
          <a:blip r:embed="rId2"/>
          <a:stretch>
            <a:fillRect/>
          </a:stretch>
        </p:blipFill>
        <p:spPr>
          <a:xfrm>
            <a:off x="762000" y="1206500"/>
            <a:ext cx="8229600" cy="4642578"/>
          </a:xfrm>
          <a:prstGeom prst="rect">
            <a:avLst/>
          </a:prstGeom>
        </p:spPr>
      </p:pic>
    </p:spTree>
    <p:extLst>
      <p:ext uri="{BB962C8B-B14F-4D97-AF65-F5344CB8AC3E}">
        <p14:creationId xmlns:p14="http://schemas.microsoft.com/office/powerpoint/2010/main" val="147375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Inflation heatmap</a:t>
            </a:r>
          </a:p>
        </p:txBody>
      </p:sp>
      <p:sp>
        <p:nvSpPr>
          <p:cNvPr id="6" name="Date Placeholder 5"/>
          <p:cNvSpPr>
            <a:spLocks noGrp="1"/>
          </p:cNvSpPr>
          <p:nvPr>
            <p:ph type="dt" sz="half" idx="10"/>
          </p:nvPr>
        </p:nvSpPr>
        <p:spPr/>
        <p:txBody>
          <a:bodyPr/>
          <a:lstStyle/>
          <a:p>
            <a:r>
              <a:rPr lang="en-US">
                <a:solidFill>
                  <a:srgbClr val="000000"/>
                </a:solidFill>
              </a:rPr>
              <a:t>GTM</a:t>
            </a:r>
            <a:endParaRPr lang="en-US" dirty="0">
              <a:solidFill>
                <a:srgbClr val="000000"/>
              </a:solidFill>
            </a:endParaRPr>
          </a:p>
        </p:txBody>
      </p:sp>
      <p:sp>
        <p:nvSpPr>
          <p:cNvPr id="7" name="Footer Placeholder 6"/>
          <p:cNvSpPr>
            <a:spLocks noGrp="1"/>
          </p:cNvSpPr>
          <p:nvPr>
            <p:ph type="ftr" sz="quarter" idx="11"/>
          </p:nvPr>
        </p:nvSpPr>
        <p:spPr/>
        <p:txBody>
          <a:bodyPr/>
          <a:lstStyle/>
          <a:p>
            <a:r>
              <a:rPr lang="en-US">
                <a:solidFill>
                  <a:srgbClr val="000000"/>
                </a:solidFill>
              </a:rPr>
              <a:t>U.S.</a:t>
            </a:r>
            <a:endParaRPr lang="en-US" dirty="0">
              <a:solidFill>
                <a:srgbClr val="000000"/>
              </a:solidFill>
            </a:endParaRPr>
          </a:p>
        </p:txBody>
      </p:sp>
      <p:sp>
        <p:nvSpPr>
          <p:cNvPr id="10" name="Text Placeholder 9"/>
          <p:cNvSpPr>
            <a:spLocks noGrp="1"/>
          </p:cNvSpPr>
          <p:nvPr>
            <p:ph type="body" sz="quarter" idx="25"/>
          </p:nvPr>
        </p:nvSpPr>
        <p:spPr>
          <a:xfrm>
            <a:off x="762001" y="6124306"/>
            <a:ext cx="6784975" cy="687111"/>
          </a:xfrm>
        </p:spPr>
        <p:txBody>
          <a:bodyPr/>
          <a:lstStyle/>
          <a:p>
            <a:r>
              <a:rPr lang="en-US" dirty="0"/>
              <a:t>Source: BLS, FactSet, J.P. Morgan Asset Management. Heatmap shading is relative to the two-year period shown. Component weights may not add to 100.  OER refers to owner’s equivalent rent. *Core services ex-housing is an approximation by J.P. Morgan Asset Management. It reflects the custom PCE  index  of services excluding energy and housing  referenced in the U.S. Federal Reserve’s Monetary Policy Report. Data for the custom PCE index is provided by the BEA and is distinct from the CPI data provided by the BLS. “Housing” is a PCE component that is measured separately from the CPI “shelter” component. </a:t>
            </a:r>
          </a:p>
          <a:p>
            <a:r>
              <a:rPr lang="en-US" i="1" dirty="0">
                <a:solidFill>
                  <a:srgbClr val="000000"/>
                </a:solidFill>
              </a:rPr>
              <a:t>Guide to the Markets – U.S.</a:t>
            </a:r>
            <a:r>
              <a:rPr lang="en-US" dirty="0">
                <a:solidFill>
                  <a:srgbClr val="000000"/>
                </a:solidFill>
              </a:rPr>
              <a:t> Data are As of June 6, 2023.</a:t>
            </a:r>
            <a:endParaRPr lang="en-US" dirty="0"/>
          </a:p>
        </p:txBody>
      </p:sp>
      <p:sp>
        <p:nvSpPr>
          <p:cNvPr id="12" name="Rectangle: Rounded Corners 16">
            <a:extLst>
              <a:ext uri="{FF2B5EF4-FFF2-40B4-BE49-F238E27FC236}">
                <a16:creationId xmlns:a16="http://schemas.microsoft.com/office/drawing/2014/main" id="{7A20B264-D4D1-420F-A619-29B6BCF475A3}"/>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sp>
        <p:nvSpPr>
          <p:cNvPr id="11" name="Footer Placeholder 3">
            <a:extLst>
              <a:ext uri="{FF2B5EF4-FFF2-40B4-BE49-F238E27FC236}">
                <a16:creationId xmlns:a16="http://schemas.microsoft.com/office/drawing/2014/main" id="{B8D51CBF-945B-4614-AF43-3FCE625E7D31}"/>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30</a:t>
            </a:r>
          </a:p>
        </p:txBody>
      </p:sp>
      <p:pic>
        <p:nvPicPr>
          <p:cNvPr id="3" name="Picture 2">
            <a:extLst>
              <a:ext uri="{FF2B5EF4-FFF2-40B4-BE49-F238E27FC236}">
                <a16:creationId xmlns:a16="http://schemas.microsoft.com/office/drawing/2014/main" id="{1F188A95-7040-4930-B278-27807544DC63}"/>
              </a:ext>
            </a:extLst>
          </p:cNvPr>
          <p:cNvPicPr>
            <a:picLocks noChangeAspect="1"/>
          </p:cNvPicPr>
          <p:nvPr/>
        </p:nvPicPr>
        <p:blipFill>
          <a:blip r:embed="rId3"/>
          <a:stretch>
            <a:fillRect/>
          </a:stretch>
        </p:blipFill>
        <p:spPr>
          <a:xfrm>
            <a:off x="762001" y="1183396"/>
            <a:ext cx="8166076" cy="4810060"/>
          </a:xfrm>
          <a:prstGeom prst="rect">
            <a:avLst/>
          </a:prstGeom>
        </p:spPr>
      </p:pic>
    </p:spTree>
    <p:extLst>
      <p:ext uri="{BB962C8B-B14F-4D97-AF65-F5344CB8AC3E}">
        <p14:creationId xmlns:p14="http://schemas.microsoft.com/office/powerpoint/2010/main" val="75311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JPM AM Pro" panose="020B0503040102020003" pitchFamily="34" charset="0"/>
              </a:rPr>
              <a:t>Developed market monetary policy</a:t>
            </a:r>
          </a:p>
        </p:txBody>
      </p:sp>
      <p:sp>
        <p:nvSpPr>
          <p:cNvPr id="5" name="Text Placeholder 4"/>
          <p:cNvSpPr>
            <a:spLocks noGrp="1"/>
          </p:cNvSpPr>
          <p:nvPr>
            <p:ph type="body" sz="quarter" idx="25"/>
          </p:nvPr>
        </p:nvSpPr>
        <p:spPr>
          <a:xfrm>
            <a:off x="762001" y="5968604"/>
            <a:ext cx="6784975" cy="715452"/>
          </a:xfrm>
        </p:spPr>
        <p:txBody>
          <a:bodyPr/>
          <a:lstStyle/>
          <a:p>
            <a:r>
              <a:rPr lang="en-US" sz="700" dirty="0"/>
              <a:t>Source: BIS, Bloomberg, FactSet, J.P. Morgan Asset Management; (Left) Bank of England (BoE), Bank of Japan (BoJ), European Central Bank (ECB), Federal Reserve System (Fed), J.P. Morgan Global Economic Research. *DM bond purchase forecasts are internal assumptions based on government bond purchases as outlined in the most recent monetary policy announcements from the BoE, BoJ, ECB and Federal Reserve through December 2024. Forecasts, projections and other forward-looking statements are based upon current beliefs and expectations. They are for illustrative purposes only and are not a reliable indicator of future performance. Given the inherent uncertainties and risks associated with forecasts, projections or other forward-looking statements, actual events, results or performance may differ materially from those reflected or contemplated. </a:t>
            </a:r>
          </a:p>
          <a:p>
            <a:r>
              <a:rPr lang="en-US" sz="700" i="1" dirty="0"/>
              <a:t>Guide to the Markets – U.S. </a:t>
            </a:r>
            <a:r>
              <a:rPr lang="en-US" sz="700" dirty="0"/>
              <a:t>Data are As of June 6, 2023.</a:t>
            </a:r>
          </a:p>
        </p:txBody>
      </p:sp>
      <p:sp>
        <p:nvSpPr>
          <p:cNvPr id="6" name="Date Placeholder 5"/>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7" name="Footer Placeholder 6"/>
          <p:cNvSpPr>
            <a:spLocks noGrp="1"/>
          </p:cNvSpPr>
          <p:nvPr>
            <p:ph type="ftr" sz="quarter" idx="27"/>
          </p:nvPr>
        </p:nvSpPr>
        <p:spPr/>
        <p:txBody>
          <a:bodyPr/>
          <a:lstStyle/>
          <a:p>
            <a:r>
              <a:rPr lang="en-US">
                <a:solidFill>
                  <a:srgbClr val="000000"/>
                </a:solidFill>
              </a:rPr>
              <a:t>U.S.</a:t>
            </a:r>
            <a:endParaRPr lang="en-US" dirty="0">
              <a:solidFill>
                <a:srgbClr val="000000"/>
              </a:solidFill>
            </a:endParaRPr>
          </a:p>
        </p:txBody>
      </p:sp>
      <p:sp>
        <p:nvSpPr>
          <p:cNvPr id="12" name="Rectangle: Rounded Corners 7">
            <a:extLst>
              <a:ext uri="{FF2B5EF4-FFF2-40B4-BE49-F238E27FC236}">
                <a16:creationId xmlns:a16="http://schemas.microsoft.com/office/drawing/2014/main" id="{95709890-EC27-41B3-BD3A-D0512CC55B13}"/>
              </a:ext>
            </a:extLst>
          </p:cNvPr>
          <p:cNvSpPr/>
          <p:nvPr/>
        </p:nvSpPr>
        <p:spPr>
          <a:xfrm rot="16200000">
            <a:off x="-300585" y="3029351"/>
            <a:ext cx="1231904" cy="220589"/>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Fixed Income</a:t>
            </a:r>
          </a:p>
        </p:txBody>
      </p:sp>
      <p:sp>
        <p:nvSpPr>
          <p:cNvPr id="28" name="Footer Placeholder 3">
            <a:extLst>
              <a:ext uri="{FF2B5EF4-FFF2-40B4-BE49-F238E27FC236}">
                <a16:creationId xmlns:a16="http://schemas.microsoft.com/office/drawing/2014/main" id="{9A56A3A4-7D97-49F8-8E5B-A35A53E6A7B1}"/>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40</a:t>
            </a:r>
          </a:p>
        </p:txBody>
      </p:sp>
      <p:pic>
        <p:nvPicPr>
          <p:cNvPr id="4" name="Picture 3">
            <a:extLst>
              <a:ext uri="{FF2B5EF4-FFF2-40B4-BE49-F238E27FC236}">
                <a16:creationId xmlns:a16="http://schemas.microsoft.com/office/drawing/2014/main" id="{0AF40526-D5F7-E112-09AA-F8CF054E2906}"/>
              </a:ext>
            </a:extLst>
          </p:cNvPr>
          <p:cNvPicPr>
            <a:picLocks noChangeAspect="1"/>
          </p:cNvPicPr>
          <p:nvPr/>
        </p:nvPicPr>
        <p:blipFill>
          <a:blip r:embed="rId3"/>
          <a:stretch>
            <a:fillRect/>
          </a:stretch>
        </p:blipFill>
        <p:spPr>
          <a:xfrm>
            <a:off x="796903" y="1228979"/>
            <a:ext cx="8243267" cy="4536627"/>
          </a:xfrm>
          <a:prstGeom prst="rect">
            <a:avLst/>
          </a:prstGeom>
        </p:spPr>
      </p:pic>
    </p:spTree>
    <p:extLst>
      <p:ext uri="{BB962C8B-B14F-4D97-AF65-F5344CB8AC3E}">
        <p14:creationId xmlns:p14="http://schemas.microsoft.com/office/powerpoint/2010/main" val="3233829597"/>
      </p:ext>
    </p:extLst>
  </p:cSld>
  <p:clrMapOvr>
    <a:masterClrMapping/>
  </p:clrMapOvr>
</p:sld>
</file>

<file path=ppt/theme/theme1.xml><?xml version="1.0" encoding="utf-8"?>
<a:theme xmlns:a="http://schemas.openxmlformats.org/drawingml/2006/main" name="JPM Asset Management">
  <a:themeElements>
    <a:clrScheme name="JPM-AM-GTM-101121">
      <a:dk1>
        <a:srgbClr val="000000"/>
      </a:dk1>
      <a:lt1>
        <a:srgbClr val="FFFFFF"/>
      </a:lt1>
      <a:dk2>
        <a:srgbClr val="21292E"/>
      </a:dk2>
      <a:lt2>
        <a:srgbClr val="F5F7F8"/>
      </a:lt2>
      <a:accent1>
        <a:srgbClr val="565A5D"/>
      </a:accent1>
      <a:accent2>
        <a:srgbClr val="0092F9"/>
      </a:accent2>
      <a:accent3>
        <a:srgbClr val="00A16D"/>
      </a:accent3>
      <a:accent4>
        <a:srgbClr val="6F44BB"/>
      </a:accent4>
      <a:accent5>
        <a:srgbClr val="00458A"/>
      </a:accent5>
      <a:accent6>
        <a:srgbClr val="7DA12E"/>
      </a:accent6>
      <a:hlink>
        <a:srgbClr val="00458A"/>
      </a:hlink>
      <a:folHlink>
        <a:srgbClr val="0092F9"/>
      </a:folHlink>
    </a:clrScheme>
    <a:fontScheme name="Arial">
      <a:majorFont>
        <a:latin typeface="Arial"/>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ln>
      </a:spPr>
      <a:bodyPr/>
      <a:lstStyle/>
      <a:style>
        <a:lnRef idx="1">
          <a:schemeClr val="accent1"/>
        </a:lnRef>
        <a:fillRef idx="0">
          <a:schemeClr val="accent1"/>
        </a:fillRef>
        <a:effectRef idx="0">
          <a:srgbClr val="000000"/>
        </a:effectRef>
        <a:fontRef idx="minor">
          <a:schemeClr val="bg1"/>
        </a:fontRef>
      </a:style>
    </a:lnDef>
    <a:txDef>
      <a:spPr/>
      <a:bodyPr vert="horz" lIns="0" tIns="0" rIns="0" bIns="0" rtlCol="0" anchor="ctr"/>
      <a:lstStyle>
        <a:defPPr>
          <a:defRPr sz="1200" dirty="0" smtClean="0"/>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2.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ppt/theme/theme3.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docProps/app.xml><?xml version="1.0" encoding="utf-8"?>
<Properties xmlns="http://schemas.openxmlformats.org/officeDocument/2006/extended-properties" xmlns:vt="http://schemas.openxmlformats.org/officeDocument/2006/docPropsVTypes">
  <Template/>
  <TotalTime>3</TotalTime>
  <Words>4997</Words>
  <Application>Microsoft Office PowerPoint</Application>
  <PresentationFormat>On-screen Show (4:3)</PresentationFormat>
  <Paragraphs>175</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JPM AM Pro</vt:lpstr>
      <vt:lpstr>JPM AM Pro Light</vt:lpstr>
      <vt:lpstr>Times New Roman</vt:lpstr>
      <vt:lpstr>JPM Asset Management</vt:lpstr>
      <vt:lpstr>Guide to the Markets®</vt:lpstr>
      <vt:lpstr>Global economic activity momentum</vt:lpstr>
      <vt:lpstr>Cyclical sectors</vt:lpstr>
      <vt:lpstr>Consumer saving and borrowing</vt:lpstr>
      <vt:lpstr>Bank capitalization and lending sentiment </vt:lpstr>
      <vt:lpstr>Global inflation</vt:lpstr>
      <vt:lpstr>Unemployment and wages</vt:lpstr>
      <vt:lpstr>Inflation heatmap</vt:lpstr>
      <vt:lpstr>Developed market monetary policy</vt:lpstr>
      <vt:lpstr>The Fed and interest rates</vt:lpstr>
      <vt:lpstr>Dollar drivers</vt:lpstr>
      <vt:lpstr>J.P. Morgan Asset Management – Index definitions</vt:lpstr>
      <vt:lpstr>J.P. Morgan Asset Management – Definitions</vt:lpstr>
      <vt:lpstr>J.P. Morgan Asset Management – Risks &amp; disclosures</vt:lpstr>
    </vt:vector>
  </TitlesOfParts>
  <Manager/>
  <Company>J.P. Morgan Asset Management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 Morgan Asset Management</dc:title>
  <dc:subject/>
  <dc:creator>J.P. Morgan Asset Management</dc:creator>
  <cp:keywords/>
  <dc:description/>
  <cp:lastModifiedBy>Lebovitz, David M (AM, USA)</cp:lastModifiedBy>
  <cp:revision>1794</cp:revision>
  <cp:lastPrinted>2021-07-20T16:20:05Z</cp:lastPrinted>
  <dcterms:created xsi:type="dcterms:W3CDTF">2021-06-09T17:27:39Z</dcterms:created>
  <dcterms:modified xsi:type="dcterms:W3CDTF">2023-06-07T14:50:32Z</dcterms:modified>
  <cp:category/>
</cp:coreProperties>
</file>