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66" r:id="rId1"/>
    <p:sldMasterId id="2147483978" r:id="rId2"/>
  </p:sldMasterIdLst>
  <p:notesMasterIdLst>
    <p:notesMasterId r:id="rId9"/>
  </p:notesMasterIdLst>
  <p:handoutMasterIdLst>
    <p:handoutMasterId r:id="rId10"/>
  </p:handoutMasterIdLst>
  <p:sldIdLst>
    <p:sldId id="5116" r:id="rId3"/>
    <p:sldId id="5109" r:id="rId4"/>
    <p:sldId id="5115" r:id="rId5"/>
    <p:sldId id="5096" r:id="rId6"/>
    <p:sldId id="5114" r:id="rId7"/>
    <p:sldId id="938" r:id="rId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3"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88"/>
    <a:srgbClr val="FFFFCC"/>
    <a:srgbClr val="CCFFCC"/>
    <a:srgbClr val="990033"/>
    <a:srgbClr val="A50021"/>
    <a:srgbClr val="FFFFE7"/>
    <a:srgbClr val="FFFFE5"/>
    <a:srgbClr val="FF0000"/>
    <a:srgbClr val="00206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howGuides="1">
      <p:cViewPr varScale="1">
        <p:scale>
          <a:sx n="110" d="100"/>
          <a:sy n="110" d="100"/>
        </p:scale>
        <p:origin x="2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7E610E75-F2B0-4AC6-B8A7-BA1CCB544217}"/>
              </a:ext>
            </a:extLst>
          </p:cNvPr>
          <p:cNvSpPr>
            <a:spLocks noGrp="1" noChangeArrowheads="1"/>
          </p:cNvSpPr>
          <p:nvPr>
            <p:ph type="hdr" sz="quarter"/>
          </p:nvPr>
        </p:nvSpPr>
        <p:spPr bwMode="auto">
          <a:xfrm>
            <a:off x="1" y="3"/>
            <a:ext cx="3002853" cy="460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8" tIns="46065" rIns="92128" bIns="46065" numCol="1" anchor="t" anchorCtr="0" compatLnSpc="1">
            <a:prstTxWarp prst="textNoShape">
              <a:avLst/>
            </a:prstTxWarp>
          </a:bodyPr>
          <a:lstStyle>
            <a:lvl1pPr defTabSz="921041">
              <a:defRPr sz="1100"/>
            </a:lvl1pPr>
          </a:lstStyle>
          <a:p>
            <a:pPr>
              <a:defRPr/>
            </a:pPr>
            <a:endParaRPr lang="en-US" altLang="en-US" dirty="0"/>
          </a:p>
        </p:txBody>
      </p:sp>
      <p:sp>
        <p:nvSpPr>
          <p:cNvPr id="142339" name="Rectangle 3">
            <a:extLst>
              <a:ext uri="{FF2B5EF4-FFF2-40B4-BE49-F238E27FC236}">
                <a16:creationId xmlns:a16="http://schemas.microsoft.com/office/drawing/2014/main" id="{F23825AF-4808-4D83-9C16-67EDC5E42B03}"/>
              </a:ext>
            </a:extLst>
          </p:cNvPr>
          <p:cNvSpPr>
            <a:spLocks noGrp="1" noChangeArrowheads="1"/>
          </p:cNvSpPr>
          <p:nvPr>
            <p:ph type="dt" sz="quarter" idx="1"/>
          </p:nvPr>
        </p:nvSpPr>
        <p:spPr bwMode="auto">
          <a:xfrm>
            <a:off x="4007548" y="3"/>
            <a:ext cx="3002852" cy="460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8" tIns="46065" rIns="92128" bIns="46065" numCol="1" anchor="t" anchorCtr="0" compatLnSpc="1">
            <a:prstTxWarp prst="textNoShape">
              <a:avLst/>
            </a:prstTxWarp>
          </a:bodyPr>
          <a:lstStyle>
            <a:lvl1pPr algn="r" defTabSz="921041">
              <a:defRPr sz="1100" smtClean="0"/>
            </a:lvl1pPr>
          </a:lstStyle>
          <a:p>
            <a:pPr>
              <a:defRPr/>
            </a:pPr>
            <a:fld id="{5813B35F-A37F-461A-BE1B-856B675B0E28}" type="datetimeFigureOut">
              <a:rPr lang="en-US" altLang="en-US"/>
              <a:pPr>
                <a:defRPr/>
              </a:pPr>
              <a:t>6/6/2023</a:t>
            </a:fld>
            <a:endParaRPr lang="en-US" altLang="en-US" dirty="0"/>
          </a:p>
        </p:txBody>
      </p:sp>
      <p:sp>
        <p:nvSpPr>
          <p:cNvPr id="142340" name="Rectangle 4">
            <a:extLst>
              <a:ext uri="{FF2B5EF4-FFF2-40B4-BE49-F238E27FC236}">
                <a16:creationId xmlns:a16="http://schemas.microsoft.com/office/drawing/2014/main" id="{283CD263-DCC6-4556-B177-7A3F2B3B8736}"/>
              </a:ext>
            </a:extLst>
          </p:cNvPr>
          <p:cNvSpPr>
            <a:spLocks noGrp="1" noChangeArrowheads="1"/>
          </p:cNvSpPr>
          <p:nvPr>
            <p:ph type="ftr" sz="quarter" idx="2"/>
          </p:nvPr>
        </p:nvSpPr>
        <p:spPr bwMode="auto">
          <a:xfrm>
            <a:off x="1" y="8835423"/>
            <a:ext cx="3002853" cy="460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8" tIns="46065" rIns="92128" bIns="46065" numCol="1" anchor="b" anchorCtr="0" compatLnSpc="1">
            <a:prstTxWarp prst="textNoShape">
              <a:avLst/>
            </a:prstTxWarp>
          </a:bodyPr>
          <a:lstStyle>
            <a:lvl1pPr defTabSz="921041">
              <a:defRPr sz="1100"/>
            </a:lvl1pPr>
          </a:lstStyle>
          <a:p>
            <a:pPr>
              <a:defRPr/>
            </a:pPr>
            <a:endParaRPr lang="en-US" altLang="en-US" dirty="0"/>
          </a:p>
        </p:txBody>
      </p:sp>
      <p:sp>
        <p:nvSpPr>
          <p:cNvPr id="142341" name="Rectangle 5">
            <a:extLst>
              <a:ext uri="{FF2B5EF4-FFF2-40B4-BE49-F238E27FC236}">
                <a16:creationId xmlns:a16="http://schemas.microsoft.com/office/drawing/2014/main" id="{C112A04D-5A4A-44C8-8524-1B1189448789}"/>
              </a:ext>
            </a:extLst>
          </p:cNvPr>
          <p:cNvSpPr>
            <a:spLocks noGrp="1" noChangeArrowheads="1"/>
          </p:cNvSpPr>
          <p:nvPr>
            <p:ph type="sldNum" sz="quarter" idx="3"/>
          </p:nvPr>
        </p:nvSpPr>
        <p:spPr bwMode="auto">
          <a:xfrm>
            <a:off x="4007548" y="8835423"/>
            <a:ext cx="3002852" cy="460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8" tIns="46065" rIns="92128" bIns="46065" numCol="1" anchor="b" anchorCtr="0" compatLnSpc="1">
            <a:prstTxWarp prst="textNoShape">
              <a:avLst/>
            </a:prstTxWarp>
          </a:bodyPr>
          <a:lstStyle>
            <a:lvl1pPr algn="r" defTabSz="921041">
              <a:defRPr sz="1100" smtClean="0"/>
            </a:lvl1pPr>
          </a:lstStyle>
          <a:p>
            <a:pPr>
              <a:defRPr/>
            </a:pPr>
            <a:fld id="{F937B093-6576-423C-A3B9-31D57E43E07C}"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A344000-8E6E-4DB6-B630-4230FC55B791}"/>
              </a:ext>
            </a:extLst>
          </p:cNvPr>
          <p:cNvSpPr>
            <a:spLocks noGrp="1" noChangeArrowheads="1"/>
          </p:cNvSpPr>
          <p:nvPr>
            <p:ph type="hdr" sz="quarter"/>
          </p:nvPr>
        </p:nvSpPr>
        <p:spPr bwMode="auto">
          <a:xfrm>
            <a:off x="2" y="3"/>
            <a:ext cx="3038161" cy="465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993" tIns="46497" rIns="92993" bIns="46497" numCol="1" anchor="t" anchorCtr="0" compatLnSpc="1">
            <a:prstTxWarp prst="textNoShape">
              <a:avLst/>
            </a:prstTxWarp>
          </a:bodyPr>
          <a:lstStyle>
            <a:lvl1pPr defTabSz="913033">
              <a:defRPr sz="1100"/>
            </a:lvl1pPr>
          </a:lstStyle>
          <a:p>
            <a:pPr>
              <a:defRPr/>
            </a:pPr>
            <a:endParaRPr lang="en-US" altLang="en-US" dirty="0"/>
          </a:p>
        </p:txBody>
      </p:sp>
      <p:sp>
        <p:nvSpPr>
          <p:cNvPr id="19459" name="Rectangle 3">
            <a:extLst>
              <a:ext uri="{FF2B5EF4-FFF2-40B4-BE49-F238E27FC236}">
                <a16:creationId xmlns:a16="http://schemas.microsoft.com/office/drawing/2014/main" id="{CEE72A03-7BDE-499F-B978-AA2830972072}"/>
              </a:ext>
            </a:extLst>
          </p:cNvPr>
          <p:cNvSpPr>
            <a:spLocks noGrp="1" noChangeArrowheads="1"/>
          </p:cNvSpPr>
          <p:nvPr>
            <p:ph type="dt" idx="1"/>
          </p:nvPr>
        </p:nvSpPr>
        <p:spPr bwMode="auto">
          <a:xfrm>
            <a:off x="3972240" y="3"/>
            <a:ext cx="3038160" cy="465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993" tIns="46497" rIns="92993" bIns="46497" numCol="1" anchor="t" anchorCtr="0" compatLnSpc="1">
            <a:prstTxWarp prst="textNoShape">
              <a:avLst/>
            </a:prstTxWarp>
          </a:bodyPr>
          <a:lstStyle>
            <a:lvl1pPr algn="r" defTabSz="913033">
              <a:defRPr sz="1100"/>
            </a:lvl1pPr>
          </a:lstStyle>
          <a:p>
            <a:pPr>
              <a:defRPr/>
            </a:pPr>
            <a:endParaRPr lang="en-US" altLang="en-US" dirty="0"/>
          </a:p>
        </p:txBody>
      </p:sp>
      <p:sp>
        <p:nvSpPr>
          <p:cNvPr id="3076" name="Rectangle 4">
            <a:extLst>
              <a:ext uri="{FF2B5EF4-FFF2-40B4-BE49-F238E27FC236}">
                <a16:creationId xmlns:a16="http://schemas.microsoft.com/office/drawing/2014/main" id="{6EEF3D1E-16C9-4125-9238-499C0A48BA63}"/>
              </a:ext>
            </a:extLst>
          </p:cNvPr>
          <p:cNvSpPr>
            <a:spLocks noGrp="1" noRot="1" noChangeAspect="1" noChangeArrowheads="1" noTextEdit="1"/>
          </p:cNvSpPr>
          <p:nvPr>
            <p:ph type="sldImg" idx="2"/>
          </p:nvPr>
        </p:nvSpPr>
        <p:spPr bwMode="auto">
          <a:xfrm>
            <a:off x="1179513"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a:extLst>
              <a:ext uri="{FF2B5EF4-FFF2-40B4-BE49-F238E27FC236}">
                <a16:creationId xmlns:a16="http://schemas.microsoft.com/office/drawing/2014/main" id="{8D6CB450-AEE0-4E0B-B9B7-CC9ED002800F}"/>
              </a:ext>
            </a:extLst>
          </p:cNvPr>
          <p:cNvSpPr>
            <a:spLocks noGrp="1" noChangeArrowheads="1"/>
          </p:cNvSpPr>
          <p:nvPr>
            <p:ph type="body" sz="quarter" idx="3"/>
          </p:nvPr>
        </p:nvSpPr>
        <p:spPr bwMode="auto">
          <a:xfrm>
            <a:off x="935684" y="4416113"/>
            <a:ext cx="5139034" cy="4184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993" tIns="46497" rIns="92993" bIns="4649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a:extLst>
              <a:ext uri="{FF2B5EF4-FFF2-40B4-BE49-F238E27FC236}">
                <a16:creationId xmlns:a16="http://schemas.microsoft.com/office/drawing/2014/main" id="{015C2C32-8518-485F-A91F-54A4BE259C8B}"/>
              </a:ext>
            </a:extLst>
          </p:cNvPr>
          <p:cNvSpPr>
            <a:spLocks noGrp="1" noChangeArrowheads="1"/>
          </p:cNvSpPr>
          <p:nvPr>
            <p:ph type="ftr" sz="quarter" idx="4"/>
          </p:nvPr>
        </p:nvSpPr>
        <p:spPr bwMode="auto">
          <a:xfrm>
            <a:off x="2" y="8830622"/>
            <a:ext cx="3038161" cy="465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993" tIns="46497" rIns="92993" bIns="46497" numCol="1" anchor="b" anchorCtr="0" compatLnSpc="1">
            <a:prstTxWarp prst="textNoShape">
              <a:avLst/>
            </a:prstTxWarp>
          </a:bodyPr>
          <a:lstStyle>
            <a:lvl1pPr defTabSz="913033">
              <a:defRPr sz="1100"/>
            </a:lvl1pPr>
          </a:lstStyle>
          <a:p>
            <a:pPr>
              <a:defRPr/>
            </a:pPr>
            <a:endParaRPr lang="en-US" altLang="en-US" dirty="0"/>
          </a:p>
        </p:txBody>
      </p:sp>
      <p:sp>
        <p:nvSpPr>
          <p:cNvPr id="19463" name="Rectangle 7">
            <a:extLst>
              <a:ext uri="{FF2B5EF4-FFF2-40B4-BE49-F238E27FC236}">
                <a16:creationId xmlns:a16="http://schemas.microsoft.com/office/drawing/2014/main" id="{16EB4C33-DF3F-4D88-9E77-9B1D5B9C206E}"/>
              </a:ext>
            </a:extLst>
          </p:cNvPr>
          <p:cNvSpPr>
            <a:spLocks noGrp="1" noChangeArrowheads="1"/>
          </p:cNvSpPr>
          <p:nvPr>
            <p:ph type="sldNum" sz="quarter" idx="5"/>
          </p:nvPr>
        </p:nvSpPr>
        <p:spPr bwMode="auto">
          <a:xfrm>
            <a:off x="3972240" y="8830622"/>
            <a:ext cx="3038160" cy="465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993" tIns="46497" rIns="92993" bIns="46497" numCol="1" anchor="b" anchorCtr="0" compatLnSpc="1">
            <a:prstTxWarp prst="textNoShape">
              <a:avLst/>
            </a:prstTxWarp>
          </a:bodyPr>
          <a:lstStyle>
            <a:lvl1pPr algn="r" defTabSz="913033">
              <a:defRPr sz="1100" smtClean="0"/>
            </a:lvl1pPr>
          </a:lstStyle>
          <a:p>
            <a:pPr>
              <a:defRPr/>
            </a:pPr>
            <a:fld id="{A932C0FE-107B-40FB-975B-045D3BB7765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a:xfrm>
            <a:off x="1230313" y="727075"/>
            <a:ext cx="4860925" cy="3644900"/>
          </a:xfrm>
          <a:ln/>
        </p:spPr>
      </p:sp>
      <p:sp>
        <p:nvSpPr>
          <p:cNvPr id="88066" name="Rectangle 3"/>
          <p:cNvSpPr>
            <a:spLocks noGrp="1" noChangeArrowheads="1"/>
          </p:cNvSpPr>
          <p:nvPr>
            <p:ph type="body" idx="1"/>
          </p:nvPr>
        </p:nvSpPr>
        <p:spPr>
          <a:xfrm>
            <a:off x="976164" y="4615014"/>
            <a:ext cx="5372999" cy="4369293"/>
          </a:xfrm>
          <a:noFill/>
        </p:spPr>
        <p:txBody>
          <a:bodyPr lIns="95446" tIns="47722" rIns="95446" bIns="47722"/>
          <a:lstStyle/>
          <a:p>
            <a:pPr>
              <a:spcBef>
                <a:spcPct val="0"/>
              </a:spcBef>
            </a:pPr>
            <a:endParaRPr lang="en-US" altLang="en-US" sz="2200" dirty="0"/>
          </a:p>
        </p:txBody>
      </p:sp>
    </p:spTree>
    <p:extLst>
      <p:ext uri="{BB962C8B-B14F-4D97-AF65-F5344CB8AC3E}">
        <p14:creationId xmlns:p14="http://schemas.microsoft.com/office/powerpoint/2010/main" val="639367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a:xfrm>
            <a:off x="1230313" y="727075"/>
            <a:ext cx="4860925" cy="3644900"/>
          </a:xfrm>
          <a:ln/>
        </p:spPr>
      </p:sp>
      <p:sp>
        <p:nvSpPr>
          <p:cNvPr id="88066" name="Rectangle 3"/>
          <p:cNvSpPr>
            <a:spLocks noGrp="1" noChangeArrowheads="1"/>
          </p:cNvSpPr>
          <p:nvPr>
            <p:ph type="body" idx="1"/>
          </p:nvPr>
        </p:nvSpPr>
        <p:spPr>
          <a:xfrm>
            <a:off x="976164" y="4615014"/>
            <a:ext cx="5372999" cy="4369293"/>
          </a:xfrm>
          <a:noFill/>
        </p:spPr>
        <p:txBody>
          <a:bodyPr lIns="95446" tIns="47722" rIns="95446" bIns="47722"/>
          <a:lstStyle/>
          <a:p>
            <a:pPr>
              <a:spcBef>
                <a:spcPct val="0"/>
              </a:spcBef>
            </a:pPr>
            <a:endParaRPr lang="en-US" altLang="en-US" sz="2200" dirty="0"/>
          </a:p>
        </p:txBody>
      </p:sp>
    </p:spTree>
    <p:extLst>
      <p:ext uri="{BB962C8B-B14F-4D97-AF65-F5344CB8AC3E}">
        <p14:creationId xmlns:p14="http://schemas.microsoft.com/office/powerpoint/2010/main" val="3995297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a:ln/>
        </p:spPr>
      </p:sp>
      <p:sp>
        <p:nvSpPr>
          <p:cNvPr id="86018"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407961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ln/>
        </p:spPr>
      </p:sp>
      <p:sp>
        <p:nvSpPr>
          <p:cNvPr id="61442" name="Rectangle 3"/>
          <p:cNvSpPr>
            <a:spLocks noGrp="1" noChangeArrowheads="1"/>
          </p:cNvSpPr>
          <p:nvPr>
            <p:ph type="body" idx="1"/>
          </p:nvPr>
        </p:nvSpPr>
        <p:spPr>
          <a:noFill/>
        </p:spPr>
        <p:txBody>
          <a:bodyPr/>
          <a:lstStyle/>
          <a:p>
            <a:pPr eaLnBrk="1" hangingPunct="1">
              <a:spcBef>
                <a:spcPct val="0"/>
              </a:spcBef>
            </a:pPr>
            <a:endParaRPr lang="en-US" altLang="en-US" dirty="0"/>
          </a:p>
        </p:txBody>
      </p:sp>
    </p:spTree>
    <p:extLst>
      <p:ext uri="{BB962C8B-B14F-4D97-AF65-F5344CB8AC3E}">
        <p14:creationId xmlns:p14="http://schemas.microsoft.com/office/powerpoint/2010/main" val="899161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a:ln/>
        </p:spPr>
      </p:sp>
      <p:sp>
        <p:nvSpPr>
          <p:cNvPr id="86018"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022127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91825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737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5072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204362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7007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1880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676400"/>
            <a:ext cx="3429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429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23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7571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77835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63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782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4640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60894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22285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292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779034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676400"/>
            <a:ext cx="3429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429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3456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4642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50188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323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32233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9643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C4050D3-09C5-4ADA-9E98-421586EFF055}"/>
              </a:ext>
            </a:extLst>
          </p:cNvPr>
          <p:cNvSpPr txBox="1">
            <a:spLocks noChangeArrowheads="1"/>
          </p:cNvSpPr>
          <p:nvPr/>
        </p:nvSpPr>
        <p:spPr bwMode="auto">
          <a:xfrm>
            <a:off x="304800" y="6124575"/>
            <a:ext cx="3505200" cy="276225"/>
          </a:xfrm>
          <a:prstGeom prst="rect">
            <a:avLst/>
          </a:prstGeom>
          <a:noFill/>
          <a:ln>
            <a:noFill/>
          </a:ln>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fld id="{D0060DE0-0EC1-4ABD-A3DB-C3C640E67555}" type="slidenum">
              <a:rPr lang="en-US" altLang="en-US" sz="1200" b="1" smtClean="0"/>
              <a:pPr>
                <a:defRPr/>
              </a:pPr>
              <a:t>‹#›</a:t>
            </a:fld>
            <a:endParaRPr lang="en-US" altLang="en-US" sz="1200" b="1" dirty="0"/>
          </a:p>
        </p:txBody>
      </p:sp>
      <p:sp>
        <p:nvSpPr>
          <p:cNvPr id="4099" name="Rectangle 2">
            <a:extLst>
              <a:ext uri="{FF2B5EF4-FFF2-40B4-BE49-F238E27FC236}">
                <a16:creationId xmlns:a16="http://schemas.microsoft.com/office/drawing/2014/main" id="{5A10D102-8B47-4FD0-98B4-8BACCBFCE57D}"/>
              </a:ext>
            </a:extLst>
          </p:cNvPr>
          <p:cNvSpPr>
            <a:spLocks noGrp="1" noChangeArrowheads="1"/>
          </p:cNvSpPr>
          <p:nvPr>
            <p:ph type="title"/>
          </p:nvPr>
        </p:nvSpPr>
        <p:spPr bwMode="auto">
          <a:xfrm>
            <a:off x="685800" y="6096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00" name="Rectangle 3">
            <a:extLst>
              <a:ext uri="{FF2B5EF4-FFF2-40B4-BE49-F238E27FC236}">
                <a16:creationId xmlns:a16="http://schemas.microsoft.com/office/drawing/2014/main" id="{1A9544C2-9F0C-412A-BA7F-4D1B9AFDF2BE}"/>
              </a:ext>
            </a:extLst>
          </p:cNvPr>
          <p:cNvSpPr>
            <a:spLocks noGrp="1" noChangeArrowheads="1"/>
          </p:cNvSpPr>
          <p:nvPr>
            <p:ph type="body" idx="1"/>
          </p:nvPr>
        </p:nvSpPr>
        <p:spPr bwMode="auto">
          <a:xfrm>
            <a:off x="1066800" y="1676400"/>
            <a:ext cx="70104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 Box 5">
            <a:extLst>
              <a:ext uri="{FF2B5EF4-FFF2-40B4-BE49-F238E27FC236}">
                <a16:creationId xmlns:a16="http://schemas.microsoft.com/office/drawing/2014/main" id="{E401AE16-FBE0-4253-A379-48987F0B950B}"/>
              </a:ext>
            </a:extLst>
          </p:cNvPr>
          <p:cNvSpPr txBox="1">
            <a:spLocks noChangeArrowheads="1"/>
          </p:cNvSpPr>
          <p:nvPr/>
        </p:nvSpPr>
        <p:spPr bwMode="auto">
          <a:xfrm>
            <a:off x="685800" y="6477000"/>
            <a:ext cx="3886200" cy="214313"/>
          </a:xfrm>
          <a:prstGeom prst="rect">
            <a:avLst/>
          </a:prstGeom>
          <a:noFill/>
          <a:ln>
            <a:noFill/>
          </a:ln>
          <a:effec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spcBef>
                <a:spcPct val="50000"/>
              </a:spcBef>
              <a:defRPr/>
            </a:pPr>
            <a:r>
              <a:rPr lang="en-US" sz="800" dirty="0">
                <a:solidFill>
                  <a:srgbClr val="005288"/>
                </a:solidFill>
                <a:latin typeface="Trebuchet MS" pitchFamily="34" charset="0"/>
              </a:rPr>
              <a:t>PLEASE READ IMPORTANT DISCLOSURES AT THE END OF THIS PRESENTATION</a:t>
            </a:r>
          </a:p>
        </p:txBody>
      </p:sp>
    </p:spTree>
    <p:extLst>
      <p:ext uri="{BB962C8B-B14F-4D97-AF65-F5344CB8AC3E}">
        <p14:creationId xmlns:p14="http://schemas.microsoft.com/office/powerpoint/2010/main" val="3185601335"/>
      </p:ext>
    </p:extLst>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txStyles>
    <p:titleStyle>
      <a:lvl1pPr algn="ctr" rtl="0" eaLnBrk="0" fontAlgn="base" hangingPunct="0">
        <a:spcBef>
          <a:spcPct val="0"/>
        </a:spcBef>
        <a:spcAft>
          <a:spcPct val="0"/>
        </a:spcAft>
        <a:defRPr sz="3600">
          <a:solidFill>
            <a:srgbClr val="005288"/>
          </a:solidFill>
          <a:latin typeface="+mj-lt"/>
          <a:ea typeface="+mj-ea"/>
          <a:cs typeface="+mj-cs"/>
        </a:defRPr>
      </a:lvl1pPr>
      <a:lvl2pPr algn="ctr" rtl="0" eaLnBrk="0" fontAlgn="base" hangingPunct="0">
        <a:spcBef>
          <a:spcPct val="0"/>
        </a:spcBef>
        <a:spcAft>
          <a:spcPct val="0"/>
        </a:spcAft>
        <a:defRPr sz="3600">
          <a:solidFill>
            <a:srgbClr val="005288"/>
          </a:solidFill>
          <a:latin typeface="Trebuchet MS" pitchFamily="34" charset="0"/>
          <a:ea typeface="MS PGothic" pitchFamily="34" charset="-128"/>
        </a:defRPr>
      </a:lvl2pPr>
      <a:lvl3pPr algn="ctr" rtl="0" eaLnBrk="0" fontAlgn="base" hangingPunct="0">
        <a:spcBef>
          <a:spcPct val="0"/>
        </a:spcBef>
        <a:spcAft>
          <a:spcPct val="0"/>
        </a:spcAft>
        <a:defRPr sz="3600">
          <a:solidFill>
            <a:srgbClr val="005288"/>
          </a:solidFill>
          <a:latin typeface="Trebuchet MS" pitchFamily="34" charset="0"/>
          <a:ea typeface="MS PGothic" pitchFamily="34" charset="-128"/>
        </a:defRPr>
      </a:lvl3pPr>
      <a:lvl4pPr algn="ctr" rtl="0" eaLnBrk="0" fontAlgn="base" hangingPunct="0">
        <a:spcBef>
          <a:spcPct val="0"/>
        </a:spcBef>
        <a:spcAft>
          <a:spcPct val="0"/>
        </a:spcAft>
        <a:defRPr sz="3600">
          <a:solidFill>
            <a:srgbClr val="005288"/>
          </a:solidFill>
          <a:latin typeface="Trebuchet MS" pitchFamily="34" charset="0"/>
          <a:ea typeface="MS PGothic" pitchFamily="34" charset="-128"/>
        </a:defRPr>
      </a:lvl4pPr>
      <a:lvl5pPr algn="ctr" rtl="0" eaLnBrk="0" fontAlgn="base" hangingPunct="0">
        <a:spcBef>
          <a:spcPct val="0"/>
        </a:spcBef>
        <a:spcAft>
          <a:spcPct val="0"/>
        </a:spcAft>
        <a:defRPr sz="3600">
          <a:solidFill>
            <a:srgbClr val="005288"/>
          </a:solidFill>
          <a:latin typeface="Trebuchet MS" pitchFamily="34" charset="0"/>
          <a:ea typeface="MS PGothic" pitchFamily="34" charset="-128"/>
        </a:defRPr>
      </a:lvl5pPr>
      <a:lvl6pPr marL="457200" algn="ctr" rtl="0" eaLnBrk="0" fontAlgn="base" hangingPunct="0">
        <a:spcBef>
          <a:spcPct val="0"/>
        </a:spcBef>
        <a:spcAft>
          <a:spcPct val="0"/>
        </a:spcAft>
        <a:defRPr sz="3600">
          <a:solidFill>
            <a:srgbClr val="005288"/>
          </a:solidFill>
          <a:latin typeface="Trebuchet MS" pitchFamily="34" charset="0"/>
          <a:ea typeface="MS PGothic" pitchFamily="34" charset="-128"/>
        </a:defRPr>
      </a:lvl6pPr>
      <a:lvl7pPr marL="914400" algn="ctr" rtl="0" eaLnBrk="0" fontAlgn="base" hangingPunct="0">
        <a:spcBef>
          <a:spcPct val="0"/>
        </a:spcBef>
        <a:spcAft>
          <a:spcPct val="0"/>
        </a:spcAft>
        <a:defRPr sz="3600">
          <a:solidFill>
            <a:srgbClr val="005288"/>
          </a:solidFill>
          <a:latin typeface="Trebuchet MS" pitchFamily="34" charset="0"/>
          <a:ea typeface="MS PGothic" pitchFamily="34" charset="-128"/>
        </a:defRPr>
      </a:lvl7pPr>
      <a:lvl8pPr marL="1371600" algn="ctr" rtl="0" eaLnBrk="0" fontAlgn="base" hangingPunct="0">
        <a:spcBef>
          <a:spcPct val="0"/>
        </a:spcBef>
        <a:spcAft>
          <a:spcPct val="0"/>
        </a:spcAft>
        <a:defRPr sz="3600">
          <a:solidFill>
            <a:srgbClr val="005288"/>
          </a:solidFill>
          <a:latin typeface="Trebuchet MS" pitchFamily="34" charset="0"/>
          <a:ea typeface="MS PGothic" pitchFamily="34" charset="-128"/>
        </a:defRPr>
      </a:lvl8pPr>
      <a:lvl9pPr marL="1828800" algn="ctr" rtl="0" eaLnBrk="0" fontAlgn="base" hangingPunct="0">
        <a:spcBef>
          <a:spcPct val="0"/>
        </a:spcBef>
        <a:spcAft>
          <a:spcPct val="0"/>
        </a:spcAft>
        <a:defRPr sz="3600">
          <a:solidFill>
            <a:srgbClr val="005288"/>
          </a:solidFill>
          <a:latin typeface="Trebuchet MS" pitchFamily="34" charset="0"/>
          <a:ea typeface="MS PGothic" pitchFamily="34" charset="-128"/>
        </a:defRPr>
      </a:lvl9pPr>
    </p:titleStyle>
    <p:bodyStyle>
      <a:lvl1pPr marL="342900" indent="-342900" algn="l" rtl="0" eaLnBrk="0" fontAlgn="base" hangingPunct="0">
        <a:spcBef>
          <a:spcPct val="20000"/>
        </a:spcBef>
        <a:spcAft>
          <a:spcPct val="0"/>
        </a:spcAft>
        <a:buClr>
          <a:srgbClr val="8C8278"/>
        </a:buClr>
        <a:buSzPct val="85000"/>
        <a:buFont typeface="Times" panose="02020603050405020304" pitchFamily="18" charset="0"/>
        <a:buChar char="•"/>
        <a:defRPr sz="2800">
          <a:solidFill>
            <a:srgbClr val="005288"/>
          </a:solidFill>
          <a:latin typeface="+mn-lt"/>
          <a:ea typeface="+mn-ea"/>
          <a:cs typeface="+mn-cs"/>
        </a:defRPr>
      </a:lvl1pPr>
      <a:lvl2pPr marL="742950" indent="-285750" algn="l" rtl="0" eaLnBrk="0" fontAlgn="base" hangingPunct="0">
        <a:spcBef>
          <a:spcPct val="20000"/>
        </a:spcBef>
        <a:spcAft>
          <a:spcPct val="0"/>
        </a:spcAft>
        <a:buClr>
          <a:srgbClr val="8C8278"/>
        </a:buClr>
        <a:buSzPct val="85000"/>
        <a:buFont typeface="Times" panose="02020603050405020304" pitchFamily="18" charset="0"/>
        <a:buChar char="•"/>
        <a:defRPr sz="2400">
          <a:solidFill>
            <a:srgbClr val="005288"/>
          </a:solidFill>
          <a:latin typeface="+mn-lt"/>
          <a:ea typeface="+mn-ea"/>
        </a:defRPr>
      </a:lvl2pPr>
      <a:lvl3pPr marL="1143000" indent="-228600" algn="l" rtl="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mn-lt"/>
          <a:ea typeface="+mn-ea"/>
        </a:defRPr>
      </a:lvl3pPr>
      <a:lvl4pPr marL="1600200" indent="-228600" algn="l" rtl="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mn-lt"/>
          <a:ea typeface="+mn-ea"/>
        </a:defRPr>
      </a:lvl4pPr>
      <a:lvl5pPr marL="2057400" indent="-228600" algn="l" rtl="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mn-lt"/>
          <a:ea typeface="+mn-ea"/>
        </a:defRPr>
      </a:lvl5pPr>
      <a:lvl6pPr marL="25146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6pPr>
      <a:lvl7pPr marL="29718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7pPr>
      <a:lvl8pPr marL="34290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8pPr>
      <a:lvl9pPr marL="38862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056CF6-B9DB-418A-A6AC-D574E4CD91FD}"/>
              </a:ext>
            </a:extLst>
          </p:cNvPr>
          <p:cNvSpPr txBox="1">
            <a:spLocks noChangeArrowheads="1"/>
          </p:cNvSpPr>
          <p:nvPr/>
        </p:nvSpPr>
        <p:spPr bwMode="auto">
          <a:xfrm>
            <a:off x="304800" y="6124575"/>
            <a:ext cx="350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fld id="{0D5B35E5-1B2C-4545-9C33-20A3FF3C0BB3}" type="slidenum">
              <a:rPr lang="en-US" altLang="en-US" sz="1200" b="1" smtClean="0"/>
              <a:pPr>
                <a:defRPr/>
              </a:pPr>
              <a:t>‹#›</a:t>
            </a:fld>
            <a:endParaRPr lang="en-US" altLang="en-US" sz="1200" b="1" dirty="0"/>
          </a:p>
        </p:txBody>
      </p:sp>
      <p:sp>
        <p:nvSpPr>
          <p:cNvPr id="1027" name="Rectangle 2">
            <a:extLst>
              <a:ext uri="{FF2B5EF4-FFF2-40B4-BE49-F238E27FC236}">
                <a16:creationId xmlns:a16="http://schemas.microsoft.com/office/drawing/2014/main" id="{0A2F03C5-A45B-4DC4-9218-C93AE35B9222}"/>
              </a:ext>
            </a:extLst>
          </p:cNvPr>
          <p:cNvSpPr>
            <a:spLocks noGrp="1" noChangeArrowheads="1"/>
          </p:cNvSpPr>
          <p:nvPr>
            <p:ph type="title"/>
          </p:nvPr>
        </p:nvSpPr>
        <p:spPr bwMode="auto">
          <a:xfrm>
            <a:off x="685800" y="6096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80509FA8-3000-44B4-AB66-C45CD54109B6}"/>
              </a:ext>
            </a:extLst>
          </p:cNvPr>
          <p:cNvSpPr>
            <a:spLocks noGrp="1" noChangeArrowheads="1"/>
          </p:cNvSpPr>
          <p:nvPr>
            <p:ph type="body" idx="1"/>
          </p:nvPr>
        </p:nvSpPr>
        <p:spPr bwMode="auto">
          <a:xfrm>
            <a:off x="1066800" y="1676400"/>
            <a:ext cx="70104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Text Box 5">
            <a:extLst>
              <a:ext uri="{FF2B5EF4-FFF2-40B4-BE49-F238E27FC236}">
                <a16:creationId xmlns:a16="http://schemas.microsoft.com/office/drawing/2014/main" id="{2F99F6A3-FFD7-CF82-2B87-97B1F69FA8D5}"/>
              </a:ext>
            </a:extLst>
          </p:cNvPr>
          <p:cNvSpPr txBox="1">
            <a:spLocks noChangeArrowheads="1"/>
          </p:cNvSpPr>
          <p:nvPr userDrawn="1"/>
        </p:nvSpPr>
        <p:spPr bwMode="auto">
          <a:xfrm>
            <a:off x="685800" y="6477000"/>
            <a:ext cx="7315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spcBef>
                <a:spcPts val="0"/>
              </a:spcBef>
              <a:defRPr/>
            </a:pPr>
            <a:r>
              <a:rPr lang="en-US" sz="800" dirty="0">
                <a:solidFill>
                  <a:srgbClr val="005288"/>
                </a:solidFill>
                <a:latin typeface="Trebuchet MS" pitchFamily="34" charset="0"/>
              </a:rPr>
              <a:t>PLEASE READ IMPORTANT DISCLOSURES AT THE END OF THIS PRESENTATION</a:t>
            </a:r>
          </a:p>
          <a:p>
            <a:pPr>
              <a:spcBef>
                <a:spcPts val="0"/>
              </a:spcBef>
              <a:defRPr/>
            </a:pPr>
            <a:r>
              <a:rPr lang="en-US" sz="800" dirty="0">
                <a:solidFill>
                  <a:srgbClr val="005288"/>
                </a:solidFill>
                <a:latin typeface="Trebuchet MS" pitchFamily="34" charset="0"/>
              </a:rPr>
              <a:t>FOR INVESTMENT PROFESSIONAL, BROKER-DEALER AND INSTITUTIONAL USE ONLY. NOT FOR USE WITH OR DISTRIBUTION TO THE GENERAL PUBLIC.</a:t>
            </a:r>
          </a:p>
        </p:txBody>
      </p:sp>
    </p:spTree>
    <p:extLst>
      <p:ext uri="{BB962C8B-B14F-4D97-AF65-F5344CB8AC3E}">
        <p14:creationId xmlns:p14="http://schemas.microsoft.com/office/powerpoint/2010/main" val="1330656516"/>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xStyles>
    <p:titleStyle>
      <a:lvl1pPr algn="ctr" rtl="0" eaLnBrk="0" fontAlgn="base" hangingPunct="0">
        <a:spcBef>
          <a:spcPct val="0"/>
        </a:spcBef>
        <a:spcAft>
          <a:spcPct val="0"/>
        </a:spcAft>
        <a:defRPr sz="3600">
          <a:solidFill>
            <a:srgbClr val="005288"/>
          </a:solidFill>
          <a:latin typeface="+mj-lt"/>
          <a:ea typeface="+mj-ea"/>
          <a:cs typeface="+mj-cs"/>
        </a:defRPr>
      </a:lvl1pPr>
      <a:lvl2pPr algn="ctr" rtl="0" eaLnBrk="0" fontAlgn="base" hangingPunct="0">
        <a:spcBef>
          <a:spcPct val="0"/>
        </a:spcBef>
        <a:spcAft>
          <a:spcPct val="0"/>
        </a:spcAft>
        <a:defRPr sz="3600">
          <a:solidFill>
            <a:srgbClr val="005288"/>
          </a:solidFill>
          <a:latin typeface="Trebuchet MS" pitchFamily="34" charset="0"/>
          <a:ea typeface="MS PGothic" pitchFamily="34" charset="-128"/>
        </a:defRPr>
      </a:lvl2pPr>
      <a:lvl3pPr algn="ctr" rtl="0" eaLnBrk="0" fontAlgn="base" hangingPunct="0">
        <a:spcBef>
          <a:spcPct val="0"/>
        </a:spcBef>
        <a:spcAft>
          <a:spcPct val="0"/>
        </a:spcAft>
        <a:defRPr sz="3600">
          <a:solidFill>
            <a:srgbClr val="005288"/>
          </a:solidFill>
          <a:latin typeface="Trebuchet MS" pitchFamily="34" charset="0"/>
          <a:ea typeface="MS PGothic" pitchFamily="34" charset="-128"/>
        </a:defRPr>
      </a:lvl3pPr>
      <a:lvl4pPr algn="ctr" rtl="0" eaLnBrk="0" fontAlgn="base" hangingPunct="0">
        <a:spcBef>
          <a:spcPct val="0"/>
        </a:spcBef>
        <a:spcAft>
          <a:spcPct val="0"/>
        </a:spcAft>
        <a:defRPr sz="3600">
          <a:solidFill>
            <a:srgbClr val="005288"/>
          </a:solidFill>
          <a:latin typeface="Trebuchet MS" pitchFamily="34" charset="0"/>
          <a:ea typeface="MS PGothic" pitchFamily="34" charset="-128"/>
        </a:defRPr>
      </a:lvl4pPr>
      <a:lvl5pPr algn="ctr" rtl="0" eaLnBrk="0" fontAlgn="base" hangingPunct="0">
        <a:spcBef>
          <a:spcPct val="0"/>
        </a:spcBef>
        <a:spcAft>
          <a:spcPct val="0"/>
        </a:spcAft>
        <a:defRPr sz="3600">
          <a:solidFill>
            <a:srgbClr val="005288"/>
          </a:solidFill>
          <a:latin typeface="Trebuchet MS" pitchFamily="34" charset="0"/>
          <a:ea typeface="MS PGothic" pitchFamily="34" charset="-128"/>
        </a:defRPr>
      </a:lvl5pPr>
      <a:lvl6pPr marL="457200" algn="ctr" rtl="0" eaLnBrk="0" fontAlgn="base" hangingPunct="0">
        <a:spcBef>
          <a:spcPct val="0"/>
        </a:spcBef>
        <a:spcAft>
          <a:spcPct val="0"/>
        </a:spcAft>
        <a:defRPr sz="3600">
          <a:solidFill>
            <a:srgbClr val="005288"/>
          </a:solidFill>
          <a:latin typeface="Trebuchet MS" pitchFamily="34" charset="0"/>
          <a:ea typeface="MS PGothic" pitchFamily="34" charset="-128"/>
        </a:defRPr>
      </a:lvl6pPr>
      <a:lvl7pPr marL="914400" algn="ctr" rtl="0" eaLnBrk="0" fontAlgn="base" hangingPunct="0">
        <a:spcBef>
          <a:spcPct val="0"/>
        </a:spcBef>
        <a:spcAft>
          <a:spcPct val="0"/>
        </a:spcAft>
        <a:defRPr sz="3600">
          <a:solidFill>
            <a:srgbClr val="005288"/>
          </a:solidFill>
          <a:latin typeface="Trebuchet MS" pitchFamily="34" charset="0"/>
          <a:ea typeface="MS PGothic" pitchFamily="34" charset="-128"/>
        </a:defRPr>
      </a:lvl7pPr>
      <a:lvl8pPr marL="1371600" algn="ctr" rtl="0" eaLnBrk="0" fontAlgn="base" hangingPunct="0">
        <a:spcBef>
          <a:spcPct val="0"/>
        </a:spcBef>
        <a:spcAft>
          <a:spcPct val="0"/>
        </a:spcAft>
        <a:defRPr sz="3600">
          <a:solidFill>
            <a:srgbClr val="005288"/>
          </a:solidFill>
          <a:latin typeface="Trebuchet MS" pitchFamily="34" charset="0"/>
          <a:ea typeface="MS PGothic" pitchFamily="34" charset="-128"/>
        </a:defRPr>
      </a:lvl8pPr>
      <a:lvl9pPr marL="1828800" algn="ctr" rtl="0" eaLnBrk="0" fontAlgn="base" hangingPunct="0">
        <a:spcBef>
          <a:spcPct val="0"/>
        </a:spcBef>
        <a:spcAft>
          <a:spcPct val="0"/>
        </a:spcAft>
        <a:defRPr sz="3600">
          <a:solidFill>
            <a:srgbClr val="005288"/>
          </a:solidFill>
          <a:latin typeface="Trebuchet MS" pitchFamily="34" charset="0"/>
          <a:ea typeface="MS PGothic" pitchFamily="34" charset="-128"/>
        </a:defRPr>
      </a:lvl9pPr>
    </p:titleStyle>
    <p:bodyStyle>
      <a:lvl1pPr marL="342900" indent="-342900" algn="l" rtl="0" eaLnBrk="0" fontAlgn="base" hangingPunct="0">
        <a:spcBef>
          <a:spcPct val="20000"/>
        </a:spcBef>
        <a:spcAft>
          <a:spcPct val="0"/>
        </a:spcAft>
        <a:buClr>
          <a:srgbClr val="8C8278"/>
        </a:buClr>
        <a:buSzPct val="85000"/>
        <a:buFont typeface="Times" panose="02020603050405020304" pitchFamily="18" charset="0"/>
        <a:buChar char="•"/>
        <a:defRPr sz="2800">
          <a:solidFill>
            <a:srgbClr val="005288"/>
          </a:solidFill>
          <a:latin typeface="+mn-lt"/>
          <a:ea typeface="+mn-ea"/>
          <a:cs typeface="+mn-cs"/>
        </a:defRPr>
      </a:lvl1pPr>
      <a:lvl2pPr marL="742950" indent="-285750" algn="l" rtl="0" eaLnBrk="0" fontAlgn="base" hangingPunct="0">
        <a:spcBef>
          <a:spcPct val="20000"/>
        </a:spcBef>
        <a:spcAft>
          <a:spcPct val="0"/>
        </a:spcAft>
        <a:buClr>
          <a:srgbClr val="8C8278"/>
        </a:buClr>
        <a:buSzPct val="85000"/>
        <a:buFont typeface="Times" panose="02020603050405020304" pitchFamily="18" charset="0"/>
        <a:buChar char="•"/>
        <a:defRPr sz="2400">
          <a:solidFill>
            <a:srgbClr val="005288"/>
          </a:solidFill>
          <a:latin typeface="+mn-lt"/>
          <a:ea typeface="+mn-ea"/>
        </a:defRPr>
      </a:lvl2pPr>
      <a:lvl3pPr marL="1143000" indent="-228600" algn="l" rtl="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mn-lt"/>
          <a:ea typeface="+mn-ea"/>
        </a:defRPr>
      </a:lvl3pPr>
      <a:lvl4pPr marL="1600200" indent="-228600" algn="l" rtl="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mn-lt"/>
          <a:ea typeface="+mn-ea"/>
        </a:defRPr>
      </a:lvl4pPr>
      <a:lvl5pPr marL="2057400" indent="-228600" algn="l" rtl="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mn-lt"/>
          <a:ea typeface="+mn-ea"/>
        </a:defRPr>
      </a:lvl5pPr>
      <a:lvl6pPr marL="25146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6pPr>
      <a:lvl7pPr marL="29718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7pPr>
      <a:lvl8pPr marL="34290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8pPr>
      <a:lvl9pPr marL="3886200" indent="-228600" algn="l" rtl="0" eaLnBrk="0" fontAlgn="base" hangingPunct="0">
        <a:spcBef>
          <a:spcPct val="20000"/>
        </a:spcBef>
        <a:spcAft>
          <a:spcPct val="0"/>
        </a:spcAft>
        <a:buClr>
          <a:srgbClr val="8C8278"/>
        </a:buClr>
        <a:buSzPct val="85000"/>
        <a:buFont typeface="Times" pitchFamily="18" charset="0"/>
        <a:buChar char="•"/>
        <a:defRPr sz="2000">
          <a:solidFill>
            <a:srgbClr val="005288"/>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oleObject" Target="file:///D:\Research\CapitalMarkets\Daily_Analysis_SP5_BigChgs_SG.xls!1perc"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EBDB712-F996-1B90-8196-B52A535DC29A}"/>
              </a:ext>
            </a:extLst>
          </p:cNvPr>
          <p:cNvPicPr>
            <a:picLocks noChangeAspect="1"/>
          </p:cNvPicPr>
          <p:nvPr/>
        </p:nvPicPr>
        <p:blipFill>
          <a:blip r:embed="rId3"/>
          <a:stretch>
            <a:fillRect/>
          </a:stretch>
        </p:blipFill>
        <p:spPr>
          <a:xfrm>
            <a:off x="152400" y="76200"/>
            <a:ext cx="8574024" cy="5821680"/>
          </a:xfrm>
          <a:prstGeom prst="rect">
            <a:avLst/>
          </a:prstGeom>
        </p:spPr>
      </p:pic>
      <p:sp>
        <p:nvSpPr>
          <p:cNvPr id="87043" name="Rectangle 3"/>
          <p:cNvSpPr>
            <a:spLocks noGrp="1" noChangeArrowheads="1"/>
          </p:cNvSpPr>
          <p:nvPr>
            <p:ph type="title" idx="4294967295"/>
          </p:nvPr>
        </p:nvSpPr>
        <p:spPr>
          <a:xfrm>
            <a:off x="685800" y="228600"/>
            <a:ext cx="7924800" cy="685800"/>
          </a:xfrm>
        </p:spPr>
        <p:txBody>
          <a:bodyPr/>
          <a:lstStyle/>
          <a:p>
            <a:r>
              <a:rPr lang="en-US" altLang="en-US" sz="2800" dirty="0"/>
              <a:t>S&amp;P 500® Index Market Capitalization Deciles</a:t>
            </a:r>
            <a:br>
              <a:rPr lang="en-US" altLang="en-US" sz="2800" dirty="0"/>
            </a:br>
            <a:r>
              <a:rPr lang="en-US" altLang="en-US" sz="2000" dirty="0"/>
              <a:t>2023 YTD Through May</a:t>
            </a:r>
            <a:endParaRPr lang="en-US" altLang="en-US" sz="2800" dirty="0"/>
          </a:p>
        </p:txBody>
      </p:sp>
      <p:sp>
        <p:nvSpPr>
          <p:cNvPr id="7" name="Text Box 4">
            <a:extLst>
              <a:ext uri="{FF2B5EF4-FFF2-40B4-BE49-F238E27FC236}">
                <a16:creationId xmlns:a16="http://schemas.microsoft.com/office/drawing/2014/main" id="{D978A70A-6B02-4FD2-9EAA-5733C238145A}"/>
              </a:ext>
            </a:extLst>
          </p:cNvPr>
          <p:cNvSpPr txBox="1">
            <a:spLocks noChangeArrowheads="1"/>
          </p:cNvSpPr>
          <p:nvPr/>
        </p:nvSpPr>
        <p:spPr bwMode="auto">
          <a:xfrm>
            <a:off x="2667000" y="1317608"/>
            <a:ext cx="5257800" cy="830997"/>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1600" b="1" i="1" u="none" strike="noStrike" kern="1200" cap="none" spc="0" normalizeH="0" baseline="0" noProof="0" dirty="0">
                <a:ln>
                  <a:noFill/>
                </a:ln>
                <a:solidFill>
                  <a:srgbClr val="005288"/>
                </a:solidFill>
                <a:effectLst/>
                <a:uLnTx/>
                <a:uFillTx/>
                <a:latin typeface="Trebuchet MS" pitchFamily="34" charset="0"/>
                <a:ea typeface="MS PGothic" pitchFamily="34" charset="-128"/>
                <a:cs typeface="Arial" charset="0"/>
              </a:rPr>
              <a:t>The largest 50 stocks significantly beat the S&amp;P 500® during the first five months of the year while the other 450 stocks have underperformed.</a:t>
            </a:r>
          </a:p>
        </p:txBody>
      </p:sp>
    </p:spTree>
    <p:extLst>
      <p:ext uri="{BB962C8B-B14F-4D97-AF65-F5344CB8AC3E}">
        <p14:creationId xmlns:p14="http://schemas.microsoft.com/office/powerpoint/2010/main" val="116285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title" idx="4294967295"/>
          </p:nvPr>
        </p:nvSpPr>
        <p:spPr>
          <a:xfrm>
            <a:off x="685800" y="76200"/>
            <a:ext cx="7924800" cy="685800"/>
          </a:xfrm>
        </p:spPr>
        <p:txBody>
          <a:bodyPr/>
          <a:lstStyle/>
          <a:p>
            <a:r>
              <a:rPr lang="en-US" altLang="en-US" sz="3200" dirty="0"/>
              <a:t>2023 Annual Breadth Lowest Ever</a:t>
            </a:r>
          </a:p>
        </p:txBody>
      </p:sp>
      <p:sp>
        <p:nvSpPr>
          <p:cNvPr id="7" name="Text Box 4">
            <a:extLst>
              <a:ext uri="{FF2B5EF4-FFF2-40B4-BE49-F238E27FC236}">
                <a16:creationId xmlns:a16="http://schemas.microsoft.com/office/drawing/2014/main" id="{D978A70A-6B02-4FD2-9EAA-5733C238145A}"/>
              </a:ext>
            </a:extLst>
          </p:cNvPr>
          <p:cNvSpPr txBox="1">
            <a:spLocks noChangeArrowheads="1"/>
          </p:cNvSpPr>
          <p:nvPr/>
        </p:nvSpPr>
        <p:spPr bwMode="auto">
          <a:xfrm>
            <a:off x="949286" y="5387587"/>
            <a:ext cx="7010400" cy="646331"/>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1800" b="1" i="1" u="none" strike="noStrike" kern="1200" cap="none" spc="0" normalizeH="0" baseline="0" noProof="0" dirty="0">
                <a:ln>
                  <a:noFill/>
                </a:ln>
                <a:solidFill>
                  <a:srgbClr val="005288"/>
                </a:solidFill>
                <a:effectLst/>
                <a:uLnTx/>
                <a:uFillTx/>
                <a:latin typeface="Trebuchet MS" pitchFamily="34" charset="0"/>
                <a:ea typeface="MS PGothic" pitchFamily="34" charset="-128"/>
                <a:cs typeface="Arial" charset="0"/>
              </a:rPr>
              <a:t>There are less stocks (only 23%) outperforming the market YTD through May than any other calendar year</a:t>
            </a:r>
          </a:p>
        </p:txBody>
      </p:sp>
      <p:sp>
        <p:nvSpPr>
          <p:cNvPr id="2" name="Rectangle 2">
            <a:extLst>
              <a:ext uri="{FF2B5EF4-FFF2-40B4-BE49-F238E27FC236}">
                <a16:creationId xmlns:a16="http://schemas.microsoft.com/office/drawing/2014/main" id="{1347720B-358F-B481-20F1-3E4D27AC6F8E}"/>
              </a:ext>
            </a:extLst>
          </p:cNvPr>
          <p:cNvSpPr>
            <a:spLocks noChangeArrowheads="1"/>
          </p:cNvSpPr>
          <p:nvPr/>
        </p:nvSpPr>
        <p:spPr bwMode="auto">
          <a:xfrm>
            <a:off x="1184313" y="762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pic>
        <p:nvPicPr>
          <p:cNvPr id="1025" name="Picture 1">
            <a:extLst>
              <a:ext uri="{FF2B5EF4-FFF2-40B4-BE49-F238E27FC236}">
                <a16:creationId xmlns:a16="http://schemas.microsoft.com/office/drawing/2014/main" id="{78FF4B98-2BF6-9D0F-0F7C-C368E1E319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542" y="609600"/>
            <a:ext cx="7273887" cy="5271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49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0BFA9F38-1D77-4859-B9C4-DE572A3D80A4}"/>
              </a:ext>
            </a:extLst>
          </p:cNvPr>
          <p:cNvGraphicFramePr>
            <a:graphicFrameLocks noChangeAspect="1"/>
          </p:cNvGraphicFramePr>
          <p:nvPr/>
        </p:nvGraphicFramePr>
        <p:xfrm>
          <a:off x="207963" y="1160463"/>
          <a:ext cx="7245350" cy="5265737"/>
        </p:xfrm>
        <a:graphic>
          <a:graphicData uri="http://schemas.openxmlformats.org/presentationml/2006/ole">
            <mc:AlternateContent xmlns:mc="http://schemas.openxmlformats.org/markup-compatibility/2006">
              <mc:Choice xmlns:v="urn:schemas-microsoft-com:vml" Requires="v">
                <p:oleObj name="Worksheet" r:id="rId3" imgW="8743926" imgH="6362620" progId="Excel.Sheet.8">
                  <p:link updateAutomatic="1"/>
                </p:oleObj>
              </mc:Choice>
              <mc:Fallback>
                <p:oleObj name="Worksheet" r:id="rId3" imgW="8743926" imgH="6362620" progId="Excel.Sheet.8">
                  <p:link updateAutomatic="1"/>
                  <p:pic>
                    <p:nvPicPr>
                      <p:cNvPr id="3" name="Object 2">
                        <a:extLst>
                          <a:ext uri="{FF2B5EF4-FFF2-40B4-BE49-F238E27FC236}">
                            <a16:creationId xmlns:a16="http://schemas.microsoft.com/office/drawing/2014/main" id="{0BFA9F38-1D77-4859-B9C4-DE572A3D80A4}"/>
                          </a:ext>
                        </a:extLst>
                      </p:cNvPr>
                      <p:cNvPicPr/>
                      <p:nvPr/>
                    </p:nvPicPr>
                    <p:blipFill>
                      <a:blip r:embed="rId4"/>
                      <a:stretch>
                        <a:fillRect/>
                      </a:stretch>
                    </p:blipFill>
                    <p:spPr>
                      <a:xfrm>
                        <a:off x="207963" y="1160463"/>
                        <a:ext cx="7245350" cy="5265737"/>
                      </a:xfrm>
                      <a:prstGeom prst="rect">
                        <a:avLst/>
                      </a:prstGeom>
                    </p:spPr>
                  </p:pic>
                </p:oleObj>
              </mc:Fallback>
            </mc:AlternateContent>
          </a:graphicData>
        </a:graphic>
      </p:graphicFrame>
      <p:sp>
        <p:nvSpPr>
          <p:cNvPr id="84993" name="Title 8"/>
          <p:cNvSpPr>
            <a:spLocks noGrp="1"/>
          </p:cNvSpPr>
          <p:nvPr>
            <p:ph type="title" idx="4294967295"/>
          </p:nvPr>
        </p:nvSpPr>
        <p:spPr>
          <a:xfrm>
            <a:off x="685800" y="397331"/>
            <a:ext cx="7772400" cy="685800"/>
          </a:xfrm>
        </p:spPr>
        <p:txBody>
          <a:bodyPr/>
          <a:lstStyle/>
          <a:p>
            <a:r>
              <a:rPr lang="en-US" altLang="en-US" sz="2400" dirty="0"/>
              <a:t>Daily 1%+ Up/Down S&amp;P 500® Moves – Monthly Counts</a:t>
            </a:r>
            <a:br>
              <a:rPr lang="en-US" altLang="en-US" sz="2400" dirty="0"/>
            </a:br>
            <a:r>
              <a:rPr lang="en-US" altLang="en-US" sz="1800" dirty="0"/>
              <a:t>January 1957 – May 31 2023</a:t>
            </a:r>
          </a:p>
        </p:txBody>
      </p:sp>
      <p:cxnSp>
        <p:nvCxnSpPr>
          <p:cNvPr id="4" name="Straight Connector 3"/>
          <p:cNvCxnSpPr/>
          <p:nvPr/>
        </p:nvCxnSpPr>
        <p:spPr>
          <a:xfrm>
            <a:off x="656192" y="4360818"/>
            <a:ext cx="6762651"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4996" name="Text Box 2"/>
          <p:cNvSpPr txBox="1">
            <a:spLocks noChangeArrowheads="1"/>
          </p:cNvSpPr>
          <p:nvPr/>
        </p:nvSpPr>
        <p:spPr bwMode="auto">
          <a:xfrm>
            <a:off x="7476220" y="4102100"/>
            <a:ext cx="1635125" cy="1384300"/>
          </a:xfrm>
          <a:prstGeom prst="rect">
            <a:avLst/>
          </a:prstGeom>
          <a:noFill/>
          <a:ln w="9525">
            <a:noFill/>
            <a:miter lim="800000"/>
            <a:headEnd/>
            <a:tailEnd/>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pitchFamily="34" charset="-128"/>
                <a:cs typeface="Arial" charset="0"/>
              </a:rPr>
              <a:t>Annual average is 53 days (21%) where S&amp;P 500 ® moves by more than +/-1% Up/Down</a:t>
            </a:r>
          </a:p>
        </p:txBody>
      </p:sp>
      <p:sp>
        <p:nvSpPr>
          <p:cNvPr id="7" name="Text Box 2"/>
          <p:cNvSpPr txBox="1">
            <a:spLocks noChangeArrowheads="1"/>
          </p:cNvSpPr>
          <p:nvPr/>
        </p:nvSpPr>
        <p:spPr bwMode="auto">
          <a:xfrm>
            <a:off x="7476220" y="1384843"/>
            <a:ext cx="1635125" cy="3539430"/>
          </a:xfrm>
          <a:prstGeom prst="rect">
            <a:avLst/>
          </a:prstGeom>
          <a:noFill/>
          <a:ln w="9525">
            <a:noFill/>
            <a:miter lim="800000"/>
            <a:headEnd/>
            <a:tailEnd/>
          </a:ln>
        </p:spPr>
        <p:txBody>
          <a:bodyPr>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rPr>
              <a:t>In 2022, 48.6% of days have had 1% moves.</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rPr>
              <a:t>Only two other years (2002 and 2008) had more 1% moves.</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rPr>
              <a:t>In 2023, 35.9% of days have had 1% moves.</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endParaRP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endParaRP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endParaRP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endParaRPr>
          </a:p>
        </p:txBody>
      </p:sp>
    </p:spTree>
    <p:extLst>
      <p:ext uri="{BB962C8B-B14F-4D97-AF65-F5344CB8AC3E}">
        <p14:creationId xmlns:p14="http://schemas.microsoft.com/office/powerpoint/2010/main" val="800133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8"/>
          <p:cNvSpPr>
            <a:spLocks noGrp="1"/>
          </p:cNvSpPr>
          <p:nvPr>
            <p:ph type="title" idx="4294967295"/>
          </p:nvPr>
        </p:nvSpPr>
        <p:spPr>
          <a:xfrm>
            <a:off x="685800" y="484188"/>
            <a:ext cx="7772400" cy="685800"/>
          </a:xfrm>
        </p:spPr>
        <p:txBody>
          <a:bodyPr/>
          <a:lstStyle/>
          <a:p>
            <a:r>
              <a:rPr lang="en-US" altLang="en-US" sz="2400" dirty="0"/>
              <a:t>Relationship between Equity Earnings Yield, 10-year Treasury Bond Yield, and Inflation</a:t>
            </a:r>
            <a:endParaRPr lang="en-US" altLang="en-US" sz="1800" dirty="0"/>
          </a:p>
        </p:txBody>
      </p:sp>
      <p:sp>
        <p:nvSpPr>
          <p:cNvPr id="60420" name="Text Box 2"/>
          <p:cNvSpPr txBox="1">
            <a:spLocks noChangeArrowheads="1"/>
          </p:cNvSpPr>
          <p:nvPr/>
        </p:nvSpPr>
        <p:spPr bwMode="auto">
          <a:xfrm>
            <a:off x="1295400" y="5622826"/>
            <a:ext cx="5867400" cy="738664"/>
          </a:xfrm>
          <a:prstGeom prst="rect">
            <a:avLst/>
          </a:prstGeom>
          <a:noFill/>
          <a:ln w="9525">
            <a:noFill/>
            <a:miter lim="800000"/>
            <a:headEnd/>
            <a:tailEnd/>
          </a:ln>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pitchFamily="34" charset="-128"/>
                <a:cs typeface="Arial" charset="0"/>
              </a:rPr>
              <a:t>Earnings yield on stocks and coupon yield on Bonds typically move in similar way. Correlation of monthly values is 0.65, highly significant.</a:t>
            </a:r>
          </a:p>
        </p:txBody>
      </p:sp>
      <p:pic>
        <p:nvPicPr>
          <p:cNvPr id="3" name="Picture 2">
            <a:extLst>
              <a:ext uri="{FF2B5EF4-FFF2-40B4-BE49-F238E27FC236}">
                <a16:creationId xmlns:a16="http://schemas.microsoft.com/office/drawing/2014/main" id="{FDB207B4-F26B-779F-E003-121E91C99F60}"/>
              </a:ext>
            </a:extLst>
          </p:cNvPr>
          <p:cNvPicPr>
            <a:picLocks noChangeAspect="1"/>
          </p:cNvPicPr>
          <p:nvPr/>
        </p:nvPicPr>
        <p:blipFill>
          <a:blip r:embed="rId3"/>
          <a:stretch>
            <a:fillRect/>
          </a:stretch>
        </p:blipFill>
        <p:spPr>
          <a:xfrm>
            <a:off x="590917" y="914400"/>
            <a:ext cx="7845512" cy="5334000"/>
          </a:xfrm>
          <a:prstGeom prst="rect">
            <a:avLst/>
          </a:prstGeom>
        </p:spPr>
      </p:pic>
    </p:spTree>
    <p:extLst>
      <p:ext uri="{BB962C8B-B14F-4D97-AF65-F5344CB8AC3E}">
        <p14:creationId xmlns:p14="http://schemas.microsoft.com/office/powerpoint/2010/main" val="2687936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7A5B44C-2D23-02D6-082B-F5FD70008334}"/>
              </a:ext>
            </a:extLst>
          </p:cNvPr>
          <p:cNvPicPr>
            <a:picLocks noChangeAspect="1"/>
          </p:cNvPicPr>
          <p:nvPr/>
        </p:nvPicPr>
        <p:blipFill>
          <a:blip r:embed="rId3"/>
          <a:stretch>
            <a:fillRect/>
          </a:stretch>
        </p:blipFill>
        <p:spPr>
          <a:xfrm>
            <a:off x="990600" y="533400"/>
            <a:ext cx="7586930" cy="5162130"/>
          </a:xfrm>
          <a:prstGeom prst="rect">
            <a:avLst/>
          </a:prstGeom>
        </p:spPr>
      </p:pic>
      <p:sp>
        <p:nvSpPr>
          <p:cNvPr id="84993" name="Title 8"/>
          <p:cNvSpPr>
            <a:spLocks noGrp="1"/>
          </p:cNvSpPr>
          <p:nvPr>
            <p:ph type="title" idx="4294967295"/>
          </p:nvPr>
        </p:nvSpPr>
        <p:spPr>
          <a:xfrm>
            <a:off x="685800" y="83700"/>
            <a:ext cx="7772400" cy="702131"/>
          </a:xfrm>
        </p:spPr>
        <p:txBody>
          <a:bodyPr/>
          <a:lstStyle/>
          <a:p>
            <a:r>
              <a:rPr lang="en-US" altLang="en-US" sz="2400" dirty="0"/>
              <a:t>Unemployment Usually Increases Prior to Recessions </a:t>
            </a:r>
            <a:endParaRPr lang="en-US" altLang="en-US" sz="1800" dirty="0"/>
          </a:p>
        </p:txBody>
      </p:sp>
      <p:sp>
        <p:nvSpPr>
          <p:cNvPr id="7" name="Text Box 2">
            <a:extLst>
              <a:ext uri="{FF2B5EF4-FFF2-40B4-BE49-F238E27FC236}">
                <a16:creationId xmlns:a16="http://schemas.microsoft.com/office/drawing/2014/main" id="{1D781996-D016-4A54-B871-4B3BC5DACDA8}"/>
              </a:ext>
            </a:extLst>
          </p:cNvPr>
          <p:cNvSpPr txBox="1">
            <a:spLocks noChangeArrowheads="1"/>
          </p:cNvSpPr>
          <p:nvPr/>
        </p:nvSpPr>
        <p:spPr bwMode="auto">
          <a:xfrm>
            <a:off x="838200" y="5695530"/>
            <a:ext cx="5892706" cy="523220"/>
          </a:xfrm>
          <a:prstGeom prst="rect">
            <a:avLst/>
          </a:prstGeom>
          <a:noFill/>
          <a:ln w="9525">
            <a:noFill/>
            <a:miter lim="800000"/>
            <a:headEnd/>
            <a:tailEnd/>
          </a:ln>
        </p:spPr>
        <p:txBody>
          <a:bodyPr wrap="squar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lang="en-US" altLang="en-US" sz="1400" b="1" i="1" dirty="0">
                <a:solidFill>
                  <a:srgbClr val="005288"/>
                </a:solidFill>
                <a:latin typeface="Trebuchet MS" pitchFamily="34" charset="0"/>
                <a:ea typeface="MS PGothic"/>
                <a:cs typeface="Arial" charset="0"/>
              </a:rPr>
              <a:t>The unemployment rate recently hit a 50-year low and typically begins rising prior to a recession.</a:t>
            </a:r>
            <a:endParaRPr kumimoji="0" lang="en-US" altLang="en-US" sz="1400" b="1" i="1" u="none" strike="noStrike" kern="1200" cap="none" spc="0" normalizeH="0" baseline="0" noProof="0" dirty="0">
              <a:ln>
                <a:noFill/>
              </a:ln>
              <a:solidFill>
                <a:srgbClr val="005288"/>
              </a:solidFill>
              <a:effectLst/>
              <a:uLnTx/>
              <a:uFillTx/>
              <a:latin typeface="Trebuchet MS" pitchFamily="34" charset="0"/>
              <a:ea typeface="MS PGothic"/>
              <a:cs typeface="Arial" charset="0"/>
            </a:endParaRPr>
          </a:p>
        </p:txBody>
      </p:sp>
    </p:spTree>
    <p:extLst>
      <p:ext uri="{BB962C8B-B14F-4D97-AF65-F5344CB8AC3E}">
        <p14:creationId xmlns:p14="http://schemas.microsoft.com/office/powerpoint/2010/main" val="328998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9">
            <a:extLst>
              <a:ext uri="{FF2B5EF4-FFF2-40B4-BE49-F238E27FC236}">
                <a16:creationId xmlns:a16="http://schemas.microsoft.com/office/drawing/2014/main" id="{3816045C-F1FF-452C-B6BA-DF245283AD62}"/>
              </a:ext>
            </a:extLst>
          </p:cNvPr>
          <p:cNvSpPr>
            <a:spLocks noChangeArrowheads="1"/>
          </p:cNvSpPr>
          <p:nvPr/>
        </p:nvSpPr>
        <p:spPr bwMode="auto">
          <a:xfrm>
            <a:off x="609600" y="5410200"/>
            <a:ext cx="8534400" cy="1447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US" altLang="en-US" dirty="0"/>
          </a:p>
        </p:txBody>
      </p:sp>
      <p:sp>
        <p:nvSpPr>
          <p:cNvPr id="65539" name="Rectangle 2">
            <a:extLst>
              <a:ext uri="{FF2B5EF4-FFF2-40B4-BE49-F238E27FC236}">
                <a16:creationId xmlns:a16="http://schemas.microsoft.com/office/drawing/2014/main" id="{208C7BCD-F88A-46D6-870B-98C5D27E3A98}"/>
              </a:ext>
            </a:extLst>
          </p:cNvPr>
          <p:cNvSpPr>
            <a:spLocks noGrp="1" noChangeArrowheads="1"/>
          </p:cNvSpPr>
          <p:nvPr>
            <p:ph type="body" idx="4294967295"/>
          </p:nvPr>
        </p:nvSpPr>
        <p:spPr/>
        <p:txBody>
          <a:bodyPr/>
          <a:lstStyle/>
          <a:p>
            <a:pPr eaLnBrk="1" hangingPunct="1"/>
            <a:endParaRPr lang="en-US" altLang="en-US" dirty="0">
              <a:latin typeface="Trebuchet MS" panose="020B0603020202020204" pitchFamily="34" charset="0"/>
            </a:endParaRPr>
          </a:p>
          <a:p>
            <a:pPr eaLnBrk="1" hangingPunct="1"/>
            <a:endParaRPr lang="en-US" altLang="en-US" dirty="0">
              <a:latin typeface="Trebuchet MS" panose="020B0603020202020204" pitchFamily="34" charset="0"/>
            </a:endParaRPr>
          </a:p>
        </p:txBody>
      </p:sp>
      <p:sp>
        <p:nvSpPr>
          <p:cNvPr id="65540" name="Text Box 3">
            <a:extLst>
              <a:ext uri="{FF2B5EF4-FFF2-40B4-BE49-F238E27FC236}">
                <a16:creationId xmlns:a16="http://schemas.microsoft.com/office/drawing/2014/main" id="{DE921748-806C-4CBA-AE66-7D84BB03889D}"/>
              </a:ext>
            </a:extLst>
          </p:cNvPr>
          <p:cNvSpPr txBox="1">
            <a:spLocks noChangeArrowheads="1"/>
          </p:cNvSpPr>
          <p:nvPr/>
        </p:nvSpPr>
        <p:spPr bwMode="auto">
          <a:xfrm>
            <a:off x="533400" y="545604"/>
            <a:ext cx="82296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8C8278"/>
              </a:buClr>
              <a:buSzPct val="85000"/>
              <a:buFont typeface="Times" panose="02020603050405020304" pitchFamily="18" charset="0"/>
              <a:buChar char="•"/>
              <a:defRPr sz="2800">
                <a:solidFill>
                  <a:srgbClr val="005288"/>
                </a:solidFill>
                <a:latin typeface="Arial" panose="020B0604020202020204" pitchFamily="34" charset="0"/>
                <a:ea typeface="MS PGothic" panose="020B0600070205080204" pitchFamily="34" charset="-128"/>
              </a:defRPr>
            </a:lvl1pPr>
            <a:lvl2pPr marL="742950" indent="-285750">
              <a:spcBef>
                <a:spcPct val="20000"/>
              </a:spcBef>
              <a:buClr>
                <a:srgbClr val="8C8278"/>
              </a:buClr>
              <a:buSzPct val="85000"/>
              <a:buFont typeface="Times" panose="02020603050405020304" pitchFamily="18" charset="0"/>
              <a:buChar char="•"/>
              <a:defRPr sz="2400">
                <a:solidFill>
                  <a:srgbClr val="005288"/>
                </a:solidFill>
                <a:latin typeface="Arial" panose="020B0604020202020204" pitchFamily="34" charset="0"/>
                <a:ea typeface="MS PGothic" panose="020B0600070205080204" pitchFamily="34" charset="-128"/>
              </a:defRPr>
            </a:lvl2pPr>
            <a:lvl3pPr marL="1143000" indent="-228600">
              <a:spcBef>
                <a:spcPct val="20000"/>
              </a:spcBef>
              <a:buClr>
                <a:srgbClr val="8C8278"/>
              </a:buClr>
              <a:buSzPct val="85000"/>
              <a:buFont typeface="Times" panose="02020603050405020304" pitchFamily="18" charset="0"/>
              <a:buChar char="•"/>
              <a:defRPr sz="2000">
                <a:solidFill>
                  <a:srgbClr val="005288"/>
                </a:solidFill>
                <a:latin typeface="Arial" panose="020B0604020202020204" pitchFamily="34" charset="0"/>
                <a:ea typeface="MS PGothic" panose="020B0600070205080204" pitchFamily="34" charset="-128"/>
              </a:defRPr>
            </a:lvl3pPr>
            <a:lvl4pPr marL="1600200" indent="-228600">
              <a:spcBef>
                <a:spcPct val="20000"/>
              </a:spcBef>
              <a:buClr>
                <a:srgbClr val="8C8278"/>
              </a:buClr>
              <a:buSzPct val="85000"/>
              <a:buFont typeface="Times" panose="02020603050405020304" pitchFamily="18" charset="0"/>
              <a:buChar char="•"/>
              <a:defRPr sz="2000">
                <a:solidFill>
                  <a:srgbClr val="005288"/>
                </a:solidFill>
                <a:latin typeface="Arial" panose="020B0604020202020204" pitchFamily="34" charset="0"/>
                <a:ea typeface="MS PGothic" panose="020B0600070205080204" pitchFamily="34" charset="-128"/>
              </a:defRPr>
            </a:lvl4pPr>
            <a:lvl5pPr marL="2057400" indent="-228600">
              <a:spcBef>
                <a:spcPct val="20000"/>
              </a:spcBef>
              <a:buClr>
                <a:srgbClr val="8C8278"/>
              </a:buClr>
              <a:buSzPct val="85000"/>
              <a:buFont typeface="Times" panose="02020603050405020304" pitchFamily="18" charset="0"/>
              <a:buChar char="•"/>
              <a:defRPr sz="2000">
                <a:solidFill>
                  <a:srgbClr val="005288"/>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C8278"/>
              </a:buClr>
              <a:buSzPct val="85000"/>
              <a:buFont typeface="Times" panose="02020603050405020304" pitchFamily="18" charset="0"/>
              <a:buChar char="•"/>
              <a:defRPr sz="2000">
                <a:solidFill>
                  <a:srgbClr val="005288"/>
                </a:solidFill>
                <a:latin typeface="Arial" panose="020B0604020202020204" pitchFamily="34"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charset="0"/>
              </a:rPr>
              <a:t>PAST PERFORMANCE IS NOT NECESSARILY INDICATIVE OF FUTURE RESULTS.  INVESTMENTS ARE NOT GUARANTEED AND MAY LOSE VALUE.  </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en-US" sz="1000" dirty="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en-US" sz="1000" dirty="0">
              <a:solidFill>
                <a:schemeClr val="tx1"/>
              </a:solidFill>
            </a:endParaRPr>
          </a:p>
          <a:p>
            <a:pPr>
              <a:spcBef>
                <a:spcPct val="0"/>
              </a:spcBef>
              <a:buClrTx/>
              <a:buSzTx/>
              <a:buFontTx/>
              <a:buNone/>
            </a:pPr>
            <a:r>
              <a:rPr lang="en-US" altLang="en-US" sz="1000" dirty="0">
                <a:solidFill>
                  <a:schemeClr val="tx1"/>
                </a:solidFill>
              </a:rPr>
              <a:t>TWIN Capital Management, Inc. (“TCM”) is a registered investment advisor founded in April 1990 and headquartered in McMurray, Pennsylvania.  </a:t>
            </a:r>
          </a:p>
          <a:p>
            <a:pPr>
              <a:spcBef>
                <a:spcPct val="0"/>
              </a:spcBef>
              <a:buClrTx/>
              <a:buSzTx/>
              <a:buFontTx/>
              <a:buNone/>
            </a:pPr>
            <a:endParaRPr lang="en-US" altLang="en-US" sz="1000" dirty="0">
              <a:solidFill>
                <a:schemeClr val="tx1"/>
              </a:solidFill>
            </a:endParaRPr>
          </a:p>
          <a:p>
            <a:pPr>
              <a:spcBef>
                <a:spcPct val="0"/>
              </a:spcBef>
              <a:buClrTx/>
              <a:buSzTx/>
              <a:buFontTx/>
              <a:buNone/>
            </a:pPr>
            <a:r>
              <a:rPr lang="en-US" altLang="en-US" sz="1000" dirty="0">
                <a:solidFill>
                  <a:schemeClr val="tx1"/>
                </a:solidFill>
              </a:rPr>
              <a:t>This material in intended as an aid in the education of investors about various investment topics. It is not to be considered an advertisement for any services or specific investment product offered by TWIN. The opinions expressed are those of the presenter. </a:t>
            </a:r>
          </a:p>
          <a:p>
            <a:pPr>
              <a:spcBef>
                <a:spcPct val="0"/>
              </a:spcBef>
              <a:buClrTx/>
              <a:buSzTx/>
              <a:buFontTx/>
              <a:buNone/>
            </a:pPr>
            <a:endParaRPr lang="en-US" altLang="en-US" sz="1000" dirty="0">
              <a:solidFill>
                <a:schemeClr val="tx1"/>
              </a:solidFill>
            </a:endParaRPr>
          </a:p>
          <a:p>
            <a:pPr>
              <a:spcBef>
                <a:spcPct val="0"/>
              </a:spcBef>
              <a:buClrTx/>
              <a:buSzTx/>
              <a:buFontTx/>
              <a:buNone/>
            </a:pPr>
            <a:r>
              <a:rPr lang="en-US" altLang="en-US" sz="1000" dirty="0">
                <a:solidFill>
                  <a:schemeClr val="tx1"/>
                </a:solidFill>
              </a:rPr>
              <a:t>DEFINITIONS &amp; CALCULATIONS</a:t>
            </a:r>
          </a:p>
          <a:p>
            <a:pPr>
              <a:spcBef>
                <a:spcPct val="0"/>
              </a:spcBef>
              <a:buClrTx/>
              <a:buSzTx/>
              <a:buFontTx/>
              <a:buNone/>
            </a:pPr>
            <a:r>
              <a:rPr lang="en-US" altLang="en-US" sz="1000" dirty="0">
                <a:solidFill>
                  <a:schemeClr val="tx1"/>
                </a:solidFill>
              </a:rPr>
              <a:t>Annualized Returns are calculated as the compound geometric average monthly returns. The geometric average is the monthly average return that assumes the same rate of return every period to arrive at the equivalent compound growth rate reflected in the actual return data. The results are annualized by raising the sum of one plus the compound geometric average monthly return to the twelfth power and then subtracting one. Standard Deviation measures the dispersion of uncertainty in a random variable (in this case, investment returns). The higher the volatility of investment returns, the higher the standard deviation will be in any given case. For this reason, standard deviation is often used as a measure of investment risk. Values are calculated by applying the traditional sample deviation formula to monthly return data, and then annualized by multiplying the result by the square root of twelve.</a:t>
            </a:r>
          </a:p>
          <a:p>
            <a:pPr>
              <a:spcBef>
                <a:spcPct val="0"/>
              </a:spcBef>
              <a:buClrTx/>
              <a:buSzTx/>
              <a:buFontTx/>
              <a:buNone/>
            </a:pPr>
            <a:endParaRPr lang="en-US" altLang="en-US" sz="1000" dirty="0">
              <a:solidFill>
                <a:schemeClr val="tx1"/>
              </a:solidFill>
            </a:endParaRPr>
          </a:p>
          <a:p>
            <a:pPr>
              <a:spcBef>
                <a:spcPct val="0"/>
              </a:spcBef>
              <a:buClrTx/>
              <a:buSzTx/>
              <a:buFontTx/>
              <a:buNone/>
            </a:pPr>
            <a:r>
              <a:rPr lang="en-US" altLang="en-US" sz="1000" dirty="0">
                <a:solidFill>
                  <a:schemeClr val="tx1"/>
                </a:solidFill>
              </a:rPr>
              <a:t>INDEX INFORMATION</a:t>
            </a:r>
          </a:p>
          <a:p>
            <a:pPr>
              <a:spcBef>
                <a:spcPct val="0"/>
              </a:spcBef>
              <a:buClrTx/>
              <a:buSzTx/>
              <a:buFontTx/>
              <a:buNone/>
            </a:pPr>
            <a:r>
              <a:rPr lang="en-US" altLang="en-US" sz="1000" dirty="0">
                <a:solidFill>
                  <a:schemeClr val="tx1"/>
                </a:solidFill>
              </a:rPr>
              <a:t>The S&amp;P 500 Index is a representative measure of 500 leading companies from leading industries; the index is a benchmark for the large-cap segment of U.S. equity market. Company weights in the index are proportional to firms' available market capitalization (price times available shares outstanding). A Committee at Standard &amp; Poor’s maintains the index with a focus on liquidity and </a:t>
            </a:r>
            <a:r>
              <a:rPr lang="en-US" altLang="en-US" sz="1000" dirty="0" err="1">
                <a:solidFill>
                  <a:schemeClr val="tx1"/>
                </a:solidFill>
              </a:rPr>
              <a:t>investability</a:t>
            </a:r>
            <a:r>
              <a:rPr lang="en-US" altLang="en-US" sz="1000" dirty="0">
                <a:solidFill>
                  <a:schemeClr val="tx1"/>
                </a:solidFill>
              </a:rPr>
              <a:t>. </a:t>
            </a:r>
          </a:p>
          <a:p>
            <a:pPr>
              <a:spcBef>
                <a:spcPct val="0"/>
              </a:spcBef>
              <a:buClrTx/>
              <a:buSzTx/>
              <a:buFontTx/>
              <a:buNone/>
            </a:pPr>
            <a:endParaRPr lang="en-US" altLang="en-US" sz="1000" dirty="0">
              <a:solidFill>
                <a:schemeClr val="tx1"/>
              </a:solidFill>
            </a:endParaRPr>
          </a:p>
          <a:p>
            <a:pPr>
              <a:spcBef>
                <a:spcPct val="0"/>
              </a:spcBef>
              <a:buClrTx/>
              <a:buSzTx/>
              <a:buFontTx/>
              <a:buNone/>
            </a:pPr>
            <a:r>
              <a:rPr lang="en-US" altLang="en-US" sz="1000" dirty="0">
                <a:solidFill>
                  <a:schemeClr val="tx1"/>
                </a:solidFill>
              </a:rPr>
              <a:t>MARKET DATA</a:t>
            </a:r>
          </a:p>
          <a:p>
            <a:pPr>
              <a:spcBef>
                <a:spcPct val="0"/>
              </a:spcBef>
              <a:buClrTx/>
              <a:buSzTx/>
              <a:buFontTx/>
              <a:buNone/>
            </a:pPr>
            <a:r>
              <a:rPr lang="en-US" altLang="en-US" sz="1000" dirty="0">
                <a:solidFill>
                  <a:schemeClr val="tx1"/>
                </a:solidFill>
              </a:rPr>
              <a:t>Where market, index, and macroeconomic data is presented, it has been obtained from a variety of sources deemed reliable. These sources may include some or all of the following: FactSet Research Systems &amp; St. Louis Federal Reserve (FRED). TCM assumes no responsibility for the accuracy of this data. All information is provided for informational purposes only. Standard &amp; Poor’s, S&amp;P and S&amp;P 500 are registered trademarks of Standard &amp; Poor’s Financial Services LLC, a division of S&amp;P Global (S&amp;P"). These trademarks have been licensed to S&amp;P Dow Jones Indices LLC. None of the owners or suppliers of data featured in this report promote, sponsor or endorse the content of this communication, nor accept responsibility for errors or omissions in the underlying data. Further distribution of the index data contained in this report is prohibited.</a:t>
            </a:r>
          </a:p>
        </p:txBody>
      </p:sp>
      <p:sp>
        <p:nvSpPr>
          <p:cNvPr id="65541" name="Rectangle 4">
            <a:extLst>
              <a:ext uri="{FF2B5EF4-FFF2-40B4-BE49-F238E27FC236}">
                <a16:creationId xmlns:a16="http://schemas.microsoft.com/office/drawing/2014/main" id="{3AA435F1-D322-4557-99B2-24BE671BAC70}"/>
              </a:ext>
            </a:extLst>
          </p:cNvPr>
          <p:cNvSpPr>
            <a:spLocks noGrp="1" noChangeArrowheads="1"/>
          </p:cNvSpPr>
          <p:nvPr>
            <p:ph type="title" idx="4294967295"/>
          </p:nvPr>
        </p:nvSpPr>
        <p:spPr>
          <a:xfrm>
            <a:off x="685800" y="0"/>
            <a:ext cx="7772400" cy="685800"/>
          </a:xfrm>
        </p:spPr>
        <p:txBody>
          <a:bodyPr/>
          <a:lstStyle/>
          <a:p>
            <a:pPr eaLnBrk="1" hangingPunct="1"/>
            <a:r>
              <a:rPr lang="en-US" altLang="en-US" sz="3200" dirty="0"/>
              <a:t>Important Disclosures</a:t>
            </a:r>
          </a:p>
        </p:txBody>
      </p:sp>
    </p:spTree>
  </p:cSld>
  <p:clrMapOvr>
    <a:masterClrMapping/>
  </p:clrMapOvr>
  <p:transition/>
</p:sld>
</file>

<file path=ppt/theme/theme1.xml><?xml version="1.0" encoding="utf-8"?>
<a:theme xmlns:a="http://schemas.openxmlformats.org/drawingml/2006/main" name="13_070725_twinFINAL">
  <a:themeElements>
    <a:clrScheme name="5_070725_twinFI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070725_twinFINAL">
      <a:majorFont>
        <a:latin typeface="Trebuchet MS"/>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070725_twinFI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070725_twinFI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070725_twinFI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070725_twinFI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070725_twinFI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070725_twinFI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070725_twinFINAL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070725_twinFI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070725_twinFI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070725_twinFI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070725_twinFI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070725_twinFI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1_070725_twinFINAL">
  <a:themeElements>
    <a:clrScheme name="5_070725_twinFI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070725_twinFINAL">
      <a:majorFont>
        <a:latin typeface="Trebuchet MS"/>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070725_twinFI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070725_twinFI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070725_twinFI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070725_twinFI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070725_twinFI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070725_twinFI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070725_twinFINAL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070725_twinFI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070725_twinFI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070725_twinFI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070725_twinFI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070725_twinFI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070806_TWIN</Template>
  <TotalTime>90188</TotalTime>
  <Words>701</Words>
  <Application>Microsoft Office PowerPoint</Application>
  <PresentationFormat>On-screen Show (4:3)</PresentationFormat>
  <Paragraphs>33</Paragraphs>
  <Slides>6</Slides>
  <Notes>5</Notes>
  <HiddenSlides>0</HiddenSlides>
  <MMClips>0</MMClips>
  <ScaleCrop>false</ScaleCrop>
  <HeadingPairs>
    <vt:vector size="8" baseType="variant">
      <vt:variant>
        <vt:lpstr>Fonts Used</vt:lpstr>
      </vt:variant>
      <vt:variant>
        <vt:i4>3</vt:i4>
      </vt:variant>
      <vt:variant>
        <vt:lpstr>Theme</vt:lpstr>
      </vt:variant>
      <vt:variant>
        <vt:i4>2</vt:i4>
      </vt:variant>
      <vt:variant>
        <vt:lpstr>Links</vt:lpstr>
      </vt:variant>
      <vt:variant>
        <vt:i4>1</vt:i4>
      </vt:variant>
      <vt:variant>
        <vt:lpstr>Slide Titles</vt:lpstr>
      </vt:variant>
      <vt:variant>
        <vt:i4>6</vt:i4>
      </vt:variant>
    </vt:vector>
  </HeadingPairs>
  <TitlesOfParts>
    <vt:vector size="12" baseType="lpstr">
      <vt:lpstr>Arial</vt:lpstr>
      <vt:lpstr>Times</vt:lpstr>
      <vt:lpstr>Trebuchet MS</vt:lpstr>
      <vt:lpstr>13_070725_twinFINAL</vt:lpstr>
      <vt:lpstr>11_070725_twinFINAL</vt:lpstr>
      <vt:lpstr>file:///D:\Research\CapitalMarkets\Daily_Analysis_SP5_BigChgs_SG.xls!1perc</vt:lpstr>
      <vt:lpstr>S&amp;P 500® Index Market Capitalization Deciles 2023 YTD Through May</vt:lpstr>
      <vt:lpstr>2023 Annual Breadth Lowest Ever</vt:lpstr>
      <vt:lpstr>Daily 1%+ Up/Down S&amp;P 500® Moves – Monthly Counts January 1957 – May 31 2023</vt:lpstr>
      <vt:lpstr>Relationship between Equity Earnings Yield, 10-year Treasury Bond Yield, and Inflation</vt:lpstr>
      <vt:lpstr>Unemployment Usually Increases Prior to Recessions </vt:lpstr>
      <vt:lpstr>Important Disclosures</vt:lpstr>
    </vt:vector>
  </TitlesOfParts>
  <Company>TWIN Capital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TWIN Capital Enhanced 50 Overview</dc:title>
  <dc:creator>TWIN User</dc:creator>
  <cp:keywords/>
  <cp:lastModifiedBy>Pat Rocco</cp:lastModifiedBy>
  <cp:revision>1411</cp:revision>
  <cp:lastPrinted>2022-11-16T17:42:10Z</cp:lastPrinted>
  <dcterms:created xsi:type="dcterms:W3CDTF">2007-08-10T14:46:43Z</dcterms:created>
  <dcterms:modified xsi:type="dcterms:W3CDTF">2023-06-06T18:48:13Z</dcterms:modified>
  <cp:category>TEM</cp:category>
</cp:coreProperties>
</file>