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720" r:id="rId3"/>
    <p:sldMasterId id="2147483732" r:id="rId4"/>
    <p:sldMasterId id="2147483745" r:id="rId5"/>
  </p:sldMasterIdLst>
  <p:notesMasterIdLst>
    <p:notesMasterId r:id="rId12"/>
  </p:notesMasterIdLst>
  <p:sldIdLst>
    <p:sldId id="257" r:id="rId6"/>
    <p:sldId id="263" r:id="rId7"/>
    <p:sldId id="260" r:id="rId8"/>
    <p:sldId id="270" r:id="rId9"/>
    <p:sldId id="838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770D1-65DF-4845-BD65-105BCE1D0DB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2F3DD-A2A8-43EA-9B1A-30E3FA00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1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1233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1233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77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50BFD-473C-87BF-8490-50776478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63BCA-BB24-499C-BBDA-0F013F5DA742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5210F-55F2-2765-0443-471915EC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B1B46-FA8D-E4FD-9EEE-86C62D47C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3A304-6D58-4FFD-9265-B571483F36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2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357ED-3ACC-6FBB-53E5-93B6A152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BE56B-79CA-4BCB-8911-68005923C1C8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D98D8-B29E-8873-B93E-9A3FEB9B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A7FE3-F9E1-4BE3-0998-3B6B90824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C357-C09B-49F2-8605-34B1ADE07D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86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2A021-242E-EBBB-0FC1-397EEC78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24B55-7E1A-4BEB-B59F-506E41BC96E8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B1D3F-0259-7950-0D20-9E1999D68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B3712-C0C9-5169-E978-DF0BF4A4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92763-C959-4117-8807-5A73BB8038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97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87117"/>
            <a:ext cx="103632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78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08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26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28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98FF-BFA7-05DC-B3AE-1445DA5FB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7E9AAF-93BE-F5BD-5DC9-543D199AE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E5D53-7470-B61B-FA41-37F784D6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80BA6-FA8C-5C95-6471-B552D8DA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46E22-6FA4-393B-76C7-EC8E743F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13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9D2A1-3A29-B454-1B06-5D17B649E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3E50B-A9BB-3786-9512-4C776D67B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E9E85-6F75-0E41-D407-DB5F1E51F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5AC66-9E53-03A1-92F4-587F4353A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A22FE-7CBC-58AF-8461-155BCB4F0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9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57C76-0DA8-348D-B83B-C52B69965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81D82-F750-A00C-02E4-133F20EC2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B3E30-990D-DB2F-2F8F-A8270AA69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DF0EC-E273-E719-2C5F-8D68036D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C240C-F39D-B40C-C286-D627498D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5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94B8B-5740-4634-5D4E-DAAC4FFA6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E853-7B77-4665-336B-98255FFEC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E00F6-3916-7F23-8CAA-6C1BBF9FE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36ADC-D3B6-B5E5-9180-8C7B1474C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96B5F-676D-48CC-3DD4-486799E9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B7138-E277-F449-282A-7F5D1371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5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4CE8A-1D22-3AB5-7B36-C09A0C4CA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76E2-DFC6-4550-B091-46438CBD2C61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500FF-D797-F8D3-6780-090A3FFF3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55600-DBFD-7A31-1BD2-0CEE76CE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DD36F-756E-49D0-B2F3-71B52FAAF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806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20CF-1407-A695-1761-C2E80E5F7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1049A-AFBF-410C-D80D-1364CDF7C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8C52D-4997-B907-CFEA-48066E1D3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8E9730-4F95-DBFA-19A0-A179813F4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140F8-536E-5546-DB88-7B01A6545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3BBEA3-4B70-BC36-A5F9-F771F6F6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D97C2-C4AB-416D-7E1D-09866CDD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B9F6CE-2615-9724-B939-BDCEAE95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53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3D74E-3354-FF21-C05C-CE865BD4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58B0CD-0D7B-99E9-5964-C589FEC2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DDCD28-431F-5BB2-0C02-1333C67C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386B30-1E76-29A4-FDE5-23BBB880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3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AB05EB-28D2-AF24-5C5B-FD9B44B33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CB6A2D-B5E4-D3DE-AA65-9BBB45809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15EBF-DCE5-17D2-B71A-EC51BCBF6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93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7AB9D-1FFF-4AD5-A7B4-3472BD6E4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B34BE-3519-FD72-5EDE-E5F32A0A0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CADC6-605A-6B73-1BB1-05F6DA035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F8281-53B8-1E58-FA17-177A2913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1C774-60FC-A5B9-4F06-024459391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E53D8-B6E3-0152-3FE8-4C5E8136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22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6395A-7AFD-DFDF-C3FC-4858D89FA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470A4D-5C3C-5F57-5036-A777B4F18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DFAD1-4068-F6FE-7768-9B7724AF9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EDD92-7845-99F4-0406-EB7266643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5F8F0-CCE2-34FF-A673-9BD557DA6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B607A-9694-7C02-9722-67FD25ABC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350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D31B-AC26-CB9C-FC62-39B55E3C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91B7B-A972-50B2-18FB-6C16FA020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C4C5A-A7B6-81C8-7E3A-F086AA161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E59F6-0DB5-C9CF-E30D-DE2A77245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FB329-4D22-3BE2-84DA-198DBD31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41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A54164-7D31-B478-00F4-6492E0BC4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A2432-E2B9-BB36-B3DF-28D14A9AF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DC258-653E-2089-5A7D-F72C50D19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5C954-9B8B-33D1-5DF2-44F6D6208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78D6C-3710-A345-D4DA-969E35BC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552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87117"/>
            <a:ext cx="103632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4399020"/>
            <a:ext cx="103632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90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533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7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D5B30-530F-6B7D-A23F-CB1C79B79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2377A-3076-44F8-8496-EA4355805B71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EFF05-F81D-E351-00EF-EC0376C93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2F786-2128-538B-6C31-DD014588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848AC-C960-4444-89E1-7364C352C8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2759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344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738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64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806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399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877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788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76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778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24"/>
            </a:lvl1pPr>
            <a:lvl2pPr marL="423605" indent="0" algn="ctr">
              <a:buNone/>
              <a:defRPr sz="1853"/>
            </a:lvl2pPr>
            <a:lvl3pPr marL="847210" indent="0" algn="ctr">
              <a:buNone/>
              <a:defRPr sz="1668"/>
            </a:lvl3pPr>
            <a:lvl4pPr marL="1270815" indent="0" algn="ctr">
              <a:buNone/>
              <a:defRPr sz="1482"/>
            </a:lvl4pPr>
            <a:lvl5pPr marL="1694420" indent="0" algn="ctr">
              <a:buNone/>
              <a:defRPr sz="1482"/>
            </a:lvl5pPr>
            <a:lvl6pPr marL="2118025" indent="0" algn="ctr">
              <a:buNone/>
              <a:defRPr sz="1482"/>
            </a:lvl6pPr>
            <a:lvl7pPr marL="2541630" indent="0" algn="ctr">
              <a:buNone/>
              <a:defRPr sz="1482"/>
            </a:lvl7pPr>
            <a:lvl8pPr marL="2965235" indent="0" algn="ctr">
              <a:buNone/>
              <a:defRPr sz="1482"/>
            </a:lvl8pPr>
            <a:lvl9pPr marL="3388840" indent="0" algn="ctr">
              <a:buNone/>
              <a:defRPr sz="148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64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969F8E-AE19-2B48-4CC0-9FD2A5B1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9AE63-63CA-4792-8C67-5D29A52C86C9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8BCD6B-3257-1921-F4FB-E8E50BA1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5D1F5D-750D-71BE-938E-7742041A8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F0119-D75F-4779-BB24-6D703269C7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3682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7426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5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1pPr>
            <a:lvl2pPr marL="423605" indent="0">
              <a:buNone/>
              <a:defRPr sz="1853">
                <a:solidFill>
                  <a:schemeClr val="tx1">
                    <a:tint val="75000"/>
                  </a:schemeClr>
                </a:solidFill>
              </a:defRPr>
            </a:lvl2pPr>
            <a:lvl3pPr marL="847210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3pPr>
            <a:lvl4pPr marL="127081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4pPr>
            <a:lvl5pPr marL="169442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5pPr>
            <a:lvl6pPr marL="211802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6pPr>
            <a:lvl7pPr marL="254163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7pPr>
            <a:lvl8pPr marL="2965235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8pPr>
            <a:lvl9pPr marL="3388840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855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753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224" b="1"/>
            </a:lvl1pPr>
            <a:lvl2pPr marL="423605" indent="0">
              <a:buNone/>
              <a:defRPr sz="1853" b="1"/>
            </a:lvl2pPr>
            <a:lvl3pPr marL="847210" indent="0">
              <a:buNone/>
              <a:defRPr sz="1668" b="1"/>
            </a:lvl3pPr>
            <a:lvl4pPr marL="1270815" indent="0">
              <a:buNone/>
              <a:defRPr sz="1482" b="1"/>
            </a:lvl4pPr>
            <a:lvl5pPr marL="1694420" indent="0">
              <a:buNone/>
              <a:defRPr sz="1482" b="1"/>
            </a:lvl5pPr>
            <a:lvl6pPr marL="2118025" indent="0">
              <a:buNone/>
              <a:defRPr sz="1482" b="1"/>
            </a:lvl6pPr>
            <a:lvl7pPr marL="2541630" indent="0">
              <a:buNone/>
              <a:defRPr sz="1482" b="1"/>
            </a:lvl7pPr>
            <a:lvl8pPr marL="2965235" indent="0">
              <a:buNone/>
              <a:defRPr sz="1482" b="1"/>
            </a:lvl8pPr>
            <a:lvl9pPr marL="3388840" indent="0">
              <a:buNone/>
              <a:defRPr sz="14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224" b="1"/>
            </a:lvl1pPr>
            <a:lvl2pPr marL="423605" indent="0">
              <a:buNone/>
              <a:defRPr sz="1853" b="1"/>
            </a:lvl2pPr>
            <a:lvl3pPr marL="847210" indent="0">
              <a:buNone/>
              <a:defRPr sz="1668" b="1"/>
            </a:lvl3pPr>
            <a:lvl4pPr marL="1270815" indent="0">
              <a:buNone/>
              <a:defRPr sz="1482" b="1"/>
            </a:lvl4pPr>
            <a:lvl5pPr marL="1694420" indent="0">
              <a:buNone/>
              <a:defRPr sz="1482" b="1"/>
            </a:lvl5pPr>
            <a:lvl6pPr marL="2118025" indent="0">
              <a:buNone/>
              <a:defRPr sz="1482" b="1"/>
            </a:lvl6pPr>
            <a:lvl7pPr marL="2541630" indent="0">
              <a:buNone/>
              <a:defRPr sz="1482" b="1"/>
            </a:lvl7pPr>
            <a:lvl8pPr marL="2965235" indent="0">
              <a:buNone/>
              <a:defRPr sz="1482" b="1"/>
            </a:lvl8pPr>
            <a:lvl9pPr marL="3388840" indent="0">
              <a:buNone/>
              <a:defRPr sz="14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2022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948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7678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29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965"/>
            </a:lvl1pPr>
            <a:lvl2pPr>
              <a:defRPr sz="2594"/>
            </a:lvl2pPr>
            <a:lvl3pPr>
              <a:defRPr sz="2224"/>
            </a:lvl3pPr>
            <a:lvl4pPr>
              <a:defRPr sz="1853"/>
            </a:lvl4pPr>
            <a:lvl5pPr>
              <a:defRPr sz="1853"/>
            </a:lvl5pPr>
            <a:lvl6pPr>
              <a:defRPr sz="1853"/>
            </a:lvl6pPr>
            <a:lvl7pPr>
              <a:defRPr sz="1853"/>
            </a:lvl7pPr>
            <a:lvl8pPr>
              <a:defRPr sz="1853"/>
            </a:lvl8pPr>
            <a:lvl9pPr>
              <a:defRPr sz="18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482"/>
            </a:lvl1pPr>
            <a:lvl2pPr marL="423605" indent="0">
              <a:buNone/>
              <a:defRPr sz="1297"/>
            </a:lvl2pPr>
            <a:lvl3pPr marL="847210" indent="0">
              <a:buNone/>
              <a:defRPr sz="1112"/>
            </a:lvl3pPr>
            <a:lvl4pPr marL="1270815" indent="0">
              <a:buNone/>
              <a:defRPr sz="927"/>
            </a:lvl4pPr>
            <a:lvl5pPr marL="1694420" indent="0">
              <a:buNone/>
              <a:defRPr sz="927"/>
            </a:lvl5pPr>
            <a:lvl6pPr marL="2118025" indent="0">
              <a:buNone/>
              <a:defRPr sz="927"/>
            </a:lvl6pPr>
            <a:lvl7pPr marL="2541630" indent="0">
              <a:buNone/>
              <a:defRPr sz="927"/>
            </a:lvl7pPr>
            <a:lvl8pPr marL="2965235" indent="0">
              <a:buNone/>
              <a:defRPr sz="927"/>
            </a:lvl8pPr>
            <a:lvl9pPr marL="3388840" indent="0">
              <a:buNone/>
              <a:defRPr sz="9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9392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29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2965"/>
            </a:lvl1pPr>
            <a:lvl2pPr marL="423605" indent="0">
              <a:buNone/>
              <a:defRPr sz="2594"/>
            </a:lvl2pPr>
            <a:lvl3pPr marL="847210" indent="0">
              <a:buNone/>
              <a:defRPr sz="2224"/>
            </a:lvl3pPr>
            <a:lvl4pPr marL="1270815" indent="0">
              <a:buNone/>
              <a:defRPr sz="1853"/>
            </a:lvl4pPr>
            <a:lvl5pPr marL="1694420" indent="0">
              <a:buNone/>
              <a:defRPr sz="1853"/>
            </a:lvl5pPr>
            <a:lvl6pPr marL="2118025" indent="0">
              <a:buNone/>
              <a:defRPr sz="1853"/>
            </a:lvl6pPr>
            <a:lvl7pPr marL="2541630" indent="0">
              <a:buNone/>
              <a:defRPr sz="1853"/>
            </a:lvl7pPr>
            <a:lvl8pPr marL="2965235" indent="0">
              <a:buNone/>
              <a:defRPr sz="1853"/>
            </a:lvl8pPr>
            <a:lvl9pPr marL="3388840" indent="0">
              <a:buNone/>
              <a:defRPr sz="1853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482"/>
            </a:lvl1pPr>
            <a:lvl2pPr marL="423605" indent="0">
              <a:buNone/>
              <a:defRPr sz="1297"/>
            </a:lvl2pPr>
            <a:lvl3pPr marL="847210" indent="0">
              <a:buNone/>
              <a:defRPr sz="1112"/>
            </a:lvl3pPr>
            <a:lvl4pPr marL="1270815" indent="0">
              <a:buNone/>
              <a:defRPr sz="927"/>
            </a:lvl4pPr>
            <a:lvl5pPr marL="1694420" indent="0">
              <a:buNone/>
              <a:defRPr sz="927"/>
            </a:lvl5pPr>
            <a:lvl6pPr marL="2118025" indent="0">
              <a:buNone/>
              <a:defRPr sz="927"/>
            </a:lvl6pPr>
            <a:lvl7pPr marL="2541630" indent="0">
              <a:buNone/>
              <a:defRPr sz="927"/>
            </a:lvl7pPr>
            <a:lvl8pPr marL="2965235" indent="0">
              <a:buNone/>
              <a:defRPr sz="927"/>
            </a:lvl8pPr>
            <a:lvl9pPr marL="3388840" indent="0">
              <a:buNone/>
              <a:defRPr sz="9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429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743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96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4842BF9-384B-99E3-9B4B-700383E8F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F50C8-A5C9-434B-B551-8D9944C5C6D6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E803667-D232-896B-179C-A87FC0C1D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3DF245-B1C9-DCCC-7FD7-5FCA07DD9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C66D0-71BA-4A7A-9B41-1A0D132FE9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49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6862CF8-E317-BA60-5C27-94E866CE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F1DF2-D9DF-497E-9BE5-8AC75B66E341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F6F908-9A30-48B1-EFF4-A0DB1C8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412CAB-1402-2F8B-308B-AB5F7849F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8209-FBA4-42A0-AAC7-235C703F1B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07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2FB006F-7979-7B36-7B0A-E5AC7F0A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3A0EC-433F-49DD-9039-21692120DCA7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BA50185-50E4-6E8D-7A0E-A4AFB9DF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253DBC-9D09-7698-2E6B-53F3465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5C290-A5AD-44D3-807F-8D0EFE8FF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119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06581F-6F3F-9BA1-AE3D-F6C394250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DAB12-6ACC-4CB4-944D-BCD3154C0AC9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4849C8-E76E-AB18-46B8-FA3AA1095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4C9D19-CED1-369E-CC15-D41E0C0E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B4CF-EB37-400C-B967-1A9DBC924E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89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7ECA42-1EED-8513-82C3-3A95998E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2FDDB-0D2F-4D2A-B22D-76D0F6FF96D4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456318-EC19-1193-770F-F1FCE328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7DF68B-5F11-7E33-225F-BF48B552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703E-5A31-4339-83F0-FC249B553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04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441954D-DAA3-8E49-C33B-F6965BCE59A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3C72370-7101-B655-96AC-5C90AA9C26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D426-9695-D122-358F-631CE3FF6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DBC2C4-B634-48E2-A673-6A7A2690EB5D}" type="datetimeFigureOut">
              <a:rPr lang="en-US"/>
              <a:pPr>
                <a:defRPr/>
              </a:pPr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186F5-D9A3-8481-6664-0225CE22D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89EA7-619B-6C03-29CE-07B092FB6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6059C3E5-943E-43E0-8FBA-ED6D7D65DE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58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B8B47-36F5-D7B1-F420-01E06D19E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08C33-CBBC-1452-2AA3-AEB39F840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9AABF-F9E9-4A44-9130-130B954C9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AE277-A0AF-48C1-AB07-226F1528356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A3B18-8664-DA3A-E4A3-C5B0902C49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A2CFA-C074-E2FB-662B-BAFC02FBF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1A91C-C1A5-4B54-89C9-10C32423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3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6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CB3F8-87C2-48BD-B1D4-3F318CC8A2CF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1B2F-F1DC-48AC-937E-0EDA176219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65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847210" rtl="0" eaLnBrk="1" latinLnBrk="0" hangingPunct="1">
        <a:lnSpc>
          <a:spcPct val="90000"/>
        </a:lnSpc>
        <a:spcBef>
          <a:spcPct val="0"/>
        </a:spcBef>
        <a:buNone/>
        <a:defRPr sz="40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802" indent="-211802" algn="l" defTabSz="847210" rtl="0" eaLnBrk="1" latinLnBrk="0" hangingPunct="1">
        <a:lnSpc>
          <a:spcPct val="90000"/>
        </a:lnSpc>
        <a:spcBef>
          <a:spcPts val="927"/>
        </a:spcBef>
        <a:buFont typeface="Arial" panose="020B0604020202020204" pitchFamily="34" charset="0"/>
        <a:buChar char="•"/>
        <a:defRPr sz="2594" kern="1200">
          <a:solidFill>
            <a:schemeClr val="tx1"/>
          </a:solidFill>
          <a:latin typeface="+mn-lt"/>
          <a:ea typeface="+mn-ea"/>
          <a:cs typeface="+mn-cs"/>
        </a:defRPr>
      </a:lvl1pPr>
      <a:lvl2pPr marL="635407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2224" kern="1200">
          <a:solidFill>
            <a:schemeClr val="tx1"/>
          </a:solidFill>
          <a:latin typeface="+mn-lt"/>
          <a:ea typeface="+mn-ea"/>
          <a:cs typeface="+mn-cs"/>
        </a:defRPr>
      </a:lvl2pPr>
      <a:lvl3pPr marL="1059012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853" kern="1200">
          <a:solidFill>
            <a:schemeClr val="tx1"/>
          </a:solidFill>
          <a:latin typeface="+mn-lt"/>
          <a:ea typeface="+mn-ea"/>
          <a:cs typeface="+mn-cs"/>
        </a:defRPr>
      </a:lvl3pPr>
      <a:lvl4pPr marL="1482617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4pPr>
      <a:lvl5pPr marL="1906222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5pPr>
      <a:lvl6pPr marL="2329827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6pPr>
      <a:lvl7pPr marL="2753432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7pPr>
      <a:lvl8pPr marL="3177037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8pPr>
      <a:lvl9pPr marL="3600642" indent="-211802" algn="l" defTabSz="847210" rtl="0" eaLnBrk="1" latinLnBrk="0" hangingPunct="1">
        <a:lnSpc>
          <a:spcPct val="90000"/>
        </a:lnSpc>
        <a:spcBef>
          <a:spcPts val="463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1pPr>
      <a:lvl2pPr marL="423605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2pPr>
      <a:lvl3pPr marL="84721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3pPr>
      <a:lvl4pPr marL="1270815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4pPr>
      <a:lvl5pPr marL="169442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5pPr>
      <a:lvl6pPr marL="2118025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6pPr>
      <a:lvl7pPr marL="254163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7pPr>
      <a:lvl8pPr marL="2965235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8pPr>
      <a:lvl9pPr marL="3388840" algn="l" defTabSz="847210" rtl="0" eaLnBrk="1" latinLnBrk="0" hangingPunct="1">
        <a:defRPr sz="16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>
            <a:extLst>
              <a:ext uri="{FF2B5EF4-FFF2-40B4-BE49-F238E27FC236}">
                <a16:creationId xmlns:a16="http://schemas.microsoft.com/office/drawing/2014/main" id="{FFF4D916-21CA-5B76-E32D-3A5E57AB4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48" y="1102899"/>
            <a:ext cx="5389147" cy="4273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613545-BFF5-8EE2-8963-2C7B918B7D0F}"/>
              </a:ext>
            </a:extLst>
          </p:cNvPr>
          <p:cNvSpPr txBox="1"/>
          <p:nvPr/>
        </p:nvSpPr>
        <p:spPr>
          <a:xfrm>
            <a:off x="7639998" y="4121787"/>
            <a:ext cx="1653208" cy="171136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Ash Williams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Ken Harrison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Jerry Navarrete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Don Trone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F18A26-689F-E1C8-E967-114E2B76F4D8}"/>
              </a:ext>
            </a:extLst>
          </p:cNvPr>
          <p:cNvSpPr txBox="1"/>
          <p:nvPr/>
        </p:nvSpPr>
        <p:spPr>
          <a:xfrm>
            <a:off x="6958913" y="1237370"/>
            <a:ext cx="388681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Fiduciary Prudence in Times of Headwinds </a:t>
            </a:r>
            <a:r>
              <a:rPr lang="en-US" sz="4400" b="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0CCB60C-0760-FD15-75AA-3CD8C4968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2908" y="6636132"/>
            <a:ext cx="6262688" cy="19300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7475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654" b="1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Copyright © 2020-2022. Center for Board Certified Fiduciaries, subject to additional licensing agreements with 3ethos and Hannah Leader Development Associates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F771C8-8010-C616-5083-32BE04AB467C}"/>
              </a:ext>
            </a:extLst>
          </p:cNvPr>
          <p:cNvSpPr txBox="1"/>
          <p:nvPr/>
        </p:nvSpPr>
        <p:spPr>
          <a:xfrm>
            <a:off x="7306717" y="4286918"/>
            <a:ext cx="202723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Employ a consistent due diligence process when selecting prudent experts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6272D2F-E55F-B452-8B05-FF065E1B9B68}"/>
              </a:ext>
            </a:extLst>
          </p:cNvPr>
          <p:cNvCxnSpPr>
            <a:cxnSpLocks/>
          </p:cNvCxnSpPr>
          <p:nvPr/>
        </p:nvCxnSpPr>
        <p:spPr>
          <a:xfrm flipH="1">
            <a:off x="2783780" y="3419172"/>
            <a:ext cx="10074" cy="2926080"/>
          </a:xfrm>
          <a:prstGeom prst="line">
            <a:avLst/>
          </a:prstGeom>
          <a:noFill/>
          <a:ln w="38100" cap="flat" cmpd="sng" algn="ctr">
            <a:solidFill>
              <a:srgbClr val="84AC04"/>
            </a:solidFill>
            <a:prstDash val="solid"/>
            <a:miter lim="800000"/>
          </a:ln>
          <a:effectLst/>
        </p:spPr>
      </p:cxnSp>
      <p:sp>
        <p:nvSpPr>
          <p:cNvPr id="28" name="TextBox 35">
            <a:extLst>
              <a:ext uri="{FF2B5EF4-FFF2-40B4-BE49-F238E27FC236}">
                <a16:creationId xmlns:a16="http://schemas.microsoft.com/office/drawing/2014/main" id="{F03CA300-309D-4C8C-FCB8-C1DF3CF4C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371" y="3438835"/>
            <a:ext cx="1832447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Determine key decision-makers; identify who’s going to lead</a:t>
            </a:r>
          </a:p>
        </p:txBody>
      </p:sp>
      <p:sp>
        <p:nvSpPr>
          <p:cNvPr id="29" name="TextBox 36">
            <a:extLst>
              <a:ext uri="{FF2B5EF4-FFF2-40B4-BE49-F238E27FC236}">
                <a16:creationId xmlns:a16="http://schemas.microsoft.com/office/drawing/2014/main" id="{A9258858-3AFB-46B9-D7A6-307886E5E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58" y="4237272"/>
            <a:ext cx="1860176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Collaboratively develop goals</a:t>
            </a:r>
          </a:p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and objectives with key</a:t>
            </a:r>
          </a:p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decision-makers</a:t>
            </a:r>
          </a:p>
        </p:txBody>
      </p:sp>
      <p:sp>
        <p:nvSpPr>
          <p:cNvPr id="30" name="TextBox 37">
            <a:extLst>
              <a:ext uri="{FF2B5EF4-FFF2-40B4-BE49-F238E27FC236}">
                <a16:creationId xmlns:a16="http://schemas.microsoft.com/office/drawing/2014/main" id="{1B3DA66D-4585-5ADD-9EDD-ED53A8368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200" y="5047563"/>
            <a:ext cx="1858776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Align goals and objectives with organization's mission and ethics</a:t>
            </a:r>
          </a:p>
        </p:txBody>
      </p:sp>
      <p:sp>
        <p:nvSpPr>
          <p:cNvPr id="31" name="TextBox 38">
            <a:extLst>
              <a:ext uri="{FF2B5EF4-FFF2-40B4-BE49-F238E27FC236}">
                <a16:creationId xmlns:a16="http://schemas.microsoft.com/office/drawing/2014/main" id="{7C9FECA9-1917-7B68-614A-F84F29B32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372" y="5759534"/>
            <a:ext cx="1864379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Align goal and objectives with regulations, policies, and procedures</a:t>
            </a:r>
          </a:p>
        </p:txBody>
      </p:sp>
      <p:sp>
        <p:nvSpPr>
          <p:cNvPr id="32" name="TextBox 39">
            <a:extLst>
              <a:ext uri="{FF2B5EF4-FFF2-40B4-BE49-F238E27FC236}">
                <a16:creationId xmlns:a16="http://schemas.microsoft.com/office/drawing/2014/main" id="{B4F4F874-795F-A132-6E44-1F163E4CC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2701" y="3438835"/>
            <a:ext cx="2029099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Determine sources and levels of risks that may prevent goal attainment</a:t>
            </a:r>
          </a:p>
        </p:txBody>
      </p:sp>
      <p:sp>
        <p:nvSpPr>
          <p:cNvPr id="33" name="TextBox 40">
            <a:extLst>
              <a:ext uri="{FF2B5EF4-FFF2-40B4-BE49-F238E27FC236}">
                <a16:creationId xmlns:a16="http://schemas.microsoft.com/office/drawing/2014/main" id="{4FA672FE-F0DE-3A84-392C-20BE4D265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713" y="4246823"/>
            <a:ext cx="1993229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Determine sources and levels of assets available for goal attainment</a:t>
            </a:r>
          </a:p>
        </p:txBody>
      </p:sp>
      <p:sp>
        <p:nvSpPr>
          <p:cNvPr id="34" name="TextBox 41">
            <a:extLst>
              <a:ext uri="{FF2B5EF4-FFF2-40B4-BE49-F238E27FC236}">
                <a16:creationId xmlns:a16="http://schemas.microsoft.com/office/drawing/2014/main" id="{E9EF91AC-CF73-D281-91EF-F2182CE1E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769" y="5043824"/>
            <a:ext cx="20391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Determine each goal's time horizon</a:t>
            </a:r>
          </a:p>
        </p:txBody>
      </p:sp>
      <p:sp>
        <p:nvSpPr>
          <p:cNvPr id="35" name="TextBox 42">
            <a:extLst>
              <a:ext uri="{FF2B5EF4-FFF2-40B4-BE49-F238E27FC236}">
                <a16:creationId xmlns:a16="http://schemas.microsoft.com/office/drawing/2014/main" id="{EFCB9894-E1A2-663A-C2AA-E7554BC0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3347" y="5867627"/>
            <a:ext cx="20055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Determine each goal’s short-term objectives</a:t>
            </a:r>
          </a:p>
        </p:txBody>
      </p:sp>
      <p:sp>
        <p:nvSpPr>
          <p:cNvPr id="36" name="TextBox 43">
            <a:extLst>
              <a:ext uri="{FF2B5EF4-FFF2-40B4-BE49-F238E27FC236}">
                <a16:creationId xmlns:a16="http://schemas.microsoft.com/office/drawing/2014/main" id="{76542387-5C6B-6D52-C4E5-B48B16E0E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5899" y="3440534"/>
            <a:ext cx="213523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80686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 a strategy considering RATE - Risks, Assets, Time Horizon, and Expected Outcomes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329BD53-3F69-1E89-8D5C-1237F9E4440F}"/>
              </a:ext>
            </a:extLst>
          </p:cNvPr>
          <p:cNvSpPr txBox="1"/>
          <p:nvPr/>
        </p:nvSpPr>
        <p:spPr>
          <a:xfrm>
            <a:off x="5089013" y="5903035"/>
            <a:ext cx="203871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Brief all key decision-makers on the strategy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5128A9D-8590-D8C1-545C-0C5ACEC8B9EA}"/>
              </a:ext>
            </a:extLst>
          </p:cNvPr>
          <p:cNvSpPr txBox="1"/>
          <p:nvPr/>
        </p:nvSpPr>
        <p:spPr>
          <a:xfrm>
            <a:off x="5071154" y="5062438"/>
            <a:ext cx="20414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Verify key decision-makers have the time, talent, technology, and temperament to implement the strategy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64AE2E9-C3C9-47D8-FA69-5C7A4C250B67}"/>
              </a:ext>
            </a:extLst>
          </p:cNvPr>
          <p:cNvSpPr txBox="1"/>
          <p:nvPr/>
        </p:nvSpPr>
        <p:spPr>
          <a:xfrm>
            <a:off x="7276738" y="3450288"/>
            <a:ext cx="208301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Determine whether the right resources, people, and technology are in place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775685D-3029-B3DB-5A6B-D7B6480AE8C3}"/>
              </a:ext>
            </a:extLst>
          </p:cNvPr>
          <p:cNvSpPr txBox="1"/>
          <p:nvPr/>
        </p:nvSpPr>
        <p:spPr>
          <a:xfrm>
            <a:off x="7245763" y="5048859"/>
            <a:ext cx="196328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Control and account for costs, fees, and expenses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249574-E9ED-694A-A975-1C3A86BBE247}"/>
              </a:ext>
            </a:extLst>
          </p:cNvPr>
          <p:cNvSpPr txBox="1"/>
          <p:nvPr/>
        </p:nvSpPr>
        <p:spPr>
          <a:xfrm>
            <a:off x="7261779" y="5890300"/>
            <a:ext cx="197506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Confirm reasonableness and appropriateness of costs, fees, and expenses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91B4EEF-5CC4-5286-B136-86635FD4B85C}"/>
              </a:ext>
            </a:extLst>
          </p:cNvPr>
          <p:cNvSpPr txBox="1"/>
          <p:nvPr/>
        </p:nvSpPr>
        <p:spPr>
          <a:xfrm>
            <a:off x="9464196" y="3450288"/>
            <a:ext cx="209045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Monitor the strategy to periodically determine whether goals and objectives can be met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C020A29-189A-4DC1-A075-06263B6F4DA2}"/>
              </a:ext>
            </a:extLst>
          </p:cNvPr>
          <p:cNvSpPr txBox="1"/>
          <p:nvPr/>
        </p:nvSpPr>
        <p:spPr>
          <a:xfrm>
            <a:off x="9428325" y="4237272"/>
            <a:ext cx="214840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Reallocate resources, when necessary, in order to meet goals and objectives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D9B6D5-6D0B-E3C0-9D07-9E03333C3013}"/>
              </a:ext>
            </a:extLst>
          </p:cNvPr>
          <p:cNvSpPr txBox="1"/>
          <p:nvPr/>
        </p:nvSpPr>
        <p:spPr>
          <a:xfrm>
            <a:off x="9456915" y="5054284"/>
            <a:ext cx="20977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Ensure same due diligence process that was used to select prudent experts is also used to monitor the experts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7C62670-7EC6-2C6F-30A6-0EA055A3B3AD}"/>
              </a:ext>
            </a:extLst>
          </p:cNvPr>
          <p:cNvSpPr txBox="1"/>
          <p:nvPr/>
        </p:nvSpPr>
        <p:spPr>
          <a:xfrm>
            <a:off x="9456916" y="5857373"/>
            <a:ext cx="214840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Formalize process to monitor for self-dealing and conflicts of interest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EBABB30-0FEC-A160-1773-DFF7B7792DFC}"/>
              </a:ext>
            </a:extLst>
          </p:cNvPr>
          <p:cNvSpPr txBox="1"/>
          <p:nvPr/>
        </p:nvSpPr>
        <p:spPr>
          <a:xfrm>
            <a:off x="5060080" y="4300462"/>
            <a:ext cx="208253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472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Verify the strategy is inclusive of generally accepted best practices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896221-2CED-3388-56E7-559255D06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320" y="2221961"/>
            <a:ext cx="11004234" cy="11888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ADED9B-0DF9-5FE7-EB75-BCFE1FEE8438}"/>
              </a:ext>
            </a:extLst>
          </p:cNvPr>
          <p:cNvSpPr txBox="1"/>
          <p:nvPr/>
        </p:nvSpPr>
        <p:spPr>
          <a:xfrm>
            <a:off x="2728395" y="861074"/>
            <a:ext cx="8876924" cy="41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068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18" b="1" i="0" u="none" strike="noStrike" kern="0" cap="none" spc="0" normalizeH="0" baseline="0" noProof="0" dirty="0">
                <a:ln>
                  <a:noFill/>
                </a:ln>
                <a:solidFill>
                  <a:srgbClr val="84AC0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UNIVERSAL GUIDING PRINCIPLES FOR FPPTA PENSION BOARDS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859B8CF-DD32-CDF0-DA78-8707537AF4A3}"/>
              </a:ext>
            </a:extLst>
          </p:cNvPr>
          <p:cNvCxnSpPr>
            <a:cxnSpLocks/>
          </p:cNvCxnSpPr>
          <p:nvPr/>
        </p:nvCxnSpPr>
        <p:spPr>
          <a:xfrm flipH="1">
            <a:off x="4953266" y="3433259"/>
            <a:ext cx="10074" cy="2926080"/>
          </a:xfrm>
          <a:prstGeom prst="line">
            <a:avLst/>
          </a:prstGeom>
          <a:noFill/>
          <a:ln w="38100" cap="flat" cmpd="sng" algn="ctr">
            <a:solidFill>
              <a:srgbClr val="84AC04"/>
            </a:solidFill>
            <a:prstDash val="solid"/>
            <a:miter lim="800000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C191DEA-CD7D-249D-188C-9186F30EBB8B}"/>
              </a:ext>
            </a:extLst>
          </p:cNvPr>
          <p:cNvCxnSpPr>
            <a:cxnSpLocks/>
          </p:cNvCxnSpPr>
          <p:nvPr/>
        </p:nvCxnSpPr>
        <p:spPr>
          <a:xfrm flipH="1">
            <a:off x="7215347" y="3450288"/>
            <a:ext cx="10074" cy="2926080"/>
          </a:xfrm>
          <a:prstGeom prst="line">
            <a:avLst/>
          </a:prstGeom>
          <a:noFill/>
          <a:ln w="38100" cap="flat" cmpd="sng" algn="ctr">
            <a:solidFill>
              <a:srgbClr val="84AC04"/>
            </a:solidFill>
            <a:prstDash val="solid"/>
            <a:miter lim="800000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663B0DA-01BD-8C45-0CEE-304D8884A05E}"/>
              </a:ext>
            </a:extLst>
          </p:cNvPr>
          <p:cNvCxnSpPr>
            <a:cxnSpLocks/>
          </p:cNvCxnSpPr>
          <p:nvPr/>
        </p:nvCxnSpPr>
        <p:spPr>
          <a:xfrm flipH="1">
            <a:off x="9394037" y="3450288"/>
            <a:ext cx="10074" cy="2926080"/>
          </a:xfrm>
          <a:prstGeom prst="line">
            <a:avLst/>
          </a:prstGeom>
          <a:noFill/>
          <a:ln w="38100" cap="flat" cmpd="sng" algn="ctr">
            <a:solidFill>
              <a:srgbClr val="84AC04"/>
            </a:solidFill>
            <a:prstDash val="solid"/>
            <a:miter lim="800000"/>
          </a:ln>
          <a:effectLst/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C5EBAEB-385B-C5BD-1702-83A8057C1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59" y="83481"/>
            <a:ext cx="2409136" cy="191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57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0" name="Rectangle 3089">
            <a:extLst>
              <a:ext uri="{FF2B5EF4-FFF2-40B4-BE49-F238E27FC236}">
                <a16:creationId xmlns:a16="http://schemas.microsoft.com/office/drawing/2014/main" id="{04C21BAE-6866-4C7A-A7EC-C1B2E572D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0141D62-C083-D0ED-2E9D-459EFA69D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3092" name="Freeform: Shape 3091">
            <a:extLst>
              <a:ext uri="{FF2B5EF4-FFF2-40B4-BE49-F238E27FC236}">
                <a16:creationId xmlns:a16="http://schemas.microsoft.com/office/drawing/2014/main" id="{7E7D0C94-08B4-48AE-8813-CC4D60294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899" y="609600"/>
            <a:ext cx="5372101" cy="5513767"/>
          </a:xfrm>
          <a:custGeom>
            <a:avLst/>
            <a:gdLst>
              <a:gd name="connsiteX0" fmla="*/ 0 w 5372101"/>
              <a:gd name="connsiteY0" fmla="*/ 0 h 5513767"/>
              <a:gd name="connsiteX1" fmla="*/ 5372101 w 5372101"/>
              <a:gd name="connsiteY1" fmla="*/ 0 h 5513767"/>
              <a:gd name="connsiteX2" fmla="*/ 5372101 w 5372101"/>
              <a:gd name="connsiteY2" fmla="*/ 5513767 h 5513767"/>
              <a:gd name="connsiteX3" fmla="*/ 5363126 w 5372101"/>
              <a:gd name="connsiteY3" fmla="*/ 5512835 h 5513767"/>
              <a:gd name="connsiteX4" fmla="*/ 5316714 w 5372101"/>
              <a:gd name="connsiteY4" fmla="*/ 5491247 h 5513767"/>
              <a:gd name="connsiteX5" fmla="*/ 5198331 w 5372101"/>
              <a:gd name="connsiteY5" fmla="*/ 5470092 h 5513767"/>
              <a:gd name="connsiteX6" fmla="*/ 5150428 w 5372101"/>
              <a:gd name="connsiteY6" fmla="*/ 5472506 h 5513767"/>
              <a:gd name="connsiteX7" fmla="*/ 5085506 w 5372101"/>
              <a:gd name="connsiteY7" fmla="*/ 5468851 h 5513767"/>
              <a:gd name="connsiteX8" fmla="*/ 4968663 w 5372101"/>
              <a:gd name="connsiteY8" fmla="*/ 5470487 h 5513767"/>
              <a:gd name="connsiteX9" fmla="*/ 4815623 w 5372101"/>
              <a:gd name="connsiteY9" fmla="*/ 5458622 h 5513767"/>
              <a:gd name="connsiteX10" fmla="*/ 4716679 w 5372101"/>
              <a:gd name="connsiteY10" fmla="*/ 5405365 h 5513767"/>
              <a:gd name="connsiteX11" fmla="*/ 4704891 w 5372101"/>
              <a:gd name="connsiteY11" fmla="*/ 5411529 h 5513767"/>
              <a:gd name="connsiteX12" fmla="*/ 4630496 w 5372101"/>
              <a:gd name="connsiteY12" fmla="*/ 5396532 h 5513767"/>
              <a:gd name="connsiteX13" fmla="*/ 4506964 w 5372101"/>
              <a:gd name="connsiteY13" fmla="*/ 5396685 h 5513767"/>
              <a:gd name="connsiteX14" fmla="*/ 4427135 w 5372101"/>
              <a:gd name="connsiteY14" fmla="*/ 5358585 h 5513767"/>
              <a:gd name="connsiteX15" fmla="*/ 4028338 w 5372101"/>
              <a:gd name="connsiteY15" fmla="*/ 5313494 h 5513767"/>
              <a:gd name="connsiteX16" fmla="*/ 4015367 w 5372101"/>
              <a:gd name="connsiteY16" fmla="*/ 5320766 h 5513767"/>
              <a:gd name="connsiteX17" fmla="*/ 4002837 w 5372101"/>
              <a:gd name="connsiteY17" fmla="*/ 5322294 h 5513767"/>
              <a:gd name="connsiteX18" fmla="*/ 3997650 w 5372101"/>
              <a:gd name="connsiteY18" fmla="*/ 5329513 h 5513767"/>
              <a:gd name="connsiteX19" fmla="*/ 3991991 w 5372101"/>
              <a:gd name="connsiteY19" fmla="*/ 5331908 h 5513767"/>
              <a:gd name="connsiteX20" fmla="*/ 3925210 w 5372101"/>
              <a:gd name="connsiteY20" fmla="*/ 5319395 h 5513767"/>
              <a:gd name="connsiteX21" fmla="*/ 3837014 w 5372101"/>
              <a:gd name="connsiteY21" fmla="*/ 5289023 h 5513767"/>
              <a:gd name="connsiteX22" fmla="*/ 3798765 w 5372101"/>
              <a:gd name="connsiteY22" fmla="*/ 5299431 h 5513767"/>
              <a:gd name="connsiteX23" fmla="*/ 3792144 w 5372101"/>
              <a:gd name="connsiteY23" fmla="*/ 5301616 h 5513767"/>
              <a:gd name="connsiteX24" fmla="*/ 3766249 w 5372101"/>
              <a:gd name="connsiteY24" fmla="*/ 5301869 h 5513767"/>
              <a:gd name="connsiteX25" fmla="*/ 3718651 w 5372101"/>
              <a:gd name="connsiteY25" fmla="*/ 5320541 h 5513767"/>
              <a:gd name="connsiteX26" fmla="*/ 3671207 w 5372101"/>
              <a:gd name="connsiteY26" fmla="*/ 5318046 h 5513767"/>
              <a:gd name="connsiteX27" fmla="*/ 3446863 w 5372101"/>
              <a:gd name="connsiteY27" fmla="*/ 5294348 h 5513767"/>
              <a:gd name="connsiteX28" fmla="*/ 3312000 w 5372101"/>
              <a:gd name="connsiteY28" fmla="*/ 5286923 h 5513767"/>
              <a:gd name="connsiteX29" fmla="*/ 3259756 w 5372101"/>
              <a:gd name="connsiteY29" fmla="*/ 5294712 h 5513767"/>
              <a:gd name="connsiteX30" fmla="*/ 3187481 w 5372101"/>
              <a:gd name="connsiteY30" fmla="*/ 5298457 h 5513767"/>
              <a:gd name="connsiteX31" fmla="*/ 3124115 w 5372101"/>
              <a:gd name="connsiteY31" fmla="*/ 5294626 h 5513767"/>
              <a:gd name="connsiteX32" fmla="*/ 3099907 w 5372101"/>
              <a:gd name="connsiteY32" fmla="*/ 5302443 h 5513767"/>
              <a:gd name="connsiteX33" fmla="*/ 3017494 w 5372101"/>
              <a:gd name="connsiteY33" fmla="*/ 5301439 h 5513767"/>
              <a:gd name="connsiteX34" fmla="*/ 3010848 w 5372101"/>
              <a:gd name="connsiteY34" fmla="*/ 5307225 h 5513767"/>
              <a:gd name="connsiteX35" fmla="*/ 2994286 w 5372101"/>
              <a:gd name="connsiteY35" fmla="*/ 5309060 h 5513767"/>
              <a:gd name="connsiteX36" fmla="*/ 2988160 w 5372101"/>
              <a:gd name="connsiteY36" fmla="*/ 5310041 h 5513767"/>
              <a:gd name="connsiteX37" fmla="*/ 2984260 w 5372101"/>
              <a:gd name="connsiteY37" fmla="*/ 5307528 h 5513767"/>
              <a:gd name="connsiteX38" fmla="*/ 2979127 w 5372101"/>
              <a:gd name="connsiteY38" fmla="*/ 5308389 h 5513767"/>
              <a:gd name="connsiteX39" fmla="*/ 2978660 w 5372101"/>
              <a:gd name="connsiteY39" fmla="*/ 5311563 h 5513767"/>
              <a:gd name="connsiteX40" fmla="*/ 2946326 w 5372101"/>
              <a:gd name="connsiteY40" fmla="*/ 5316745 h 5513767"/>
              <a:gd name="connsiteX41" fmla="*/ 2713134 w 5372101"/>
              <a:gd name="connsiteY41" fmla="*/ 5331381 h 5513767"/>
              <a:gd name="connsiteX42" fmla="*/ 2352072 w 5372101"/>
              <a:gd name="connsiteY42" fmla="*/ 5342761 h 5513767"/>
              <a:gd name="connsiteX43" fmla="*/ 2260922 w 5372101"/>
              <a:gd name="connsiteY43" fmla="*/ 5328122 h 5513767"/>
              <a:gd name="connsiteX44" fmla="*/ 2178497 w 5372101"/>
              <a:gd name="connsiteY44" fmla="*/ 5351065 h 5513767"/>
              <a:gd name="connsiteX45" fmla="*/ 2034408 w 5372101"/>
              <a:gd name="connsiteY45" fmla="*/ 5307958 h 5513767"/>
              <a:gd name="connsiteX46" fmla="*/ 1831505 w 5372101"/>
              <a:gd name="connsiteY46" fmla="*/ 5312691 h 5513767"/>
              <a:gd name="connsiteX47" fmla="*/ 1710387 w 5372101"/>
              <a:gd name="connsiteY47" fmla="*/ 5308705 h 5513767"/>
              <a:gd name="connsiteX48" fmla="*/ 1664816 w 5372101"/>
              <a:gd name="connsiteY48" fmla="*/ 5296479 h 5513767"/>
              <a:gd name="connsiteX49" fmla="*/ 1600883 w 5372101"/>
              <a:gd name="connsiteY49" fmla="*/ 5286607 h 5513767"/>
              <a:gd name="connsiteX50" fmla="*/ 1488397 w 5372101"/>
              <a:gd name="connsiteY50" fmla="*/ 5260898 h 5513767"/>
              <a:gd name="connsiteX51" fmla="*/ 1336670 w 5372101"/>
              <a:gd name="connsiteY51" fmla="*/ 5240770 h 5513767"/>
              <a:gd name="connsiteX52" fmla="*/ 1224297 w 5372101"/>
              <a:gd name="connsiteY52" fmla="*/ 5271845 h 5513767"/>
              <a:gd name="connsiteX53" fmla="*/ 1214830 w 5372101"/>
              <a:gd name="connsiteY53" fmla="*/ 5263450 h 5513767"/>
              <a:gd name="connsiteX54" fmla="*/ 1138181 w 5372101"/>
              <a:gd name="connsiteY54" fmla="*/ 5262590 h 5513767"/>
              <a:gd name="connsiteX55" fmla="*/ 943575 w 5372101"/>
              <a:gd name="connsiteY55" fmla="*/ 5290808 h 5513767"/>
              <a:gd name="connsiteX56" fmla="*/ 529813 w 5372101"/>
              <a:gd name="connsiteY56" fmla="*/ 5218555 h 5513767"/>
              <a:gd name="connsiteX57" fmla="*/ 519546 w 5372101"/>
              <a:gd name="connsiteY57" fmla="*/ 5208845 h 5513767"/>
              <a:gd name="connsiteX58" fmla="*/ 507906 w 5372101"/>
              <a:gd name="connsiteY58" fmla="*/ 5204779 h 5513767"/>
              <a:gd name="connsiteX59" fmla="*/ 505153 w 5372101"/>
              <a:gd name="connsiteY59" fmla="*/ 5196726 h 5513767"/>
              <a:gd name="connsiteX60" fmla="*/ 500429 w 5372101"/>
              <a:gd name="connsiteY60" fmla="*/ 5193241 h 5513767"/>
              <a:gd name="connsiteX61" fmla="*/ 431923 w 5372101"/>
              <a:gd name="connsiteY61" fmla="*/ 5191553 h 5513767"/>
              <a:gd name="connsiteX62" fmla="*/ 337115 w 5372101"/>
              <a:gd name="connsiteY62" fmla="*/ 5202714 h 5513767"/>
              <a:gd name="connsiteX63" fmla="*/ 303383 w 5372101"/>
              <a:gd name="connsiteY63" fmla="*/ 5184750 h 5513767"/>
              <a:gd name="connsiteX64" fmla="*/ 297664 w 5372101"/>
              <a:gd name="connsiteY64" fmla="*/ 5181269 h 5513767"/>
              <a:gd name="connsiteX65" fmla="*/ 272701 w 5372101"/>
              <a:gd name="connsiteY65" fmla="*/ 5175678 h 5513767"/>
              <a:gd name="connsiteX66" fmla="*/ 268242 w 5372101"/>
              <a:gd name="connsiteY66" fmla="*/ 5163678 h 5513767"/>
              <a:gd name="connsiteX67" fmla="*/ 232517 w 5372101"/>
              <a:gd name="connsiteY67" fmla="*/ 5147792 h 5513767"/>
              <a:gd name="connsiteX68" fmla="*/ 185851 w 5372101"/>
              <a:gd name="connsiteY68" fmla="*/ 5140408 h 5513767"/>
              <a:gd name="connsiteX69" fmla="*/ 20337 w 5372101"/>
              <a:gd name="connsiteY69" fmla="*/ 5113040 h 5513767"/>
              <a:gd name="connsiteX70" fmla="*/ 0 w 5372101"/>
              <a:gd name="connsiteY70" fmla="*/ 5112243 h 5513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5372101" h="5513767">
                <a:moveTo>
                  <a:pt x="0" y="0"/>
                </a:moveTo>
                <a:lnTo>
                  <a:pt x="5372101" y="0"/>
                </a:lnTo>
                <a:lnTo>
                  <a:pt x="5372101" y="5513767"/>
                </a:lnTo>
                <a:lnTo>
                  <a:pt x="5363126" y="5512835"/>
                </a:lnTo>
                <a:cubicBezTo>
                  <a:pt x="5345779" y="5509071"/>
                  <a:pt x="5329767" y="5502649"/>
                  <a:pt x="5316714" y="5491247"/>
                </a:cubicBezTo>
                <a:cubicBezTo>
                  <a:pt x="5295689" y="5478131"/>
                  <a:pt x="5219502" y="5459909"/>
                  <a:pt x="5198331" y="5470092"/>
                </a:cubicBezTo>
                <a:cubicBezTo>
                  <a:pt x="5181052" y="5469102"/>
                  <a:pt x="5165047" y="5459569"/>
                  <a:pt x="5150428" y="5472506"/>
                </a:cubicBezTo>
                <a:cubicBezTo>
                  <a:pt x="5129562" y="5487248"/>
                  <a:pt x="5088050" y="5445894"/>
                  <a:pt x="5085506" y="5468851"/>
                </a:cubicBezTo>
                <a:cubicBezTo>
                  <a:pt x="5055692" y="5440170"/>
                  <a:pt x="5006122" y="5469577"/>
                  <a:pt x="4968663" y="5470487"/>
                </a:cubicBezTo>
                <a:cubicBezTo>
                  <a:pt x="4947085" y="5444049"/>
                  <a:pt x="4889767" y="5472037"/>
                  <a:pt x="4815623" y="5458622"/>
                </a:cubicBezTo>
                <a:cubicBezTo>
                  <a:pt x="4792418" y="5428488"/>
                  <a:pt x="4765548" y="5449887"/>
                  <a:pt x="4716679" y="5405365"/>
                </a:cubicBezTo>
                <a:cubicBezTo>
                  <a:pt x="4713235" y="5407807"/>
                  <a:pt x="4709266" y="5409883"/>
                  <a:pt x="4704891" y="5411529"/>
                </a:cubicBezTo>
                <a:cubicBezTo>
                  <a:pt x="4679473" y="5421092"/>
                  <a:pt x="4646164" y="5414379"/>
                  <a:pt x="4630496" y="5396532"/>
                </a:cubicBezTo>
                <a:cubicBezTo>
                  <a:pt x="4590205" y="5365061"/>
                  <a:pt x="4548419" y="5412094"/>
                  <a:pt x="4506964" y="5396685"/>
                </a:cubicBezTo>
                <a:lnTo>
                  <a:pt x="4427135" y="5358585"/>
                </a:lnTo>
                <a:cubicBezTo>
                  <a:pt x="4319267" y="5308575"/>
                  <a:pt x="4152341" y="5340956"/>
                  <a:pt x="4028338" y="5313494"/>
                </a:cubicBezTo>
                <a:lnTo>
                  <a:pt x="4015367" y="5320766"/>
                </a:lnTo>
                <a:lnTo>
                  <a:pt x="4002837" y="5322294"/>
                </a:lnTo>
                <a:lnTo>
                  <a:pt x="3997650" y="5329513"/>
                </a:lnTo>
                <a:lnTo>
                  <a:pt x="3991991" y="5331908"/>
                </a:lnTo>
                <a:cubicBezTo>
                  <a:pt x="3969659" y="5338581"/>
                  <a:pt x="3978880" y="5316131"/>
                  <a:pt x="3925210" y="5319395"/>
                </a:cubicBezTo>
                <a:cubicBezTo>
                  <a:pt x="3947765" y="5277139"/>
                  <a:pt x="3837331" y="5338342"/>
                  <a:pt x="3837014" y="5289023"/>
                </a:cubicBezTo>
                <a:cubicBezTo>
                  <a:pt x="3824001" y="5291376"/>
                  <a:pt x="3811407" y="5295212"/>
                  <a:pt x="3798765" y="5299431"/>
                </a:cubicBezTo>
                <a:lnTo>
                  <a:pt x="3792144" y="5301616"/>
                </a:lnTo>
                <a:lnTo>
                  <a:pt x="3766249" y="5301869"/>
                </a:lnTo>
                <a:lnTo>
                  <a:pt x="3718651" y="5320541"/>
                </a:lnTo>
                <a:cubicBezTo>
                  <a:pt x="3703968" y="5321892"/>
                  <a:pt x="3688308" y="5321427"/>
                  <a:pt x="3671207" y="5318046"/>
                </a:cubicBezTo>
                <a:cubicBezTo>
                  <a:pt x="3616458" y="5288532"/>
                  <a:pt x="3514048" y="5333307"/>
                  <a:pt x="3446863" y="5294348"/>
                </a:cubicBezTo>
                <a:cubicBezTo>
                  <a:pt x="3420930" y="5283822"/>
                  <a:pt x="3333157" y="5274511"/>
                  <a:pt x="3312000" y="5286923"/>
                </a:cubicBezTo>
                <a:cubicBezTo>
                  <a:pt x="3292759" y="5287903"/>
                  <a:pt x="3273112" y="5280334"/>
                  <a:pt x="3259756" y="5294712"/>
                </a:cubicBezTo>
                <a:cubicBezTo>
                  <a:pt x="3239905" y="5311572"/>
                  <a:pt x="3185410" y="5275588"/>
                  <a:pt x="3187481" y="5298457"/>
                </a:cubicBezTo>
                <a:cubicBezTo>
                  <a:pt x="3168018" y="5286036"/>
                  <a:pt x="3146200" y="5288458"/>
                  <a:pt x="3124115" y="5294626"/>
                </a:cubicBezTo>
                <a:lnTo>
                  <a:pt x="3099907" y="5302443"/>
                </a:lnTo>
                <a:lnTo>
                  <a:pt x="3017494" y="5301439"/>
                </a:lnTo>
                <a:lnTo>
                  <a:pt x="3010848" y="5307225"/>
                </a:lnTo>
                <a:lnTo>
                  <a:pt x="2994286" y="5309060"/>
                </a:lnTo>
                <a:lnTo>
                  <a:pt x="2988160" y="5310041"/>
                </a:lnTo>
                <a:lnTo>
                  <a:pt x="2984260" y="5307528"/>
                </a:lnTo>
                <a:cubicBezTo>
                  <a:pt x="2981957" y="5306419"/>
                  <a:pt x="2980273" y="5306402"/>
                  <a:pt x="2979127" y="5308389"/>
                </a:cubicBezTo>
                <a:cubicBezTo>
                  <a:pt x="2978971" y="5309447"/>
                  <a:pt x="2978816" y="5310505"/>
                  <a:pt x="2978660" y="5311563"/>
                </a:cubicBezTo>
                <a:lnTo>
                  <a:pt x="2946326" y="5316745"/>
                </a:lnTo>
                <a:lnTo>
                  <a:pt x="2713134" y="5331381"/>
                </a:lnTo>
                <a:cubicBezTo>
                  <a:pt x="2610698" y="5372328"/>
                  <a:pt x="2466037" y="5325762"/>
                  <a:pt x="2352072" y="5342761"/>
                </a:cubicBezTo>
                <a:cubicBezTo>
                  <a:pt x="2293501" y="5293708"/>
                  <a:pt x="2324138" y="5338538"/>
                  <a:pt x="2260922" y="5328122"/>
                </a:cubicBezTo>
                <a:cubicBezTo>
                  <a:pt x="2275681" y="5372347"/>
                  <a:pt x="2185007" y="5301703"/>
                  <a:pt x="2178497" y="5351065"/>
                </a:cubicBezTo>
                <a:cubicBezTo>
                  <a:pt x="2133294" y="5337229"/>
                  <a:pt x="2097074" y="5300208"/>
                  <a:pt x="2034408" y="5307958"/>
                </a:cubicBezTo>
                <a:cubicBezTo>
                  <a:pt x="1981894" y="5332879"/>
                  <a:pt x="1896288" y="5279365"/>
                  <a:pt x="1831505" y="5312691"/>
                </a:cubicBezTo>
                <a:cubicBezTo>
                  <a:pt x="1807063" y="5321035"/>
                  <a:pt x="1727674" y="5322925"/>
                  <a:pt x="1710387" y="5308705"/>
                </a:cubicBezTo>
                <a:cubicBezTo>
                  <a:pt x="1693367" y="5306094"/>
                  <a:pt x="1674901" y="5312009"/>
                  <a:pt x="1664816" y="5296479"/>
                </a:cubicBezTo>
                <a:cubicBezTo>
                  <a:pt x="1649255" y="5277912"/>
                  <a:pt x="1596152" y="5309335"/>
                  <a:pt x="1600883" y="5286607"/>
                </a:cubicBezTo>
                <a:cubicBezTo>
                  <a:pt x="1563066" y="5308189"/>
                  <a:pt x="1524339" y="5269513"/>
                  <a:pt x="1488397" y="5260898"/>
                </a:cubicBezTo>
                <a:cubicBezTo>
                  <a:pt x="1459246" y="5282011"/>
                  <a:pt x="1412580" y="5243108"/>
                  <a:pt x="1336670" y="5240770"/>
                </a:cubicBezTo>
                <a:cubicBezTo>
                  <a:pt x="1304792" y="5265122"/>
                  <a:pt x="1285508" y="5238878"/>
                  <a:pt x="1224297" y="5271845"/>
                </a:cubicBezTo>
                <a:cubicBezTo>
                  <a:pt x="1221731" y="5268771"/>
                  <a:pt x="1218543" y="5265944"/>
                  <a:pt x="1214830" y="5263450"/>
                </a:cubicBezTo>
                <a:cubicBezTo>
                  <a:pt x="1193241" y="5248952"/>
                  <a:pt x="1158925" y="5248567"/>
                  <a:pt x="1138181" y="5262590"/>
                </a:cubicBezTo>
                <a:lnTo>
                  <a:pt x="943575" y="5290808"/>
                </a:lnTo>
                <a:cubicBezTo>
                  <a:pt x="823587" y="5316899"/>
                  <a:pt x="658340" y="5217603"/>
                  <a:pt x="529813" y="5218555"/>
                </a:cubicBezTo>
                <a:lnTo>
                  <a:pt x="519546" y="5208845"/>
                </a:lnTo>
                <a:lnTo>
                  <a:pt x="507906" y="5204779"/>
                </a:lnTo>
                <a:lnTo>
                  <a:pt x="505153" y="5196726"/>
                </a:lnTo>
                <a:lnTo>
                  <a:pt x="500429" y="5193241"/>
                </a:lnTo>
                <a:cubicBezTo>
                  <a:pt x="480923" y="5182176"/>
                  <a:pt x="482807" y="5205793"/>
                  <a:pt x="431923" y="5191553"/>
                </a:cubicBezTo>
                <a:cubicBezTo>
                  <a:pt x="440499" y="5237077"/>
                  <a:pt x="352872" y="5155083"/>
                  <a:pt x="337115" y="5202714"/>
                </a:cubicBezTo>
                <a:cubicBezTo>
                  <a:pt x="325265" y="5197752"/>
                  <a:pt x="314288" y="5191441"/>
                  <a:pt x="303383" y="5184750"/>
                </a:cubicBezTo>
                <a:lnTo>
                  <a:pt x="297664" y="5181269"/>
                </a:lnTo>
                <a:lnTo>
                  <a:pt x="272701" y="5175678"/>
                </a:lnTo>
                <a:lnTo>
                  <a:pt x="268242" y="5163678"/>
                </a:lnTo>
                <a:lnTo>
                  <a:pt x="232517" y="5147792"/>
                </a:lnTo>
                <a:cubicBezTo>
                  <a:pt x="218741" y="5143453"/>
                  <a:pt x="203450" y="5140668"/>
                  <a:pt x="185851" y="5140408"/>
                </a:cubicBezTo>
                <a:cubicBezTo>
                  <a:pt x="139207" y="5153337"/>
                  <a:pt x="79723" y="5120316"/>
                  <a:pt x="20337" y="5113040"/>
                </a:cubicBezTo>
                <a:lnTo>
                  <a:pt x="0" y="5112243"/>
                </a:lnTo>
                <a:close/>
              </a:path>
            </a:pathLst>
          </a:custGeom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38A270CB-5B81-70FC-F633-D829BC4A5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090" y="1268466"/>
            <a:ext cx="4565718" cy="13393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demonstrate prudence by the process by which investment decisions are managed. </a:t>
            </a:r>
          </a:p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4" name="Rectangle 6">
            <a:extLst>
              <a:ext uri="{FF2B5EF4-FFF2-40B4-BE49-F238E27FC236}">
                <a16:creationId xmlns:a16="http://schemas.microsoft.com/office/drawing/2014/main" id="{F0C518C2-0AA4-470C-87B9-9CBF428FB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64666" y="399531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6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8DD9C617-72C0-5A2A-176A-E82CBDE0F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564" y="2314808"/>
            <a:ext cx="4623652" cy="31097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investments are imprudent on their face. </a:t>
            </a:r>
          </a:p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is the way in which they are used, and how decisions as to their use are made, that will be examined to determine whether the prudence test has been met. </a:t>
            </a:r>
          </a:p>
        </p:txBody>
      </p:sp>
    </p:spTree>
    <p:extLst>
      <p:ext uri="{BB962C8B-B14F-4D97-AF65-F5344CB8AC3E}">
        <p14:creationId xmlns:p14="http://schemas.microsoft.com/office/powerpoint/2010/main" val="264238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8754297" y="1606339"/>
            <a:ext cx="2887356" cy="117226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What is the time horizon of the investment strategy?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6" name="Group 42"/>
          <p:cNvGrpSpPr/>
          <p:nvPr/>
        </p:nvGrpSpPr>
        <p:grpSpPr>
          <a:xfrm>
            <a:off x="7209338" y="2136006"/>
            <a:ext cx="1328360" cy="143435"/>
            <a:chOff x="7008812" y="1757084"/>
            <a:chExt cx="1328360" cy="143435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7008812" y="1828800"/>
              <a:ext cx="121920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8193737" y="1757084"/>
              <a:ext cx="143435" cy="14343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754296" y="3590782"/>
            <a:ext cx="2704081" cy="72064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What will be the allocation among asset classes?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1" name="Group 53"/>
          <p:cNvGrpSpPr/>
          <p:nvPr/>
        </p:nvGrpSpPr>
        <p:grpSpPr>
          <a:xfrm>
            <a:off x="7209338" y="3888606"/>
            <a:ext cx="1328360" cy="143435"/>
            <a:chOff x="7008812" y="1757084"/>
            <a:chExt cx="1328360" cy="14343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7008812" y="1828800"/>
              <a:ext cx="121920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8193737" y="1757084"/>
              <a:ext cx="143435" cy="14343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8754297" y="5273667"/>
            <a:ext cx="2458452" cy="72218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Which manager/fund will be considered?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6" name="Group 53"/>
          <p:cNvGrpSpPr/>
          <p:nvPr/>
        </p:nvGrpSpPr>
        <p:grpSpPr>
          <a:xfrm>
            <a:off x="7209338" y="5572263"/>
            <a:ext cx="1328360" cy="143435"/>
            <a:chOff x="7008812" y="1757084"/>
            <a:chExt cx="1328360" cy="143435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7008812" y="1828800"/>
              <a:ext cx="121920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8193737" y="1757084"/>
              <a:ext cx="143435" cy="14343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 flipH="1">
            <a:off x="914400" y="2530468"/>
            <a:ext cx="2458452" cy="101247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What asset classes are appropriate?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1" name="Group 48"/>
          <p:cNvGrpSpPr/>
          <p:nvPr/>
        </p:nvGrpSpPr>
        <p:grpSpPr>
          <a:xfrm flipH="1">
            <a:off x="3654302" y="2974206"/>
            <a:ext cx="1328360" cy="143435"/>
            <a:chOff x="7008812" y="1757084"/>
            <a:chExt cx="1328360" cy="143435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7008812" y="1828800"/>
              <a:ext cx="121920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8193737" y="1757084"/>
              <a:ext cx="143435" cy="14343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 flipH="1">
            <a:off x="914400" y="4386311"/>
            <a:ext cx="2458452" cy="64633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What sub-asset classes will be considered?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6" name="Group 48"/>
          <p:cNvGrpSpPr/>
          <p:nvPr/>
        </p:nvGrpSpPr>
        <p:grpSpPr>
          <a:xfrm flipH="1">
            <a:off x="3654302" y="4646977"/>
            <a:ext cx="1328360" cy="143435"/>
            <a:chOff x="7008812" y="1757084"/>
            <a:chExt cx="1328360" cy="143435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7008812" y="1828800"/>
              <a:ext cx="121920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8193737" y="1757084"/>
              <a:ext cx="143435" cy="14343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052" y="633393"/>
            <a:ext cx="4717296" cy="711081"/>
          </a:xfrm>
        </p:spPr>
        <p:txBody>
          <a:bodyPr/>
          <a:lstStyle/>
          <a:p>
            <a:r>
              <a:rPr lang="en-IN" sz="2800" b="1" i="0" dirty="0">
                <a:solidFill>
                  <a:srgbClr val="4D7620"/>
                </a:solidFill>
                <a:effectLst/>
              </a:rPr>
              <a:t>THE HIERARCHY OF DECISIONS</a:t>
            </a:r>
            <a:endParaRPr lang="en-US" sz="2800" b="1" dirty="0">
              <a:solidFill>
                <a:srgbClr val="4D762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031682" y="1611675"/>
            <a:ext cx="4128636" cy="4401294"/>
            <a:chOff x="7442200" y="904875"/>
            <a:chExt cx="4735513" cy="5048250"/>
          </a:xfrm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7442200" y="904875"/>
              <a:ext cx="4735513" cy="1011238"/>
            </a:xfrm>
            <a:custGeom>
              <a:avLst/>
              <a:gdLst/>
              <a:ahLst/>
              <a:cxnLst>
                <a:cxn ang="0">
                  <a:pos x="1329" y="0"/>
                </a:cxn>
                <a:cxn ang="0">
                  <a:pos x="1655" y="0"/>
                </a:cxn>
                <a:cxn ang="0">
                  <a:pos x="1813" y="5"/>
                </a:cxn>
                <a:cxn ang="0">
                  <a:pos x="1964" y="9"/>
                </a:cxn>
                <a:cxn ang="0">
                  <a:pos x="2108" y="16"/>
                </a:cxn>
                <a:cxn ang="0">
                  <a:pos x="2246" y="26"/>
                </a:cxn>
                <a:cxn ang="0">
                  <a:pos x="2374" y="37"/>
                </a:cxn>
                <a:cxn ang="0">
                  <a:pos x="2490" y="49"/>
                </a:cxn>
                <a:cxn ang="0">
                  <a:pos x="2599" y="63"/>
                </a:cxn>
                <a:cxn ang="0">
                  <a:pos x="2695" y="79"/>
                </a:cxn>
                <a:cxn ang="0">
                  <a:pos x="2778" y="96"/>
                </a:cxn>
                <a:cxn ang="0">
                  <a:pos x="2851" y="114"/>
                </a:cxn>
                <a:cxn ang="0">
                  <a:pos x="2906" y="133"/>
                </a:cxn>
                <a:cxn ang="0">
                  <a:pos x="2948" y="154"/>
                </a:cxn>
                <a:cxn ang="0">
                  <a:pos x="2974" y="175"/>
                </a:cxn>
                <a:cxn ang="0">
                  <a:pos x="2983" y="196"/>
                </a:cxn>
                <a:cxn ang="0">
                  <a:pos x="2983" y="637"/>
                </a:cxn>
                <a:cxn ang="0">
                  <a:pos x="0" y="637"/>
                </a:cxn>
                <a:cxn ang="0">
                  <a:pos x="0" y="196"/>
                </a:cxn>
                <a:cxn ang="0">
                  <a:pos x="10" y="175"/>
                </a:cxn>
                <a:cxn ang="0">
                  <a:pos x="35" y="154"/>
                </a:cxn>
                <a:cxn ang="0">
                  <a:pos x="77" y="133"/>
                </a:cxn>
                <a:cxn ang="0">
                  <a:pos x="133" y="114"/>
                </a:cxn>
                <a:cxn ang="0">
                  <a:pos x="205" y="96"/>
                </a:cxn>
                <a:cxn ang="0">
                  <a:pos x="289" y="79"/>
                </a:cxn>
                <a:cxn ang="0">
                  <a:pos x="384" y="63"/>
                </a:cxn>
                <a:cxn ang="0">
                  <a:pos x="494" y="49"/>
                </a:cxn>
                <a:cxn ang="0">
                  <a:pos x="610" y="37"/>
                </a:cxn>
                <a:cxn ang="0">
                  <a:pos x="738" y="26"/>
                </a:cxn>
                <a:cxn ang="0">
                  <a:pos x="875" y="16"/>
                </a:cxn>
                <a:cxn ang="0">
                  <a:pos x="1019" y="9"/>
                </a:cxn>
                <a:cxn ang="0">
                  <a:pos x="1171" y="5"/>
                </a:cxn>
                <a:cxn ang="0">
                  <a:pos x="1329" y="0"/>
                </a:cxn>
              </a:cxnLst>
              <a:rect l="0" t="0" r="r" b="b"/>
              <a:pathLst>
                <a:path w="2983" h="637">
                  <a:moveTo>
                    <a:pt x="1329" y="0"/>
                  </a:moveTo>
                  <a:lnTo>
                    <a:pt x="1655" y="0"/>
                  </a:lnTo>
                  <a:lnTo>
                    <a:pt x="1813" y="5"/>
                  </a:lnTo>
                  <a:lnTo>
                    <a:pt x="1964" y="9"/>
                  </a:lnTo>
                  <a:lnTo>
                    <a:pt x="2108" y="16"/>
                  </a:lnTo>
                  <a:lnTo>
                    <a:pt x="2246" y="26"/>
                  </a:lnTo>
                  <a:lnTo>
                    <a:pt x="2374" y="37"/>
                  </a:lnTo>
                  <a:lnTo>
                    <a:pt x="2490" y="49"/>
                  </a:lnTo>
                  <a:lnTo>
                    <a:pt x="2599" y="63"/>
                  </a:lnTo>
                  <a:lnTo>
                    <a:pt x="2695" y="79"/>
                  </a:lnTo>
                  <a:lnTo>
                    <a:pt x="2778" y="96"/>
                  </a:lnTo>
                  <a:lnTo>
                    <a:pt x="2851" y="114"/>
                  </a:lnTo>
                  <a:lnTo>
                    <a:pt x="2906" y="133"/>
                  </a:lnTo>
                  <a:lnTo>
                    <a:pt x="2948" y="154"/>
                  </a:lnTo>
                  <a:lnTo>
                    <a:pt x="2974" y="175"/>
                  </a:lnTo>
                  <a:lnTo>
                    <a:pt x="2983" y="196"/>
                  </a:lnTo>
                  <a:lnTo>
                    <a:pt x="2983" y="637"/>
                  </a:lnTo>
                  <a:lnTo>
                    <a:pt x="0" y="637"/>
                  </a:lnTo>
                  <a:lnTo>
                    <a:pt x="0" y="196"/>
                  </a:lnTo>
                  <a:lnTo>
                    <a:pt x="10" y="175"/>
                  </a:lnTo>
                  <a:lnTo>
                    <a:pt x="35" y="154"/>
                  </a:lnTo>
                  <a:lnTo>
                    <a:pt x="77" y="133"/>
                  </a:lnTo>
                  <a:lnTo>
                    <a:pt x="133" y="114"/>
                  </a:lnTo>
                  <a:lnTo>
                    <a:pt x="205" y="96"/>
                  </a:lnTo>
                  <a:lnTo>
                    <a:pt x="289" y="79"/>
                  </a:lnTo>
                  <a:lnTo>
                    <a:pt x="384" y="63"/>
                  </a:lnTo>
                  <a:lnTo>
                    <a:pt x="494" y="49"/>
                  </a:lnTo>
                  <a:lnTo>
                    <a:pt x="610" y="37"/>
                  </a:lnTo>
                  <a:lnTo>
                    <a:pt x="738" y="26"/>
                  </a:lnTo>
                  <a:lnTo>
                    <a:pt x="875" y="16"/>
                  </a:lnTo>
                  <a:lnTo>
                    <a:pt x="1019" y="9"/>
                  </a:lnTo>
                  <a:lnTo>
                    <a:pt x="1171" y="5"/>
                  </a:lnTo>
                  <a:lnTo>
                    <a:pt x="1329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7442200" y="1609725"/>
              <a:ext cx="4735513" cy="619125"/>
            </a:xfrm>
            <a:custGeom>
              <a:avLst/>
              <a:gdLst/>
              <a:ahLst/>
              <a:cxnLst>
                <a:cxn ang="0">
                  <a:pos x="1329" y="0"/>
                </a:cxn>
                <a:cxn ang="0">
                  <a:pos x="1655" y="0"/>
                </a:cxn>
                <a:cxn ang="0">
                  <a:pos x="1813" y="4"/>
                </a:cxn>
                <a:cxn ang="0">
                  <a:pos x="1964" y="9"/>
                </a:cxn>
                <a:cxn ang="0">
                  <a:pos x="2108" y="16"/>
                </a:cxn>
                <a:cxn ang="0">
                  <a:pos x="2246" y="25"/>
                </a:cxn>
                <a:cxn ang="0">
                  <a:pos x="2374" y="37"/>
                </a:cxn>
                <a:cxn ang="0">
                  <a:pos x="2490" y="49"/>
                </a:cxn>
                <a:cxn ang="0">
                  <a:pos x="2599" y="63"/>
                </a:cxn>
                <a:cxn ang="0">
                  <a:pos x="2695" y="79"/>
                </a:cxn>
                <a:cxn ang="0">
                  <a:pos x="2778" y="95"/>
                </a:cxn>
                <a:cxn ang="0">
                  <a:pos x="2851" y="114"/>
                </a:cxn>
                <a:cxn ang="0">
                  <a:pos x="2906" y="133"/>
                </a:cxn>
                <a:cxn ang="0">
                  <a:pos x="2948" y="151"/>
                </a:cxn>
                <a:cxn ang="0">
                  <a:pos x="2974" y="172"/>
                </a:cxn>
                <a:cxn ang="0">
                  <a:pos x="2983" y="193"/>
                </a:cxn>
                <a:cxn ang="0">
                  <a:pos x="2974" y="214"/>
                </a:cxn>
                <a:cxn ang="0">
                  <a:pos x="2948" y="235"/>
                </a:cxn>
                <a:cxn ang="0">
                  <a:pos x="2906" y="254"/>
                </a:cxn>
                <a:cxn ang="0">
                  <a:pos x="2851" y="275"/>
                </a:cxn>
                <a:cxn ang="0">
                  <a:pos x="2778" y="292"/>
                </a:cxn>
                <a:cxn ang="0">
                  <a:pos x="2695" y="308"/>
                </a:cxn>
                <a:cxn ang="0">
                  <a:pos x="2599" y="324"/>
                </a:cxn>
                <a:cxn ang="0">
                  <a:pos x="2490" y="338"/>
                </a:cxn>
                <a:cxn ang="0">
                  <a:pos x="2374" y="352"/>
                </a:cxn>
                <a:cxn ang="0">
                  <a:pos x="2246" y="362"/>
                </a:cxn>
                <a:cxn ang="0">
                  <a:pos x="2108" y="371"/>
                </a:cxn>
                <a:cxn ang="0">
                  <a:pos x="1964" y="380"/>
                </a:cxn>
                <a:cxn ang="0">
                  <a:pos x="1813" y="385"/>
                </a:cxn>
                <a:cxn ang="0">
                  <a:pos x="1655" y="390"/>
                </a:cxn>
                <a:cxn ang="0">
                  <a:pos x="1329" y="390"/>
                </a:cxn>
                <a:cxn ang="0">
                  <a:pos x="1171" y="385"/>
                </a:cxn>
                <a:cxn ang="0">
                  <a:pos x="1019" y="380"/>
                </a:cxn>
                <a:cxn ang="0">
                  <a:pos x="875" y="371"/>
                </a:cxn>
                <a:cxn ang="0">
                  <a:pos x="738" y="362"/>
                </a:cxn>
                <a:cxn ang="0">
                  <a:pos x="610" y="352"/>
                </a:cxn>
                <a:cxn ang="0">
                  <a:pos x="494" y="338"/>
                </a:cxn>
                <a:cxn ang="0">
                  <a:pos x="384" y="324"/>
                </a:cxn>
                <a:cxn ang="0">
                  <a:pos x="289" y="308"/>
                </a:cxn>
                <a:cxn ang="0">
                  <a:pos x="205" y="292"/>
                </a:cxn>
                <a:cxn ang="0">
                  <a:pos x="133" y="275"/>
                </a:cxn>
                <a:cxn ang="0">
                  <a:pos x="77" y="254"/>
                </a:cxn>
                <a:cxn ang="0">
                  <a:pos x="35" y="235"/>
                </a:cxn>
                <a:cxn ang="0">
                  <a:pos x="10" y="214"/>
                </a:cxn>
                <a:cxn ang="0">
                  <a:pos x="0" y="193"/>
                </a:cxn>
                <a:cxn ang="0">
                  <a:pos x="10" y="172"/>
                </a:cxn>
                <a:cxn ang="0">
                  <a:pos x="35" y="151"/>
                </a:cxn>
                <a:cxn ang="0">
                  <a:pos x="77" y="133"/>
                </a:cxn>
                <a:cxn ang="0">
                  <a:pos x="133" y="114"/>
                </a:cxn>
                <a:cxn ang="0">
                  <a:pos x="205" y="95"/>
                </a:cxn>
                <a:cxn ang="0">
                  <a:pos x="289" y="79"/>
                </a:cxn>
                <a:cxn ang="0">
                  <a:pos x="384" y="63"/>
                </a:cxn>
                <a:cxn ang="0">
                  <a:pos x="494" y="49"/>
                </a:cxn>
                <a:cxn ang="0">
                  <a:pos x="610" y="37"/>
                </a:cxn>
                <a:cxn ang="0">
                  <a:pos x="738" y="25"/>
                </a:cxn>
                <a:cxn ang="0">
                  <a:pos x="875" y="16"/>
                </a:cxn>
                <a:cxn ang="0">
                  <a:pos x="1019" y="9"/>
                </a:cxn>
                <a:cxn ang="0">
                  <a:pos x="1171" y="4"/>
                </a:cxn>
                <a:cxn ang="0">
                  <a:pos x="1329" y="0"/>
                </a:cxn>
              </a:cxnLst>
              <a:rect l="0" t="0" r="r" b="b"/>
              <a:pathLst>
                <a:path w="2983" h="390">
                  <a:moveTo>
                    <a:pt x="1329" y="0"/>
                  </a:moveTo>
                  <a:lnTo>
                    <a:pt x="1655" y="0"/>
                  </a:lnTo>
                  <a:lnTo>
                    <a:pt x="1813" y="4"/>
                  </a:lnTo>
                  <a:lnTo>
                    <a:pt x="1964" y="9"/>
                  </a:lnTo>
                  <a:lnTo>
                    <a:pt x="2108" y="16"/>
                  </a:lnTo>
                  <a:lnTo>
                    <a:pt x="2246" y="25"/>
                  </a:lnTo>
                  <a:lnTo>
                    <a:pt x="2374" y="37"/>
                  </a:lnTo>
                  <a:lnTo>
                    <a:pt x="2490" y="49"/>
                  </a:lnTo>
                  <a:lnTo>
                    <a:pt x="2599" y="63"/>
                  </a:lnTo>
                  <a:lnTo>
                    <a:pt x="2695" y="79"/>
                  </a:lnTo>
                  <a:lnTo>
                    <a:pt x="2778" y="95"/>
                  </a:lnTo>
                  <a:lnTo>
                    <a:pt x="2851" y="114"/>
                  </a:lnTo>
                  <a:lnTo>
                    <a:pt x="2906" y="133"/>
                  </a:lnTo>
                  <a:lnTo>
                    <a:pt x="2948" y="151"/>
                  </a:lnTo>
                  <a:lnTo>
                    <a:pt x="2974" y="172"/>
                  </a:lnTo>
                  <a:lnTo>
                    <a:pt x="2983" y="193"/>
                  </a:lnTo>
                  <a:lnTo>
                    <a:pt x="2974" y="214"/>
                  </a:lnTo>
                  <a:lnTo>
                    <a:pt x="2948" y="235"/>
                  </a:lnTo>
                  <a:lnTo>
                    <a:pt x="2906" y="254"/>
                  </a:lnTo>
                  <a:lnTo>
                    <a:pt x="2851" y="275"/>
                  </a:lnTo>
                  <a:lnTo>
                    <a:pt x="2778" y="292"/>
                  </a:lnTo>
                  <a:lnTo>
                    <a:pt x="2695" y="308"/>
                  </a:lnTo>
                  <a:lnTo>
                    <a:pt x="2599" y="324"/>
                  </a:lnTo>
                  <a:lnTo>
                    <a:pt x="2490" y="338"/>
                  </a:lnTo>
                  <a:lnTo>
                    <a:pt x="2374" y="352"/>
                  </a:lnTo>
                  <a:lnTo>
                    <a:pt x="2246" y="362"/>
                  </a:lnTo>
                  <a:lnTo>
                    <a:pt x="2108" y="371"/>
                  </a:lnTo>
                  <a:lnTo>
                    <a:pt x="1964" y="380"/>
                  </a:lnTo>
                  <a:lnTo>
                    <a:pt x="1813" y="385"/>
                  </a:lnTo>
                  <a:lnTo>
                    <a:pt x="1655" y="390"/>
                  </a:lnTo>
                  <a:lnTo>
                    <a:pt x="1329" y="390"/>
                  </a:lnTo>
                  <a:lnTo>
                    <a:pt x="1171" y="385"/>
                  </a:lnTo>
                  <a:lnTo>
                    <a:pt x="1019" y="380"/>
                  </a:lnTo>
                  <a:lnTo>
                    <a:pt x="875" y="371"/>
                  </a:lnTo>
                  <a:lnTo>
                    <a:pt x="738" y="362"/>
                  </a:lnTo>
                  <a:lnTo>
                    <a:pt x="610" y="352"/>
                  </a:lnTo>
                  <a:lnTo>
                    <a:pt x="494" y="338"/>
                  </a:lnTo>
                  <a:lnTo>
                    <a:pt x="384" y="324"/>
                  </a:lnTo>
                  <a:lnTo>
                    <a:pt x="289" y="308"/>
                  </a:lnTo>
                  <a:lnTo>
                    <a:pt x="205" y="292"/>
                  </a:lnTo>
                  <a:lnTo>
                    <a:pt x="133" y="275"/>
                  </a:lnTo>
                  <a:lnTo>
                    <a:pt x="77" y="254"/>
                  </a:lnTo>
                  <a:lnTo>
                    <a:pt x="35" y="235"/>
                  </a:lnTo>
                  <a:lnTo>
                    <a:pt x="10" y="214"/>
                  </a:lnTo>
                  <a:lnTo>
                    <a:pt x="0" y="193"/>
                  </a:lnTo>
                  <a:lnTo>
                    <a:pt x="10" y="172"/>
                  </a:lnTo>
                  <a:lnTo>
                    <a:pt x="35" y="151"/>
                  </a:lnTo>
                  <a:lnTo>
                    <a:pt x="77" y="133"/>
                  </a:lnTo>
                  <a:lnTo>
                    <a:pt x="133" y="114"/>
                  </a:lnTo>
                  <a:lnTo>
                    <a:pt x="205" y="95"/>
                  </a:lnTo>
                  <a:lnTo>
                    <a:pt x="289" y="79"/>
                  </a:lnTo>
                  <a:lnTo>
                    <a:pt x="384" y="63"/>
                  </a:lnTo>
                  <a:lnTo>
                    <a:pt x="494" y="49"/>
                  </a:lnTo>
                  <a:lnTo>
                    <a:pt x="610" y="37"/>
                  </a:lnTo>
                  <a:lnTo>
                    <a:pt x="738" y="25"/>
                  </a:lnTo>
                  <a:lnTo>
                    <a:pt x="875" y="16"/>
                  </a:lnTo>
                  <a:lnTo>
                    <a:pt x="1019" y="9"/>
                  </a:lnTo>
                  <a:lnTo>
                    <a:pt x="1171" y="4"/>
                  </a:lnTo>
                  <a:lnTo>
                    <a:pt x="1329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5" name="Freeform 22"/>
            <p:cNvSpPr>
              <a:spLocks/>
            </p:cNvSpPr>
            <p:nvPr/>
          </p:nvSpPr>
          <p:spPr bwMode="auto">
            <a:xfrm>
              <a:off x="7834313" y="1976438"/>
              <a:ext cx="3952875" cy="966788"/>
            </a:xfrm>
            <a:custGeom>
              <a:avLst/>
              <a:gdLst/>
              <a:ahLst/>
              <a:cxnLst>
                <a:cxn ang="0">
                  <a:pos x="1100" y="0"/>
                </a:cxn>
                <a:cxn ang="0">
                  <a:pos x="1389" y="0"/>
                </a:cxn>
                <a:cxn ang="0">
                  <a:pos x="1531" y="4"/>
                </a:cxn>
                <a:cxn ang="0">
                  <a:pos x="1666" y="9"/>
                </a:cxn>
                <a:cxn ang="0">
                  <a:pos x="1794" y="16"/>
                </a:cxn>
                <a:cxn ang="0">
                  <a:pos x="1913" y="26"/>
                </a:cxn>
                <a:cxn ang="0">
                  <a:pos x="2024" y="37"/>
                </a:cxn>
                <a:cxn ang="0">
                  <a:pos x="2127" y="49"/>
                </a:cxn>
                <a:cxn ang="0">
                  <a:pos x="2217" y="61"/>
                </a:cxn>
                <a:cxn ang="0">
                  <a:pos x="2296" y="77"/>
                </a:cxn>
                <a:cxn ang="0">
                  <a:pos x="2364" y="93"/>
                </a:cxn>
                <a:cxn ang="0">
                  <a:pos x="2417" y="110"/>
                </a:cxn>
                <a:cxn ang="0">
                  <a:pos x="2457" y="126"/>
                </a:cxn>
                <a:cxn ang="0">
                  <a:pos x="2480" y="145"/>
                </a:cxn>
                <a:cxn ang="0">
                  <a:pos x="2490" y="163"/>
                </a:cxn>
                <a:cxn ang="0">
                  <a:pos x="2490" y="609"/>
                </a:cxn>
                <a:cxn ang="0">
                  <a:pos x="0" y="609"/>
                </a:cxn>
                <a:cxn ang="0">
                  <a:pos x="0" y="163"/>
                </a:cxn>
                <a:cxn ang="0">
                  <a:pos x="9" y="145"/>
                </a:cxn>
                <a:cxn ang="0">
                  <a:pos x="33" y="126"/>
                </a:cxn>
                <a:cxn ang="0">
                  <a:pos x="72" y="110"/>
                </a:cxn>
                <a:cxn ang="0">
                  <a:pos x="126" y="93"/>
                </a:cxn>
                <a:cxn ang="0">
                  <a:pos x="193" y="77"/>
                </a:cxn>
                <a:cxn ang="0">
                  <a:pos x="272" y="61"/>
                </a:cxn>
                <a:cxn ang="0">
                  <a:pos x="365" y="49"/>
                </a:cxn>
                <a:cxn ang="0">
                  <a:pos x="465" y="37"/>
                </a:cxn>
                <a:cxn ang="0">
                  <a:pos x="577" y="26"/>
                </a:cxn>
                <a:cxn ang="0">
                  <a:pos x="696" y="16"/>
                </a:cxn>
                <a:cxn ang="0">
                  <a:pos x="824" y="9"/>
                </a:cxn>
                <a:cxn ang="0">
                  <a:pos x="959" y="4"/>
                </a:cxn>
                <a:cxn ang="0">
                  <a:pos x="1100" y="0"/>
                </a:cxn>
              </a:cxnLst>
              <a:rect l="0" t="0" r="r" b="b"/>
              <a:pathLst>
                <a:path w="2490" h="609">
                  <a:moveTo>
                    <a:pt x="1100" y="0"/>
                  </a:moveTo>
                  <a:lnTo>
                    <a:pt x="1389" y="0"/>
                  </a:lnTo>
                  <a:lnTo>
                    <a:pt x="1531" y="4"/>
                  </a:lnTo>
                  <a:lnTo>
                    <a:pt x="1666" y="9"/>
                  </a:lnTo>
                  <a:lnTo>
                    <a:pt x="1794" y="16"/>
                  </a:lnTo>
                  <a:lnTo>
                    <a:pt x="1913" y="26"/>
                  </a:lnTo>
                  <a:lnTo>
                    <a:pt x="2024" y="37"/>
                  </a:lnTo>
                  <a:lnTo>
                    <a:pt x="2127" y="49"/>
                  </a:lnTo>
                  <a:lnTo>
                    <a:pt x="2217" y="61"/>
                  </a:lnTo>
                  <a:lnTo>
                    <a:pt x="2296" y="77"/>
                  </a:lnTo>
                  <a:lnTo>
                    <a:pt x="2364" y="93"/>
                  </a:lnTo>
                  <a:lnTo>
                    <a:pt x="2417" y="110"/>
                  </a:lnTo>
                  <a:lnTo>
                    <a:pt x="2457" y="126"/>
                  </a:lnTo>
                  <a:lnTo>
                    <a:pt x="2480" y="145"/>
                  </a:lnTo>
                  <a:lnTo>
                    <a:pt x="2490" y="163"/>
                  </a:lnTo>
                  <a:lnTo>
                    <a:pt x="2490" y="609"/>
                  </a:lnTo>
                  <a:lnTo>
                    <a:pt x="0" y="609"/>
                  </a:lnTo>
                  <a:lnTo>
                    <a:pt x="0" y="163"/>
                  </a:lnTo>
                  <a:lnTo>
                    <a:pt x="9" y="145"/>
                  </a:lnTo>
                  <a:lnTo>
                    <a:pt x="33" y="126"/>
                  </a:lnTo>
                  <a:lnTo>
                    <a:pt x="72" y="110"/>
                  </a:lnTo>
                  <a:lnTo>
                    <a:pt x="126" y="93"/>
                  </a:lnTo>
                  <a:lnTo>
                    <a:pt x="193" y="77"/>
                  </a:lnTo>
                  <a:lnTo>
                    <a:pt x="272" y="61"/>
                  </a:lnTo>
                  <a:lnTo>
                    <a:pt x="365" y="49"/>
                  </a:lnTo>
                  <a:lnTo>
                    <a:pt x="465" y="37"/>
                  </a:lnTo>
                  <a:lnTo>
                    <a:pt x="577" y="26"/>
                  </a:lnTo>
                  <a:lnTo>
                    <a:pt x="696" y="16"/>
                  </a:lnTo>
                  <a:lnTo>
                    <a:pt x="824" y="9"/>
                  </a:lnTo>
                  <a:lnTo>
                    <a:pt x="959" y="4"/>
                  </a:lnTo>
                  <a:lnTo>
                    <a:pt x="1100" y="0"/>
                  </a:lnTo>
                  <a:close/>
                </a:path>
              </a:pathLst>
            </a:custGeom>
            <a:gradFill>
              <a:gsLst>
                <a:gs pos="0">
                  <a:srgbClr val="FF0000">
                    <a:shade val="30000"/>
                    <a:satMod val="115000"/>
                  </a:srgbClr>
                </a:gs>
                <a:gs pos="66000">
                  <a:srgbClr val="FF6600"/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" name="Freeform 23"/>
            <p:cNvSpPr>
              <a:spLocks/>
            </p:cNvSpPr>
            <p:nvPr/>
          </p:nvSpPr>
          <p:spPr bwMode="auto">
            <a:xfrm>
              <a:off x="7834313" y="2684463"/>
              <a:ext cx="3952875" cy="514350"/>
            </a:xfrm>
            <a:custGeom>
              <a:avLst/>
              <a:gdLst/>
              <a:ahLst/>
              <a:cxnLst>
                <a:cxn ang="0">
                  <a:pos x="1100" y="0"/>
                </a:cxn>
                <a:cxn ang="0">
                  <a:pos x="1389" y="0"/>
                </a:cxn>
                <a:cxn ang="0">
                  <a:pos x="1531" y="4"/>
                </a:cxn>
                <a:cxn ang="0">
                  <a:pos x="1666" y="9"/>
                </a:cxn>
                <a:cxn ang="0">
                  <a:pos x="1794" y="16"/>
                </a:cxn>
                <a:cxn ang="0">
                  <a:pos x="1913" y="25"/>
                </a:cxn>
                <a:cxn ang="0">
                  <a:pos x="2024" y="35"/>
                </a:cxn>
                <a:cxn ang="0">
                  <a:pos x="2127" y="46"/>
                </a:cxn>
                <a:cxn ang="0">
                  <a:pos x="2217" y="61"/>
                </a:cxn>
                <a:cxn ang="0">
                  <a:pos x="2296" y="75"/>
                </a:cxn>
                <a:cxn ang="0">
                  <a:pos x="2364" y="91"/>
                </a:cxn>
                <a:cxn ang="0">
                  <a:pos x="2417" y="107"/>
                </a:cxn>
                <a:cxn ang="0">
                  <a:pos x="2457" y="126"/>
                </a:cxn>
                <a:cxn ang="0">
                  <a:pos x="2480" y="145"/>
                </a:cxn>
                <a:cxn ang="0">
                  <a:pos x="2490" y="163"/>
                </a:cxn>
                <a:cxn ang="0">
                  <a:pos x="2480" y="182"/>
                </a:cxn>
                <a:cxn ang="0">
                  <a:pos x="2457" y="201"/>
                </a:cxn>
                <a:cxn ang="0">
                  <a:pos x="2417" y="217"/>
                </a:cxn>
                <a:cxn ang="0">
                  <a:pos x="2364" y="233"/>
                </a:cxn>
                <a:cxn ang="0">
                  <a:pos x="2296" y="250"/>
                </a:cxn>
                <a:cxn ang="0">
                  <a:pos x="2217" y="264"/>
                </a:cxn>
                <a:cxn ang="0">
                  <a:pos x="2127" y="278"/>
                </a:cxn>
                <a:cxn ang="0">
                  <a:pos x="2024" y="289"/>
                </a:cxn>
                <a:cxn ang="0">
                  <a:pos x="1913" y="299"/>
                </a:cxn>
                <a:cxn ang="0">
                  <a:pos x="1794" y="308"/>
                </a:cxn>
                <a:cxn ang="0">
                  <a:pos x="1666" y="315"/>
                </a:cxn>
                <a:cxn ang="0">
                  <a:pos x="1531" y="320"/>
                </a:cxn>
                <a:cxn ang="0">
                  <a:pos x="1389" y="324"/>
                </a:cxn>
                <a:cxn ang="0">
                  <a:pos x="1100" y="324"/>
                </a:cxn>
                <a:cxn ang="0">
                  <a:pos x="959" y="320"/>
                </a:cxn>
                <a:cxn ang="0">
                  <a:pos x="824" y="315"/>
                </a:cxn>
                <a:cxn ang="0">
                  <a:pos x="696" y="308"/>
                </a:cxn>
                <a:cxn ang="0">
                  <a:pos x="577" y="299"/>
                </a:cxn>
                <a:cxn ang="0">
                  <a:pos x="465" y="289"/>
                </a:cxn>
                <a:cxn ang="0">
                  <a:pos x="365" y="278"/>
                </a:cxn>
                <a:cxn ang="0">
                  <a:pos x="272" y="264"/>
                </a:cxn>
                <a:cxn ang="0">
                  <a:pos x="193" y="250"/>
                </a:cxn>
                <a:cxn ang="0">
                  <a:pos x="126" y="233"/>
                </a:cxn>
                <a:cxn ang="0">
                  <a:pos x="72" y="217"/>
                </a:cxn>
                <a:cxn ang="0">
                  <a:pos x="33" y="201"/>
                </a:cxn>
                <a:cxn ang="0">
                  <a:pos x="9" y="182"/>
                </a:cxn>
                <a:cxn ang="0">
                  <a:pos x="0" y="163"/>
                </a:cxn>
                <a:cxn ang="0">
                  <a:pos x="9" y="145"/>
                </a:cxn>
                <a:cxn ang="0">
                  <a:pos x="33" y="126"/>
                </a:cxn>
                <a:cxn ang="0">
                  <a:pos x="72" y="107"/>
                </a:cxn>
                <a:cxn ang="0">
                  <a:pos x="126" y="91"/>
                </a:cxn>
                <a:cxn ang="0">
                  <a:pos x="193" y="75"/>
                </a:cxn>
                <a:cxn ang="0">
                  <a:pos x="272" y="61"/>
                </a:cxn>
                <a:cxn ang="0">
                  <a:pos x="365" y="46"/>
                </a:cxn>
                <a:cxn ang="0">
                  <a:pos x="465" y="35"/>
                </a:cxn>
                <a:cxn ang="0">
                  <a:pos x="577" y="25"/>
                </a:cxn>
                <a:cxn ang="0">
                  <a:pos x="696" y="16"/>
                </a:cxn>
                <a:cxn ang="0">
                  <a:pos x="824" y="9"/>
                </a:cxn>
                <a:cxn ang="0">
                  <a:pos x="959" y="4"/>
                </a:cxn>
                <a:cxn ang="0">
                  <a:pos x="1100" y="0"/>
                </a:cxn>
              </a:cxnLst>
              <a:rect l="0" t="0" r="r" b="b"/>
              <a:pathLst>
                <a:path w="2490" h="324">
                  <a:moveTo>
                    <a:pt x="1100" y="0"/>
                  </a:moveTo>
                  <a:lnTo>
                    <a:pt x="1389" y="0"/>
                  </a:lnTo>
                  <a:lnTo>
                    <a:pt x="1531" y="4"/>
                  </a:lnTo>
                  <a:lnTo>
                    <a:pt x="1666" y="9"/>
                  </a:lnTo>
                  <a:lnTo>
                    <a:pt x="1794" y="16"/>
                  </a:lnTo>
                  <a:lnTo>
                    <a:pt x="1913" y="25"/>
                  </a:lnTo>
                  <a:lnTo>
                    <a:pt x="2024" y="35"/>
                  </a:lnTo>
                  <a:lnTo>
                    <a:pt x="2127" y="46"/>
                  </a:lnTo>
                  <a:lnTo>
                    <a:pt x="2217" y="61"/>
                  </a:lnTo>
                  <a:lnTo>
                    <a:pt x="2296" y="75"/>
                  </a:lnTo>
                  <a:lnTo>
                    <a:pt x="2364" y="91"/>
                  </a:lnTo>
                  <a:lnTo>
                    <a:pt x="2417" y="107"/>
                  </a:lnTo>
                  <a:lnTo>
                    <a:pt x="2457" y="126"/>
                  </a:lnTo>
                  <a:lnTo>
                    <a:pt x="2480" y="145"/>
                  </a:lnTo>
                  <a:lnTo>
                    <a:pt x="2490" y="163"/>
                  </a:lnTo>
                  <a:lnTo>
                    <a:pt x="2480" y="182"/>
                  </a:lnTo>
                  <a:lnTo>
                    <a:pt x="2457" y="201"/>
                  </a:lnTo>
                  <a:lnTo>
                    <a:pt x="2417" y="217"/>
                  </a:lnTo>
                  <a:lnTo>
                    <a:pt x="2364" y="233"/>
                  </a:lnTo>
                  <a:lnTo>
                    <a:pt x="2296" y="250"/>
                  </a:lnTo>
                  <a:lnTo>
                    <a:pt x="2217" y="264"/>
                  </a:lnTo>
                  <a:lnTo>
                    <a:pt x="2127" y="278"/>
                  </a:lnTo>
                  <a:lnTo>
                    <a:pt x="2024" y="289"/>
                  </a:lnTo>
                  <a:lnTo>
                    <a:pt x="1913" y="299"/>
                  </a:lnTo>
                  <a:lnTo>
                    <a:pt x="1794" y="308"/>
                  </a:lnTo>
                  <a:lnTo>
                    <a:pt x="1666" y="315"/>
                  </a:lnTo>
                  <a:lnTo>
                    <a:pt x="1531" y="320"/>
                  </a:lnTo>
                  <a:lnTo>
                    <a:pt x="1389" y="324"/>
                  </a:lnTo>
                  <a:lnTo>
                    <a:pt x="1100" y="324"/>
                  </a:lnTo>
                  <a:lnTo>
                    <a:pt x="959" y="320"/>
                  </a:lnTo>
                  <a:lnTo>
                    <a:pt x="824" y="315"/>
                  </a:lnTo>
                  <a:lnTo>
                    <a:pt x="696" y="308"/>
                  </a:lnTo>
                  <a:lnTo>
                    <a:pt x="577" y="299"/>
                  </a:lnTo>
                  <a:lnTo>
                    <a:pt x="465" y="289"/>
                  </a:lnTo>
                  <a:lnTo>
                    <a:pt x="365" y="278"/>
                  </a:lnTo>
                  <a:lnTo>
                    <a:pt x="272" y="264"/>
                  </a:lnTo>
                  <a:lnTo>
                    <a:pt x="193" y="250"/>
                  </a:lnTo>
                  <a:lnTo>
                    <a:pt x="126" y="233"/>
                  </a:lnTo>
                  <a:lnTo>
                    <a:pt x="72" y="217"/>
                  </a:lnTo>
                  <a:lnTo>
                    <a:pt x="33" y="201"/>
                  </a:lnTo>
                  <a:lnTo>
                    <a:pt x="9" y="182"/>
                  </a:lnTo>
                  <a:lnTo>
                    <a:pt x="0" y="163"/>
                  </a:lnTo>
                  <a:lnTo>
                    <a:pt x="9" y="145"/>
                  </a:lnTo>
                  <a:lnTo>
                    <a:pt x="33" y="126"/>
                  </a:lnTo>
                  <a:lnTo>
                    <a:pt x="72" y="107"/>
                  </a:lnTo>
                  <a:lnTo>
                    <a:pt x="126" y="91"/>
                  </a:lnTo>
                  <a:lnTo>
                    <a:pt x="193" y="75"/>
                  </a:lnTo>
                  <a:lnTo>
                    <a:pt x="272" y="61"/>
                  </a:lnTo>
                  <a:lnTo>
                    <a:pt x="365" y="46"/>
                  </a:lnTo>
                  <a:lnTo>
                    <a:pt x="465" y="35"/>
                  </a:lnTo>
                  <a:lnTo>
                    <a:pt x="577" y="25"/>
                  </a:lnTo>
                  <a:lnTo>
                    <a:pt x="696" y="16"/>
                  </a:lnTo>
                  <a:lnTo>
                    <a:pt x="824" y="9"/>
                  </a:lnTo>
                  <a:lnTo>
                    <a:pt x="959" y="4"/>
                  </a:lnTo>
                  <a:lnTo>
                    <a:pt x="1100" y="0"/>
                  </a:lnTo>
                  <a:close/>
                </a:path>
              </a:pathLst>
            </a:custGeom>
            <a:solidFill>
              <a:srgbClr val="9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7" name="Freeform 24"/>
            <p:cNvSpPr>
              <a:spLocks/>
            </p:cNvSpPr>
            <p:nvPr/>
          </p:nvSpPr>
          <p:spPr bwMode="auto">
            <a:xfrm>
              <a:off x="8181975" y="3028950"/>
              <a:ext cx="3257550" cy="915988"/>
            </a:xfrm>
            <a:custGeom>
              <a:avLst/>
              <a:gdLst/>
              <a:ahLst/>
              <a:cxnLst>
                <a:cxn ang="0">
                  <a:pos x="898" y="0"/>
                </a:cxn>
                <a:cxn ang="0">
                  <a:pos x="1154" y="0"/>
                </a:cxn>
                <a:cxn ang="0">
                  <a:pos x="1279" y="5"/>
                </a:cxn>
                <a:cxn ang="0">
                  <a:pos x="1398" y="9"/>
                </a:cxn>
                <a:cxn ang="0">
                  <a:pos x="1510" y="16"/>
                </a:cxn>
                <a:cxn ang="0">
                  <a:pos x="1612" y="23"/>
                </a:cxn>
                <a:cxn ang="0">
                  <a:pos x="1707" y="35"/>
                </a:cxn>
                <a:cxn ang="0">
                  <a:pos x="1794" y="44"/>
                </a:cxn>
                <a:cxn ang="0">
                  <a:pos x="1868" y="58"/>
                </a:cxn>
                <a:cxn ang="0">
                  <a:pos x="1931" y="72"/>
                </a:cxn>
                <a:cxn ang="0">
                  <a:pos x="1982" y="86"/>
                </a:cxn>
                <a:cxn ang="0">
                  <a:pos x="2022" y="103"/>
                </a:cxn>
                <a:cxn ang="0">
                  <a:pos x="2045" y="119"/>
                </a:cxn>
                <a:cxn ang="0">
                  <a:pos x="2052" y="135"/>
                </a:cxn>
                <a:cxn ang="0">
                  <a:pos x="2052" y="577"/>
                </a:cxn>
                <a:cxn ang="0">
                  <a:pos x="0" y="577"/>
                </a:cxn>
                <a:cxn ang="0">
                  <a:pos x="0" y="135"/>
                </a:cxn>
                <a:cxn ang="0">
                  <a:pos x="7" y="119"/>
                </a:cxn>
                <a:cxn ang="0">
                  <a:pos x="30" y="103"/>
                </a:cxn>
                <a:cxn ang="0">
                  <a:pos x="69" y="86"/>
                </a:cxn>
                <a:cxn ang="0">
                  <a:pos x="121" y="72"/>
                </a:cxn>
                <a:cxn ang="0">
                  <a:pos x="183" y="58"/>
                </a:cxn>
                <a:cxn ang="0">
                  <a:pos x="258" y="44"/>
                </a:cxn>
                <a:cxn ang="0">
                  <a:pos x="344" y="35"/>
                </a:cxn>
                <a:cxn ang="0">
                  <a:pos x="439" y="23"/>
                </a:cxn>
                <a:cxn ang="0">
                  <a:pos x="542" y="16"/>
                </a:cxn>
                <a:cxn ang="0">
                  <a:pos x="653" y="9"/>
                </a:cxn>
                <a:cxn ang="0">
                  <a:pos x="772" y="5"/>
                </a:cxn>
                <a:cxn ang="0">
                  <a:pos x="898" y="0"/>
                </a:cxn>
              </a:cxnLst>
              <a:rect l="0" t="0" r="r" b="b"/>
              <a:pathLst>
                <a:path w="2052" h="577">
                  <a:moveTo>
                    <a:pt x="898" y="0"/>
                  </a:moveTo>
                  <a:lnTo>
                    <a:pt x="1154" y="0"/>
                  </a:lnTo>
                  <a:lnTo>
                    <a:pt x="1279" y="5"/>
                  </a:lnTo>
                  <a:lnTo>
                    <a:pt x="1398" y="9"/>
                  </a:lnTo>
                  <a:lnTo>
                    <a:pt x="1510" y="16"/>
                  </a:lnTo>
                  <a:lnTo>
                    <a:pt x="1612" y="23"/>
                  </a:lnTo>
                  <a:lnTo>
                    <a:pt x="1707" y="35"/>
                  </a:lnTo>
                  <a:lnTo>
                    <a:pt x="1794" y="44"/>
                  </a:lnTo>
                  <a:lnTo>
                    <a:pt x="1868" y="58"/>
                  </a:lnTo>
                  <a:lnTo>
                    <a:pt x="1931" y="72"/>
                  </a:lnTo>
                  <a:lnTo>
                    <a:pt x="1982" y="86"/>
                  </a:lnTo>
                  <a:lnTo>
                    <a:pt x="2022" y="103"/>
                  </a:lnTo>
                  <a:lnTo>
                    <a:pt x="2045" y="119"/>
                  </a:lnTo>
                  <a:lnTo>
                    <a:pt x="2052" y="135"/>
                  </a:lnTo>
                  <a:lnTo>
                    <a:pt x="2052" y="577"/>
                  </a:lnTo>
                  <a:lnTo>
                    <a:pt x="0" y="577"/>
                  </a:lnTo>
                  <a:lnTo>
                    <a:pt x="0" y="135"/>
                  </a:lnTo>
                  <a:lnTo>
                    <a:pt x="7" y="119"/>
                  </a:lnTo>
                  <a:lnTo>
                    <a:pt x="30" y="103"/>
                  </a:lnTo>
                  <a:lnTo>
                    <a:pt x="69" y="86"/>
                  </a:lnTo>
                  <a:lnTo>
                    <a:pt x="121" y="72"/>
                  </a:lnTo>
                  <a:lnTo>
                    <a:pt x="183" y="58"/>
                  </a:lnTo>
                  <a:lnTo>
                    <a:pt x="258" y="44"/>
                  </a:lnTo>
                  <a:lnTo>
                    <a:pt x="344" y="35"/>
                  </a:lnTo>
                  <a:lnTo>
                    <a:pt x="439" y="23"/>
                  </a:lnTo>
                  <a:lnTo>
                    <a:pt x="542" y="16"/>
                  </a:lnTo>
                  <a:lnTo>
                    <a:pt x="653" y="9"/>
                  </a:lnTo>
                  <a:lnTo>
                    <a:pt x="772" y="5"/>
                  </a:lnTo>
                  <a:lnTo>
                    <a:pt x="898" y="0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shade val="30000"/>
                    <a:satMod val="115000"/>
                  </a:schemeClr>
                </a:gs>
                <a:gs pos="69000">
                  <a:schemeClr val="accent1"/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8" name="Freeform 25"/>
            <p:cNvSpPr>
              <a:spLocks/>
            </p:cNvSpPr>
            <p:nvPr/>
          </p:nvSpPr>
          <p:spPr bwMode="auto">
            <a:xfrm>
              <a:off x="8181975" y="3729038"/>
              <a:ext cx="3257550" cy="427038"/>
            </a:xfrm>
            <a:custGeom>
              <a:avLst/>
              <a:gdLst/>
              <a:ahLst/>
              <a:cxnLst>
                <a:cxn ang="0">
                  <a:pos x="898" y="0"/>
                </a:cxn>
                <a:cxn ang="0">
                  <a:pos x="1154" y="0"/>
                </a:cxn>
                <a:cxn ang="0">
                  <a:pos x="1279" y="5"/>
                </a:cxn>
                <a:cxn ang="0">
                  <a:pos x="1398" y="10"/>
                </a:cxn>
                <a:cxn ang="0">
                  <a:pos x="1510" y="17"/>
                </a:cxn>
                <a:cxn ang="0">
                  <a:pos x="1612" y="24"/>
                </a:cxn>
                <a:cxn ang="0">
                  <a:pos x="1707" y="35"/>
                </a:cxn>
                <a:cxn ang="0">
                  <a:pos x="1794" y="45"/>
                </a:cxn>
                <a:cxn ang="0">
                  <a:pos x="1868" y="59"/>
                </a:cxn>
                <a:cxn ang="0">
                  <a:pos x="1931" y="73"/>
                </a:cxn>
                <a:cxn ang="0">
                  <a:pos x="1982" y="87"/>
                </a:cxn>
                <a:cxn ang="0">
                  <a:pos x="2022" y="103"/>
                </a:cxn>
                <a:cxn ang="0">
                  <a:pos x="2045" y="119"/>
                </a:cxn>
                <a:cxn ang="0">
                  <a:pos x="2052" y="136"/>
                </a:cxn>
                <a:cxn ang="0">
                  <a:pos x="2045" y="152"/>
                </a:cxn>
                <a:cxn ang="0">
                  <a:pos x="2022" y="168"/>
                </a:cxn>
                <a:cxn ang="0">
                  <a:pos x="1982" y="182"/>
                </a:cxn>
                <a:cxn ang="0">
                  <a:pos x="1931" y="199"/>
                </a:cxn>
                <a:cxn ang="0">
                  <a:pos x="1868" y="210"/>
                </a:cxn>
                <a:cxn ang="0">
                  <a:pos x="1794" y="224"/>
                </a:cxn>
                <a:cxn ang="0">
                  <a:pos x="1707" y="234"/>
                </a:cxn>
                <a:cxn ang="0">
                  <a:pos x="1612" y="245"/>
                </a:cxn>
                <a:cxn ang="0">
                  <a:pos x="1510" y="252"/>
                </a:cxn>
                <a:cxn ang="0">
                  <a:pos x="1398" y="259"/>
                </a:cxn>
                <a:cxn ang="0">
                  <a:pos x="1279" y="264"/>
                </a:cxn>
                <a:cxn ang="0">
                  <a:pos x="1154" y="269"/>
                </a:cxn>
                <a:cxn ang="0">
                  <a:pos x="898" y="269"/>
                </a:cxn>
                <a:cxn ang="0">
                  <a:pos x="772" y="264"/>
                </a:cxn>
                <a:cxn ang="0">
                  <a:pos x="653" y="259"/>
                </a:cxn>
                <a:cxn ang="0">
                  <a:pos x="542" y="252"/>
                </a:cxn>
                <a:cxn ang="0">
                  <a:pos x="439" y="245"/>
                </a:cxn>
                <a:cxn ang="0">
                  <a:pos x="344" y="234"/>
                </a:cxn>
                <a:cxn ang="0">
                  <a:pos x="258" y="224"/>
                </a:cxn>
                <a:cxn ang="0">
                  <a:pos x="183" y="210"/>
                </a:cxn>
                <a:cxn ang="0">
                  <a:pos x="121" y="199"/>
                </a:cxn>
                <a:cxn ang="0">
                  <a:pos x="69" y="182"/>
                </a:cxn>
                <a:cxn ang="0">
                  <a:pos x="30" y="168"/>
                </a:cxn>
                <a:cxn ang="0">
                  <a:pos x="7" y="152"/>
                </a:cxn>
                <a:cxn ang="0">
                  <a:pos x="0" y="136"/>
                </a:cxn>
                <a:cxn ang="0">
                  <a:pos x="7" y="119"/>
                </a:cxn>
                <a:cxn ang="0">
                  <a:pos x="30" y="103"/>
                </a:cxn>
                <a:cxn ang="0">
                  <a:pos x="69" y="87"/>
                </a:cxn>
                <a:cxn ang="0">
                  <a:pos x="121" y="73"/>
                </a:cxn>
                <a:cxn ang="0">
                  <a:pos x="183" y="59"/>
                </a:cxn>
                <a:cxn ang="0">
                  <a:pos x="258" y="45"/>
                </a:cxn>
                <a:cxn ang="0">
                  <a:pos x="344" y="35"/>
                </a:cxn>
                <a:cxn ang="0">
                  <a:pos x="439" y="24"/>
                </a:cxn>
                <a:cxn ang="0">
                  <a:pos x="542" y="17"/>
                </a:cxn>
                <a:cxn ang="0">
                  <a:pos x="653" y="10"/>
                </a:cxn>
                <a:cxn ang="0">
                  <a:pos x="772" y="5"/>
                </a:cxn>
                <a:cxn ang="0">
                  <a:pos x="898" y="0"/>
                </a:cxn>
              </a:cxnLst>
              <a:rect l="0" t="0" r="r" b="b"/>
              <a:pathLst>
                <a:path w="2052" h="269">
                  <a:moveTo>
                    <a:pt x="898" y="0"/>
                  </a:moveTo>
                  <a:lnTo>
                    <a:pt x="1154" y="0"/>
                  </a:lnTo>
                  <a:lnTo>
                    <a:pt x="1279" y="5"/>
                  </a:lnTo>
                  <a:lnTo>
                    <a:pt x="1398" y="10"/>
                  </a:lnTo>
                  <a:lnTo>
                    <a:pt x="1510" y="17"/>
                  </a:lnTo>
                  <a:lnTo>
                    <a:pt x="1612" y="24"/>
                  </a:lnTo>
                  <a:lnTo>
                    <a:pt x="1707" y="35"/>
                  </a:lnTo>
                  <a:lnTo>
                    <a:pt x="1794" y="45"/>
                  </a:lnTo>
                  <a:lnTo>
                    <a:pt x="1868" y="59"/>
                  </a:lnTo>
                  <a:lnTo>
                    <a:pt x="1931" y="73"/>
                  </a:lnTo>
                  <a:lnTo>
                    <a:pt x="1982" y="87"/>
                  </a:lnTo>
                  <a:lnTo>
                    <a:pt x="2022" y="103"/>
                  </a:lnTo>
                  <a:lnTo>
                    <a:pt x="2045" y="119"/>
                  </a:lnTo>
                  <a:lnTo>
                    <a:pt x="2052" y="136"/>
                  </a:lnTo>
                  <a:lnTo>
                    <a:pt x="2045" y="152"/>
                  </a:lnTo>
                  <a:lnTo>
                    <a:pt x="2022" y="168"/>
                  </a:lnTo>
                  <a:lnTo>
                    <a:pt x="1982" y="182"/>
                  </a:lnTo>
                  <a:lnTo>
                    <a:pt x="1931" y="199"/>
                  </a:lnTo>
                  <a:lnTo>
                    <a:pt x="1868" y="210"/>
                  </a:lnTo>
                  <a:lnTo>
                    <a:pt x="1794" y="224"/>
                  </a:lnTo>
                  <a:lnTo>
                    <a:pt x="1707" y="234"/>
                  </a:lnTo>
                  <a:lnTo>
                    <a:pt x="1612" y="245"/>
                  </a:lnTo>
                  <a:lnTo>
                    <a:pt x="1510" y="252"/>
                  </a:lnTo>
                  <a:lnTo>
                    <a:pt x="1398" y="259"/>
                  </a:lnTo>
                  <a:lnTo>
                    <a:pt x="1279" y="264"/>
                  </a:lnTo>
                  <a:lnTo>
                    <a:pt x="1154" y="269"/>
                  </a:lnTo>
                  <a:lnTo>
                    <a:pt x="898" y="269"/>
                  </a:lnTo>
                  <a:lnTo>
                    <a:pt x="772" y="264"/>
                  </a:lnTo>
                  <a:lnTo>
                    <a:pt x="653" y="259"/>
                  </a:lnTo>
                  <a:lnTo>
                    <a:pt x="542" y="252"/>
                  </a:lnTo>
                  <a:lnTo>
                    <a:pt x="439" y="245"/>
                  </a:lnTo>
                  <a:lnTo>
                    <a:pt x="344" y="234"/>
                  </a:lnTo>
                  <a:lnTo>
                    <a:pt x="258" y="224"/>
                  </a:lnTo>
                  <a:lnTo>
                    <a:pt x="183" y="210"/>
                  </a:lnTo>
                  <a:lnTo>
                    <a:pt x="121" y="199"/>
                  </a:lnTo>
                  <a:lnTo>
                    <a:pt x="69" y="182"/>
                  </a:lnTo>
                  <a:lnTo>
                    <a:pt x="30" y="168"/>
                  </a:lnTo>
                  <a:lnTo>
                    <a:pt x="7" y="152"/>
                  </a:lnTo>
                  <a:lnTo>
                    <a:pt x="0" y="136"/>
                  </a:lnTo>
                  <a:lnTo>
                    <a:pt x="7" y="119"/>
                  </a:lnTo>
                  <a:lnTo>
                    <a:pt x="30" y="103"/>
                  </a:lnTo>
                  <a:lnTo>
                    <a:pt x="69" y="87"/>
                  </a:lnTo>
                  <a:lnTo>
                    <a:pt x="121" y="73"/>
                  </a:lnTo>
                  <a:lnTo>
                    <a:pt x="183" y="59"/>
                  </a:lnTo>
                  <a:lnTo>
                    <a:pt x="258" y="45"/>
                  </a:lnTo>
                  <a:lnTo>
                    <a:pt x="344" y="35"/>
                  </a:lnTo>
                  <a:lnTo>
                    <a:pt x="439" y="24"/>
                  </a:lnTo>
                  <a:lnTo>
                    <a:pt x="542" y="17"/>
                  </a:lnTo>
                  <a:lnTo>
                    <a:pt x="653" y="10"/>
                  </a:lnTo>
                  <a:lnTo>
                    <a:pt x="772" y="5"/>
                  </a:lnTo>
                  <a:lnTo>
                    <a:pt x="89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auto">
            <a:xfrm>
              <a:off x="8477250" y="4017963"/>
              <a:ext cx="2633663" cy="860425"/>
            </a:xfrm>
            <a:custGeom>
              <a:avLst/>
              <a:gdLst/>
              <a:ahLst/>
              <a:cxnLst>
                <a:cxn ang="0">
                  <a:pos x="719" y="0"/>
                </a:cxn>
                <a:cxn ang="0">
                  <a:pos x="942" y="0"/>
                </a:cxn>
                <a:cxn ang="0">
                  <a:pos x="1051" y="5"/>
                </a:cxn>
                <a:cxn ang="0">
                  <a:pos x="1154" y="10"/>
                </a:cxn>
                <a:cxn ang="0">
                  <a:pos x="1249" y="14"/>
                </a:cxn>
                <a:cxn ang="0">
                  <a:pos x="1338" y="24"/>
                </a:cxn>
                <a:cxn ang="0">
                  <a:pos x="1417" y="33"/>
                </a:cxn>
                <a:cxn ang="0">
                  <a:pos x="1487" y="42"/>
                </a:cxn>
                <a:cxn ang="0">
                  <a:pos x="1545" y="54"/>
                </a:cxn>
                <a:cxn ang="0">
                  <a:pos x="1594" y="66"/>
                </a:cxn>
                <a:cxn ang="0">
                  <a:pos x="1628" y="80"/>
                </a:cxn>
                <a:cxn ang="0">
                  <a:pos x="1652" y="94"/>
                </a:cxn>
                <a:cxn ang="0">
                  <a:pos x="1659" y="108"/>
                </a:cxn>
                <a:cxn ang="0">
                  <a:pos x="1659" y="542"/>
                </a:cxn>
                <a:cxn ang="0">
                  <a:pos x="0" y="542"/>
                </a:cxn>
                <a:cxn ang="0">
                  <a:pos x="0" y="108"/>
                </a:cxn>
                <a:cxn ang="0">
                  <a:pos x="7" y="94"/>
                </a:cxn>
                <a:cxn ang="0">
                  <a:pos x="30" y="80"/>
                </a:cxn>
                <a:cxn ang="0">
                  <a:pos x="65" y="66"/>
                </a:cxn>
                <a:cxn ang="0">
                  <a:pos x="114" y="54"/>
                </a:cxn>
                <a:cxn ang="0">
                  <a:pos x="172" y="42"/>
                </a:cxn>
                <a:cxn ang="0">
                  <a:pos x="244" y="33"/>
                </a:cxn>
                <a:cxn ang="0">
                  <a:pos x="323" y="24"/>
                </a:cxn>
                <a:cxn ang="0">
                  <a:pos x="412" y="14"/>
                </a:cxn>
                <a:cxn ang="0">
                  <a:pos x="507" y="10"/>
                </a:cxn>
                <a:cxn ang="0">
                  <a:pos x="609" y="5"/>
                </a:cxn>
                <a:cxn ang="0">
                  <a:pos x="719" y="0"/>
                </a:cxn>
              </a:cxnLst>
              <a:rect l="0" t="0" r="r" b="b"/>
              <a:pathLst>
                <a:path w="1659" h="542">
                  <a:moveTo>
                    <a:pt x="719" y="0"/>
                  </a:moveTo>
                  <a:lnTo>
                    <a:pt x="942" y="0"/>
                  </a:lnTo>
                  <a:lnTo>
                    <a:pt x="1051" y="5"/>
                  </a:lnTo>
                  <a:lnTo>
                    <a:pt x="1154" y="10"/>
                  </a:lnTo>
                  <a:lnTo>
                    <a:pt x="1249" y="14"/>
                  </a:lnTo>
                  <a:lnTo>
                    <a:pt x="1338" y="24"/>
                  </a:lnTo>
                  <a:lnTo>
                    <a:pt x="1417" y="33"/>
                  </a:lnTo>
                  <a:lnTo>
                    <a:pt x="1487" y="42"/>
                  </a:lnTo>
                  <a:lnTo>
                    <a:pt x="1545" y="54"/>
                  </a:lnTo>
                  <a:lnTo>
                    <a:pt x="1594" y="66"/>
                  </a:lnTo>
                  <a:lnTo>
                    <a:pt x="1628" y="80"/>
                  </a:lnTo>
                  <a:lnTo>
                    <a:pt x="1652" y="94"/>
                  </a:lnTo>
                  <a:lnTo>
                    <a:pt x="1659" y="108"/>
                  </a:lnTo>
                  <a:lnTo>
                    <a:pt x="1659" y="542"/>
                  </a:lnTo>
                  <a:lnTo>
                    <a:pt x="0" y="542"/>
                  </a:lnTo>
                  <a:lnTo>
                    <a:pt x="0" y="108"/>
                  </a:lnTo>
                  <a:lnTo>
                    <a:pt x="7" y="94"/>
                  </a:lnTo>
                  <a:lnTo>
                    <a:pt x="30" y="80"/>
                  </a:lnTo>
                  <a:lnTo>
                    <a:pt x="65" y="66"/>
                  </a:lnTo>
                  <a:lnTo>
                    <a:pt x="114" y="54"/>
                  </a:lnTo>
                  <a:lnTo>
                    <a:pt x="172" y="42"/>
                  </a:lnTo>
                  <a:lnTo>
                    <a:pt x="244" y="33"/>
                  </a:lnTo>
                  <a:lnTo>
                    <a:pt x="323" y="24"/>
                  </a:lnTo>
                  <a:lnTo>
                    <a:pt x="412" y="14"/>
                  </a:lnTo>
                  <a:lnTo>
                    <a:pt x="507" y="10"/>
                  </a:lnTo>
                  <a:lnTo>
                    <a:pt x="609" y="5"/>
                  </a:lnTo>
                  <a:lnTo>
                    <a:pt x="719" y="0"/>
                  </a:lnTo>
                  <a:close/>
                </a:path>
              </a:pathLst>
            </a:custGeom>
            <a:gradFill>
              <a:gsLst>
                <a:gs pos="0">
                  <a:srgbClr val="FFC000">
                    <a:shade val="30000"/>
                    <a:satMod val="115000"/>
                  </a:srgbClr>
                </a:gs>
                <a:gs pos="66000">
                  <a:srgbClr val="FFED01"/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0" name="Freeform 27"/>
            <p:cNvSpPr>
              <a:spLocks/>
            </p:cNvSpPr>
            <p:nvPr/>
          </p:nvSpPr>
          <p:spPr bwMode="auto">
            <a:xfrm>
              <a:off x="8477250" y="4703763"/>
              <a:ext cx="2633663" cy="349250"/>
            </a:xfrm>
            <a:custGeom>
              <a:avLst/>
              <a:gdLst/>
              <a:ahLst/>
              <a:cxnLst>
                <a:cxn ang="0">
                  <a:pos x="719" y="0"/>
                </a:cxn>
                <a:cxn ang="0">
                  <a:pos x="942" y="0"/>
                </a:cxn>
                <a:cxn ang="0">
                  <a:pos x="1051" y="5"/>
                </a:cxn>
                <a:cxn ang="0">
                  <a:pos x="1154" y="10"/>
                </a:cxn>
                <a:cxn ang="0">
                  <a:pos x="1249" y="14"/>
                </a:cxn>
                <a:cxn ang="0">
                  <a:pos x="1338" y="24"/>
                </a:cxn>
                <a:cxn ang="0">
                  <a:pos x="1417" y="33"/>
                </a:cxn>
                <a:cxn ang="0">
                  <a:pos x="1487" y="42"/>
                </a:cxn>
                <a:cxn ang="0">
                  <a:pos x="1545" y="54"/>
                </a:cxn>
                <a:cxn ang="0">
                  <a:pos x="1594" y="68"/>
                </a:cxn>
                <a:cxn ang="0">
                  <a:pos x="1628" y="80"/>
                </a:cxn>
                <a:cxn ang="0">
                  <a:pos x="1652" y="96"/>
                </a:cxn>
                <a:cxn ang="0">
                  <a:pos x="1659" y="110"/>
                </a:cxn>
                <a:cxn ang="0">
                  <a:pos x="1652" y="124"/>
                </a:cxn>
                <a:cxn ang="0">
                  <a:pos x="1628" y="140"/>
                </a:cxn>
                <a:cxn ang="0">
                  <a:pos x="1594" y="152"/>
                </a:cxn>
                <a:cxn ang="0">
                  <a:pos x="1545" y="166"/>
                </a:cxn>
                <a:cxn ang="0">
                  <a:pos x="1487" y="178"/>
                </a:cxn>
                <a:cxn ang="0">
                  <a:pos x="1417" y="187"/>
                </a:cxn>
                <a:cxn ang="0">
                  <a:pos x="1338" y="196"/>
                </a:cxn>
                <a:cxn ang="0">
                  <a:pos x="1249" y="206"/>
                </a:cxn>
                <a:cxn ang="0">
                  <a:pos x="1154" y="210"/>
                </a:cxn>
                <a:cxn ang="0">
                  <a:pos x="1051" y="215"/>
                </a:cxn>
                <a:cxn ang="0">
                  <a:pos x="942" y="220"/>
                </a:cxn>
                <a:cxn ang="0">
                  <a:pos x="719" y="220"/>
                </a:cxn>
                <a:cxn ang="0">
                  <a:pos x="609" y="215"/>
                </a:cxn>
                <a:cxn ang="0">
                  <a:pos x="507" y="210"/>
                </a:cxn>
                <a:cxn ang="0">
                  <a:pos x="412" y="206"/>
                </a:cxn>
                <a:cxn ang="0">
                  <a:pos x="323" y="196"/>
                </a:cxn>
                <a:cxn ang="0">
                  <a:pos x="244" y="187"/>
                </a:cxn>
                <a:cxn ang="0">
                  <a:pos x="172" y="178"/>
                </a:cxn>
                <a:cxn ang="0">
                  <a:pos x="114" y="166"/>
                </a:cxn>
                <a:cxn ang="0">
                  <a:pos x="65" y="152"/>
                </a:cxn>
                <a:cxn ang="0">
                  <a:pos x="30" y="140"/>
                </a:cxn>
                <a:cxn ang="0">
                  <a:pos x="7" y="124"/>
                </a:cxn>
                <a:cxn ang="0">
                  <a:pos x="0" y="110"/>
                </a:cxn>
                <a:cxn ang="0">
                  <a:pos x="7" y="96"/>
                </a:cxn>
                <a:cxn ang="0">
                  <a:pos x="30" y="80"/>
                </a:cxn>
                <a:cxn ang="0">
                  <a:pos x="65" y="68"/>
                </a:cxn>
                <a:cxn ang="0">
                  <a:pos x="114" y="54"/>
                </a:cxn>
                <a:cxn ang="0">
                  <a:pos x="172" y="42"/>
                </a:cxn>
                <a:cxn ang="0">
                  <a:pos x="244" y="33"/>
                </a:cxn>
                <a:cxn ang="0">
                  <a:pos x="323" y="24"/>
                </a:cxn>
                <a:cxn ang="0">
                  <a:pos x="412" y="14"/>
                </a:cxn>
                <a:cxn ang="0">
                  <a:pos x="507" y="10"/>
                </a:cxn>
                <a:cxn ang="0">
                  <a:pos x="609" y="5"/>
                </a:cxn>
                <a:cxn ang="0">
                  <a:pos x="719" y="0"/>
                </a:cxn>
              </a:cxnLst>
              <a:rect l="0" t="0" r="r" b="b"/>
              <a:pathLst>
                <a:path w="1659" h="220">
                  <a:moveTo>
                    <a:pt x="719" y="0"/>
                  </a:moveTo>
                  <a:lnTo>
                    <a:pt x="942" y="0"/>
                  </a:lnTo>
                  <a:lnTo>
                    <a:pt x="1051" y="5"/>
                  </a:lnTo>
                  <a:lnTo>
                    <a:pt x="1154" y="10"/>
                  </a:lnTo>
                  <a:lnTo>
                    <a:pt x="1249" y="14"/>
                  </a:lnTo>
                  <a:lnTo>
                    <a:pt x="1338" y="24"/>
                  </a:lnTo>
                  <a:lnTo>
                    <a:pt x="1417" y="33"/>
                  </a:lnTo>
                  <a:lnTo>
                    <a:pt x="1487" y="42"/>
                  </a:lnTo>
                  <a:lnTo>
                    <a:pt x="1545" y="54"/>
                  </a:lnTo>
                  <a:lnTo>
                    <a:pt x="1594" y="68"/>
                  </a:lnTo>
                  <a:lnTo>
                    <a:pt x="1628" y="80"/>
                  </a:lnTo>
                  <a:lnTo>
                    <a:pt x="1652" y="96"/>
                  </a:lnTo>
                  <a:lnTo>
                    <a:pt x="1659" y="110"/>
                  </a:lnTo>
                  <a:lnTo>
                    <a:pt x="1652" y="124"/>
                  </a:lnTo>
                  <a:lnTo>
                    <a:pt x="1628" y="140"/>
                  </a:lnTo>
                  <a:lnTo>
                    <a:pt x="1594" y="152"/>
                  </a:lnTo>
                  <a:lnTo>
                    <a:pt x="1545" y="166"/>
                  </a:lnTo>
                  <a:lnTo>
                    <a:pt x="1487" y="178"/>
                  </a:lnTo>
                  <a:lnTo>
                    <a:pt x="1417" y="187"/>
                  </a:lnTo>
                  <a:lnTo>
                    <a:pt x="1338" y="196"/>
                  </a:lnTo>
                  <a:lnTo>
                    <a:pt x="1249" y="206"/>
                  </a:lnTo>
                  <a:lnTo>
                    <a:pt x="1154" y="210"/>
                  </a:lnTo>
                  <a:lnTo>
                    <a:pt x="1051" y="215"/>
                  </a:lnTo>
                  <a:lnTo>
                    <a:pt x="942" y="220"/>
                  </a:lnTo>
                  <a:lnTo>
                    <a:pt x="719" y="220"/>
                  </a:lnTo>
                  <a:lnTo>
                    <a:pt x="609" y="215"/>
                  </a:lnTo>
                  <a:lnTo>
                    <a:pt x="507" y="210"/>
                  </a:lnTo>
                  <a:lnTo>
                    <a:pt x="412" y="206"/>
                  </a:lnTo>
                  <a:lnTo>
                    <a:pt x="323" y="196"/>
                  </a:lnTo>
                  <a:lnTo>
                    <a:pt x="244" y="187"/>
                  </a:lnTo>
                  <a:lnTo>
                    <a:pt x="172" y="178"/>
                  </a:lnTo>
                  <a:lnTo>
                    <a:pt x="114" y="166"/>
                  </a:lnTo>
                  <a:lnTo>
                    <a:pt x="65" y="152"/>
                  </a:lnTo>
                  <a:lnTo>
                    <a:pt x="30" y="140"/>
                  </a:lnTo>
                  <a:lnTo>
                    <a:pt x="7" y="124"/>
                  </a:lnTo>
                  <a:lnTo>
                    <a:pt x="0" y="110"/>
                  </a:lnTo>
                  <a:lnTo>
                    <a:pt x="7" y="96"/>
                  </a:lnTo>
                  <a:lnTo>
                    <a:pt x="30" y="80"/>
                  </a:lnTo>
                  <a:lnTo>
                    <a:pt x="65" y="68"/>
                  </a:lnTo>
                  <a:lnTo>
                    <a:pt x="114" y="54"/>
                  </a:lnTo>
                  <a:lnTo>
                    <a:pt x="172" y="42"/>
                  </a:lnTo>
                  <a:lnTo>
                    <a:pt x="244" y="33"/>
                  </a:lnTo>
                  <a:lnTo>
                    <a:pt x="323" y="24"/>
                  </a:lnTo>
                  <a:lnTo>
                    <a:pt x="412" y="14"/>
                  </a:lnTo>
                  <a:lnTo>
                    <a:pt x="507" y="10"/>
                  </a:lnTo>
                  <a:lnTo>
                    <a:pt x="609" y="5"/>
                  </a:lnTo>
                  <a:lnTo>
                    <a:pt x="719" y="0"/>
                  </a:lnTo>
                  <a:close/>
                </a:path>
              </a:pathLst>
            </a:custGeom>
            <a:solidFill>
              <a:srgbClr val="4B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1" name="Freeform 28"/>
            <p:cNvSpPr>
              <a:spLocks/>
            </p:cNvSpPr>
            <p:nvPr/>
          </p:nvSpPr>
          <p:spPr bwMode="auto">
            <a:xfrm>
              <a:off x="8797925" y="4992688"/>
              <a:ext cx="2001838" cy="831850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733" y="0"/>
                </a:cxn>
                <a:cxn ang="0">
                  <a:pos x="831" y="5"/>
                </a:cxn>
                <a:cxn ang="0">
                  <a:pos x="922" y="10"/>
                </a:cxn>
                <a:cxn ang="0">
                  <a:pos x="1003" y="17"/>
                </a:cxn>
                <a:cxn ang="0">
                  <a:pos x="1077" y="26"/>
                </a:cxn>
                <a:cxn ang="0">
                  <a:pos x="1140" y="35"/>
                </a:cxn>
                <a:cxn ang="0">
                  <a:pos x="1191" y="45"/>
                </a:cxn>
                <a:cxn ang="0">
                  <a:pos x="1229" y="59"/>
                </a:cxn>
                <a:cxn ang="0">
                  <a:pos x="1252" y="71"/>
                </a:cxn>
                <a:cxn ang="0">
                  <a:pos x="1261" y="85"/>
                </a:cxn>
                <a:cxn ang="0">
                  <a:pos x="1261" y="524"/>
                </a:cxn>
                <a:cxn ang="0">
                  <a:pos x="0" y="524"/>
                </a:cxn>
                <a:cxn ang="0">
                  <a:pos x="0" y="85"/>
                </a:cxn>
                <a:cxn ang="0">
                  <a:pos x="10" y="71"/>
                </a:cxn>
                <a:cxn ang="0">
                  <a:pos x="33" y="59"/>
                </a:cxn>
                <a:cxn ang="0">
                  <a:pos x="70" y="45"/>
                </a:cxn>
                <a:cxn ang="0">
                  <a:pos x="121" y="35"/>
                </a:cxn>
                <a:cxn ang="0">
                  <a:pos x="186" y="26"/>
                </a:cxn>
                <a:cxn ang="0">
                  <a:pos x="258" y="17"/>
                </a:cxn>
                <a:cxn ang="0">
                  <a:pos x="342" y="10"/>
                </a:cxn>
                <a:cxn ang="0">
                  <a:pos x="433" y="5"/>
                </a:cxn>
                <a:cxn ang="0">
                  <a:pos x="528" y="0"/>
                </a:cxn>
              </a:cxnLst>
              <a:rect l="0" t="0" r="r" b="b"/>
              <a:pathLst>
                <a:path w="1261" h="524">
                  <a:moveTo>
                    <a:pt x="528" y="0"/>
                  </a:moveTo>
                  <a:lnTo>
                    <a:pt x="733" y="0"/>
                  </a:lnTo>
                  <a:lnTo>
                    <a:pt x="831" y="5"/>
                  </a:lnTo>
                  <a:lnTo>
                    <a:pt x="922" y="10"/>
                  </a:lnTo>
                  <a:lnTo>
                    <a:pt x="1003" y="17"/>
                  </a:lnTo>
                  <a:lnTo>
                    <a:pt x="1077" y="26"/>
                  </a:lnTo>
                  <a:lnTo>
                    <a:pt x="1140" y="35"/>
                  </a:lnTo>
                  <a:lnTo>
                    <a:pt x="1191" y="45"/>
                  </a:lnTo>
                  <a:lnTo>
                    <a:pt x="1229" y="59"/>
                  </a:lnTo>
                  <a:lnTo>
                    <a:pt x="1252" y="71"/>
                  </a:lnTo>
                  <a:lnTo>
                    <a:pt x="1261" y="85"/>
                  </a:lnTo>
                  <a:lnTo>
                    <a:pt x="1261" y="524"/>
                  </a:lnTo>
                  <a:lnTo>
                    <a:pt x="0" y="524"/>
                  </a:lnTo>
                  <a:lnTo>
                    <a:pt x="0" y="85"/>
                  </a:lnTo>
                  <a:lnTo>
                    <a:pt x="10" y="71"/>
                  </a:lnTo>
                  <a:lnTo>
                    <a:pt x="33" y="59"/>
                  </a:lnTo>
                  <a:lnTo>
                    <a:pt x="70" y="45"/>
                  </a:lnTo>
                  <a:lnTo>
                    <a:pt x="121" y="35"/>
                  </a:lnTo>
                  <a:lnTo>
                    <a:pt x="186" y="26"/>
                  </a:lnTo>
                  <a:lnTo>
                    <a:pt x="258" y="17"/>
                  </a:lnTo>
                  <a:lnTo>
                    <a:pt x="342" y="10"/>
                  </a:lnTo>
                  <a:lnTo>
                    <a:pt x="433" y="5"/>
                  </a:lnTo>
                  <a:lnTo>
                    <a:pt x="528" y="0"/>
                  </a:lnTo>
                  <a:close/>
                </a:path>
              </a:pathLst>
            </a:custGeom>
            <a:gradFill>
              <a:gsLst>
                <a:gs pos="14000">
                  <a:srgbClr val="92D050">
                    <a:shade val="30000"/>
                    <a:satMod val="115000"/>
                  </a:srgbClr>
                </a:gs>
                <a:gs pos="66000">
                  <a:srgbClr val="B1E739"/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2" name="Freeform 29"/>
            <p:cNvSpPr>
              <a:spLocks/>
            </p:cNvSpPr>
            <p:nvPr/>
          </p:nvSpPr>
          <p:spPr bwMode="auto">
            <a:xfrm>
              <a:off x="8797925" y="5689600"/>
              <a:ext cx="2001838" cy="263525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733" y="0"/>
                </a:cxn>
                <a:cxn ang="0">
                  <a:pos x="831" y="5"/>
                </a:cxn>
                <a:cxn ang="0">
                  <a:pos x="922" y="10"/>
                </a:cxn>
                <a:cxn ang="0">
                  <a:pos x="1003" y="17"/>
                </a:cxn>
                <a:cxn ang="0">
                  <a:pos x="1077" y="26"/>
                </a:cxn>
                <a:cxn ang="0">
                  <a:pos x="1140" y="35"/>
                </a:cxn>
                <a:cxn ang="0">
                  <a:pos x="1191" y="45"/>
                </a:cxn>
                <a:cxn ang="0">
                  <a:pos x="1229" y="59"/>
                </a:cxn>
                <a:cxn ang="0">
                  <a:pos x="1252" y="70"/>
                </a:cxn>
                <a:cxn ang="0">
                  <a:pos x="1261" y="85"/>
                </a:cxn>
                <a:cxn ang="0">
                  <a:pos x="1252" y="99"/>
                </a:cxn>
                <a:cxn ang="0">
                  <a:pos x="1229" y="110"/>
                </a:cxn>
                <a:cxn ang="0">
                  <a:pos x="1191" y="122"/>
                </a:cxn>
                <a:cxn ang="0">
                  <a:pos x="1140" y="134"/>
                </a:cxn>
                <a:cxn ang="0">
                  <a:pos x="1077" y="143"/>
                </a:cxn>
                <a:cxn ang="0">
                  <a:pos x="1003" y="150"/>
                </a:cxn>
                <a:cxn ang="0">
                  <a:pos x="922" y="157"/>
                </a:cxn>
                <a:cxn ang="0">
                  <a:pos x="831" y="162"/>
                </a:cxn>
                <a:cxn ang="0">
                  <a:pos x="733" y="166"/>
                </a:cxn>
                <a:cxn ang="0">
                  <a:pos x="528" y="166"/>
                </a:cxn>
                <a:cxn ang="0">
                  <a:pos x="433" y="162"/>
                </a:cxn>
                <a:cxn ang="0">
                  <a:pos x="342" y="157"/>
                </a:cxn>
                <a:cxn ang="0">
                  <a:pos x="258" y="150"/>
                </a:cxn>
                <a:cxn ang="0">
                  <a:pos x="186" y="143"/>
                </a:cxn>
                <a:cxn ang="0">
                  <a:pos x="121" y="134"/>
                </a:cxn>
                <a:cxn ang="0">
                  <a:pos x="70" y="122"/>
                </a:cxn>
                <a:cxn ang="0">
                  <a:pos x="33" y="110"/>
                </a:cxn>
                <a:cxn ang="0">
                  <a:pos x="10" y="99"/>
                </a:cxn>
                <a:cxn ang="0">
                  <a:pos x="0" y="85"/>
                </a:cxn>
                <a:cxn ang="0">
                  <a:pos x="10" y="70"/>
                </a:cxn>
                <a:cxn ang="0">
                  <a:pos x="33" y="59"/>
                </a:cxn>
                <a:cxn ang="0">
                  <a:pos x="70" y="45"/>
                </a:cxn>
                <a:cxn ang="0">
                  <a:pos x="121" y="35"/>
                </a:cxn>
                <a:cxn ang="0">
                  <a:pos x="186" y="26"/>
                </a:cxn>
                <a:cxn ang="0">
                  <a:pos x="258" y="17"/>
                </a:cxn>
                <a:cxn ang="0">
                  <a:pos x="342" y="10"/>
                </a:cxn>
                <a:cxn ang="0">
                  <a:pos x="433" y="5"/>
                </a:cxn>
                <a:cxn ang="0">
                  <a:pos x="528" y="0"/>
                </a:cxn>
              </a:cxnLst>
              <a:rect l="0" t="0" r="r" b="b"/>
              <a:pathLst>
                <a:path w="1261" h="166">
                  <a:moveTo>
                    <a:pt x="528" y="0"/>
                  </a:moveTo>
                  <a:lnTo>
                    <a:pt x="733" y="0"/>
                  </a:lnTo>
                  <a:lnTo>
                    <a:pt x="831" y="5"/>
                  </a:lnTo>
                  <a:lnTo>
                    <a:pt x="922" y="10"/>
                  </a:lnTo>
                  <a:lnTo>
                    <a:pt x="1003" y="17"/>
                  </a:lnTo>
                  <a:lnTo>
                    <a:pt x="1077" y="26"/>
                  </a:lnTo>
                  <a:lnTo>
                    <a:pt x="1140" y="35"/>
                  </a:lnTo>
                  <a:lnTo>
                    <a:pt x="1191" y="45"/>
                  </a:lnTo>
                  <a:lnTo>
                    <a:pt x="1229" y="59"/>
                  </a:lnTo>
                  <a:lnTo>
                    <a:pt x="1252" y="70"/>
                  </a:lnTo>
                  <a:lnTo>
                    <a:pt x="1261" y="85"/>
                  </a:lnTo>
                  <a:lnTo>
                    <a:pt x="1252" y="99"/>
                  </a:lnTo>
                  <a:lnTo>
                    <a:pt x="1229" y="110"/>
                  </a:lnTo>
                  <a:lnTo>
                    <a:pt x="1191" y="122"/>
                  </a:lnTo>
                  <a:lnTo>
                    <a:pt x="1140" y="134"/>
                  </a:lnTo>
                  <a:lnTo>
                    <a:pt x="1077" y="143"/>
                  </a:lnTo>
                  <a:lnTo>
                    <a:pt x="1003" y="150"/>
                  </a:lnTo>
                  <a:lnTo>
                    <a:pt x="922" y="157"/>
                  </a:lnTo>
                  <a:lnTo>
                    <a:pt x="831" y="162"/>
                  </a:lnTo>
                  <a:lnTo>
                    <a:pt x="733" y="166"/>
                  </a:lnTo>
                  <a:lnTo>
                    <a:pt x="528" y="166"/>
                  </a:lnTo>
                  <a:lnTo>
                    <a:pt x="433" y="162"/>
                  </a:lnTo>
                  <a:lnTo>
                    <a:pt x="342" y="157"/>
                  </a:lnTo>
                  <a:lnTo>
                    <a:pt x="258" y="150"/>
                  </a:lnTo>
                  <a:lnTo>
                    <a:pt x="186" y="143"/>
                  </a:lnTo>
                  <a:lnTo>
                    <a:pt x="121" y="134"/>
                  </a:lnTo>
                  <a:lnTo>
                    <a:pt x="70" y="122"/>
                  </a:lnTo>
                  <a:lnTo>
                    <a:pt x="33" y="110"/>
                  </a:lnTo>
                  <a:lnTo>
                    <a:pt x="10" y="99"/>
                  </a:lnTo>
                  <a:lnTo>
                    <a:pt x="0" y="85"/>
                  </a:lnTo>
                  <a:lnTo>
                    <a:pt x="10" y="70"/>
                  </a:lnTo>
                  <a:lnTo>
                    <a:pt x="33" y="59"/>
                  </a:lnTo>
                  <a:lnTo>
                    <a:pt x="70" y="45"/>
                  </a:lnTo>
                  <a:lnTo>
                    <a:pt x="121" y="35"/>
                  </a:lnTo>
                  <a:lnTo>
                    <a:pt x="186" y="26"/>
                  </a:lnTo>
                  <a:lnTo>
                    <a:pt x="258" y="17"/>
                  </a:lnTo>
                  <a:lnTo>
                    <a:pt x="342" y="10"/>
                  </a:lnTo>
                  <a:lnTo>
                    <a:pt x="433" y="5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rgbClr val="4D76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23" name="Oval 22"/>
          <p:cNvSpPr/>
          <p:nvPr/>
        </p:nvSpPr>
        <p:spPr>
          <a:xfrm>
            <a:off x="3843049" y="6165369"/>
            <a:ext cx="4505902" cy="381000"/>
          </a:xfrm>
          <a:prstGeom prst="ellipse">
            <a:avLst/>
          </a:prstGeom>
          <a:gradFill flip="none" rotWithShape="1">
            <a:gsLst>
              <a:gs pos="0">
                <a:sysClr val="windowText" lastClr="000000">
                  <a:lumMod val="50000"/>
                  <a:lumOff val="50000"/>
                  <a:alpha val="70000"/>
                </a:sys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own Arrow 49"/>
          <p:cNvSpPr/>
          <p:nvPr/>
        </p:nvSpPr>
        <p:spPr>
          <a:xfrm>
            <a:off x="5793632" y="2202969"/>
            <a:ext cx="604735" cy="381000"/>
          </a:xfrm>
          <a:prstGeom prst="downArrow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5793632" y="3131883"/>
            <a:ext cx="604735" cy="381000"/>
          </a:xfrm>
          <a:prstGeom prst="downArrow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2" name="TextBox 14"/>
          <p:cNvSpPr txBox="1"/>
          <p:nvPr/>
        </p:nvSpPr>
        <p:spPr>
          <a:xfrm>
            <a:off x="5111196" y="1714389"/>
            <a:ext cx="1981200" cy="369332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TIME HORIZON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26894" y="2660169"/>
            <a:ext cx="1549807" cy="369332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ASSET CLASSES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70348" y="3590782"/>
            <a:ext cx="1503123" cy="369332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ASSET MIX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442826" y="4444747"/>
            <a:ext cx="1352370" cy="369332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SUB-ASSET CLASSES</a:t>
            </a:r>
          </a:p>
        </p:txBody>
      </p:sp>
      <p:sp>
        <p:nvSpPr>
          <p:cNvPr id="56" name="Down Arrow 55"/>
          <p:cNvSpPr/>
          <p:nvPr/>
        </p:nvSpPr>
        <p:spPr>
          <a:xfrm>
            <a:off x="5793632" y="4017255"/>
            <a:ext cx="604735" cy="381000"/>
          </a:xfrm>
          <a:prstGeom prst="downArrow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7" name="Down Arrow 56"/>
          <p:cNvSpPr/>
          <p:nvPr/>
        </p:nvSpPr>
        <p:spPr>
          <a:xfrm>
            <a:off x="5793632" y="4877226"/>
            <a:ext cx="604735" cy="381000"/>
          </a:xfrm>
          <a:prstGeom prst="downArrow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73877" y="5321047"/>
            <a:ext cx="1244241" cy="369332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ASSET MANAGER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DAC9B6-0E54-BD76-6B30-FA21B0B7D022}"/>
              </a:ext>
            </a:extLst>
          </p:cNvPr>
          <p:cNvSpPr txBox="1"/>
          <p:nvPr/>
        </p:nvSpPr>
        <p:spPr>
          <a:xfrm>
            <a:off x="8657432" y="4524352"/>
            <a:ext cx="289780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Whether ESG is appropriate  should be considered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3FBF24-F703-73E7-6CEA-7BB63DD377D4}"/>
              </a:ext>
            </a:extLst>
          </p:cNvPr>
          <p:cNvSpPr txBox="1"/>
          <p:nvPr/>
        </p:nvSpPr>
        <p:spPr>
          <a:xfrm>
            <a:off x="684831" y="5321047"/>
            <a:ext cx="2878605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Most common ESG mistake is to reverse the hierarchy and to start here</a:t>
            </a:r>
          </a:p>
        </p:txBody>
      </p:sp>
      <p:grpSp>
        <p:nvGrpSpPr>
          <p:cNvPr id="66" name="Group 53">
            <a:extLst>
              <a:ext uri="{FF2B5EF4-FFF2-40B4-BE49-F238E27FC236}">
                <a16:creationId xmlns:a16="http://schemas.microsoft.com/office/drawing/2014/main" id="{3D3DE93C-1CB1-15D2-068B-732B40DD36CC}"/>
              </a:ext>
            </a:extLst>
          </p:cNvPr>
          <p:cNvGrpSpPr/>
          <p:nvPr/>
        </p:nvGrpSpPr>
        <p:grpSpPr>
          <a:xfrm>
            <a:off x="7230233" y="4704083"/>
            <a:ext cx="1328360" cy="143435"/>
            <a:chOff x="7008812" y="1757084"/>
            <a:chExt cx="1328360" cy="143435"/>
          </a:xfrm>
          <a:solidFill>
            <a:schemeClr val="tx2"/>
          </a:solidFill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E302C90-407D-647A-0305-9A6F3C8F4312}"/>
                </a:ext>
              </a:extLst>
            </p:cNvPr>
            <p:cNvCxnSpPr/>
            <p:nvPr/>
          </p:nvCxnSpPr>
          <p:spPr>
            <a:xfrm>
              <a:off x="7008812" y="1828800"/>
              <a:ext cx="1219200" cy="1588"/>
            </a:xfrm>
            <a:prstGeom prst="lin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1312D4E-8871-A3BB-6327-0DA194CA8E14}"/>
                </a:ext>
              </a:extLst>
            </p:cNvPr>
            <p:cNvSpPr/>
            <p:nvPr/>
          </p:nvSpPr>
          <p:spPr>
            <a:xfrm>
              <a:off x="8193737" y="1757084"/>
              <a:ext cx="143435" cy="143435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73" name="Group 48">
            <a:extLst>
              <a:ext uri="{FF2B5EF4-FFF2-40B4-BE49-F238E27FC236}">
                <a16:creationId xmlns:a16="http://schemas.microsoft.com/office/drawing/2014/main" id="{10C6C131-A49C-5BD4-DFDD-6B34F62B9A85}"/>
              </a:ext>
            </a:extLst>
          </p:cNvPr>
          <p:cNvGrpSpPr/>
          <p:nvPr/>
        </p:nvGrpSpPr>
        <p:grpSpPr>
          <a:xfrm flipH="1">
            <a:off x="3671736" y="5512260"/>
            <a:ext cx="1585541" cy="158848"/>
            <a:chOff x="7008812" y="1757084"/>
            <a:chExt cx="1328360" cy="143435"/>
          </a:xfrm>
          <a:solidFill>
            <a:schemeClr val="tx2"/>
          </a:solidFill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4289136-AB98-B12A-2D5D-C6786B354417}"/>
                </a:ext>
              </a:extLst>
            </p:cNvPr>
            <p:cNvCxnSpPr/>
            <p:nvPr/>
          </p:nvCxnSpPr>
          <p:spPr>
            <a:xfrm>
              <a:off x="7008812" y="1828800"/>
              <a:ext cx="1219200" cy="1588"/>
            </a:xfrm>
            <a:prstGeom prst="lin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EA3B03FA-3CE2-4385-73CE-DB4EAB5085F4}"/>
                </a:ext>
              </a:extLst>
            </p:cNvPr>
            <p:cNvSpPr/>
            <p:nvPr/>
          </p:nvSpPr>
          <p:spPr>
            <a:xfrm>
              <a:off x="8193737" y="1757084"/>
              <a:ext cx="143435" cy="143435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1289AF0-CC90-43A8-A44F-72548EAC1E6E}"/>
              </a:ext>
            </a:extLst>
          </p:cNvPr>
          <p:cNvCxnSpPr>
            <a:cxnSpLocks/>
            <a:stCxn id="306" idx="0"/>
            <a:endCxn id="342" idx="7"/>
          </p:cNvCxnSpPr>
          <p:nvPr/>
        </p:nvCxnSpPr>
        <p:spPr>
          <a:xfrm>
            <a:off x="8737619" y="1306771"/>
            <a:ext cx="572363" cy="4857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AABCAF65-C9EE-71AA-AFA3-94ACA6DA3AC3}"/>
              </a:ext>
            </a:extLst>
          </p:cNvPr>
          <p:cNvGrpSpPr/>
          <p:nvPr/>
        </p:nvGrpSpPr>
        <p:grpSpPr>
          <a:xfrm>
            <a:off x="695401" y="1124744"/>
            <a:ext cx="5325885" cy="5487154"/>
            <a:chOff x="3738934" y="967782"/>
            <a:chExt cx="5325885" cy="5487154"/>
          </a:xfrm>
        </p:grpSpPr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0B030454-9525-3D76-A4F6-9167F72AA69E}"/>
                </a:ext>
              </a:extLst>
            </p:cNvPr>
            <p:cNvSpPr/>
            <p:nvPr/>
          </p:nvSpPr>
          <p:spPr>
            <a:xfrm rot="16200000">
              <a:off x="8902363" y="1604320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64F50A99-391C-B7BD-4801-1DBD162A20F7}"/>
                </a:ext>
              </a:extLst>
            </p:cNvPr>
            <p:cNvSpPr/>
            <p:nvPr/>
          </p:nvSpPr>
          <p:spPr>
            <a:xfrm rot="16200000">
              <a:off x="8902363" y="2172876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EE946C89-C744-A93B-F040-F401AB1CC846}"/>
                </a:ext>
              </a:extLst>
            </p:cNvPr>
            <p:cNvSpPr/>
            <p:nvPr/>
          </p:nvSpPr>
          <p:spPr>
            <a:xfrm rot="16200000">
              <a:off x="8902363" y="2741432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2484E88-8BA6-A53F-704A-D95051557A5A}"/>
                </a:ext>
              </a:extLst>
            </p:cNvPr>
            <p:cNvSpPr/>
            <p:nvPr/>
          </p:nvSpPr>
          <p:spPr>
            <a:xfrm rot="16200000">
              <a:off x="8902363" y="3309988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B8EA2A1-2091-A9B4-0928-2468A21317AF}"/>
                </a:ext>
              </a:extLst>
            </p:cNvPr>
            <p:cNvSpPr/>
            <p:nvPr/>
          </p:nvSpPr>
          <p:spPr>
            <a:xfrm rot="16200000">
              <a:off x="8902363" y="3878544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33A7F5D-FE29-8003-27DD-ECAFA18B3E64}"/>
                </a:ext>
              </a:extLst>
            </p:cNvPr>
            <p:cNvSpPr/>
            <p:nvPr/>
          </p:nvSpPr>
          <p:spPr>
            <a:xfrm rot="16200000">
              <a:off x="8902363" y="4447100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223FA4A-233B-6620-1781-5A670BB3C4BC}"/>
                </a:ext>
              </a:extLst>
            </p:cNvPr>
            <p:cNvSpPr/>
            <p:nvPr/>
          </p:nvSpPr>
          <p:spPr>
            <a:xfrm rot="16200000">
              <a:off x="8902363" y="5584212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FC78064A-379E-1ADA-3BF4-F76964FD3D69}"/>
                </a:ext>
              </a:extLst>
            </p:cNvPr>
            <p:cNvSpPr/>
            <p:nvPr/>
          </p:nvSpPr>
          <p:spPr>
            <a:xfrm rot="16200000">
              <a:off x="8902363" y="5015656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312E4171-04C6-4EFB-022B-7B1FBDA9C972}"/>
                </a:ext>
              </a:extLst>
            </p:cNvPr>
            <p:cNvSpPr/>
            <p:nvPr/>
          </p:nvSpPr>
          <p:spPr>
            <a:xfrm rot="16200000">
              <a:off x="8902363" y="6152767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D006262-39A3-16F3-9C65-004EB70DC677}"/>
                </a:ext>
              </a:extLst>
            </p:cNvPr>
            <p:cNvGrpSpPr/>
            <p:nvPr/>
          </p:nvGrpSpPr>
          <p:grpSpPr>
            <a:xfrm>
              <a:off x="3738934" y="967782"/>
              <a:ext cx="3976601" cy="5487154"/>
              <a:chOff x="3770060" y="977830"/>
              <a:chExt cx="3976601" cy="5487154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E729C1BD-B631-CDA3-B337-45AC68F9A06C}"/>
                  </a:ext>
                </a:extLst>
              </p:cNvPr>
              <p:cNvGrpSpPr/>
              <p:nvPr/>
            </p:nvGrpSpPr>
            <p:grpSpPr>
              <a:xfrm>
                <a:off x="3770060" y="977830"/>
                <a:ext cx="3976601" cy="5487154"/>
                <a:chOff x="4213810" y="1291472"/>
                <a:chExt cx="3761204" cy="5189936"/>
              </a:xfrm>
            </p:grpSpPr>
            <p:sp>
              <p:nvSpPr>
                <p:cNvPr id="80" name="Freeform 14">
                  <a:extLst>
                    <a:ext uri="{FF2B5EF4-FFF2-40B4-BE49-F238E27FC236}">
                      <a16:creationId xmlns:a16="http://schemas.microsoft.com/office/drawing/2014/main" id="{7B36D9B8-91ED-A377-7A7D-A6848F399F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3810" y="1291472"/>
                  <a:ext cx="3761204" cy="431201"/>
                </a:xfrm>
                <a:custGeom>
                  <a:avLst/>
                  <a:gdLst>
                    <a:gd name="T0" fmla="*/ 446 w 1762"/>
                    <a:gd name="T1" fmla="*/ 95 h 203"/>
                    <a:gd name="T2" fmla="*/ 1315 w 1762"/>
                    <a:gd name="T3" fmla="*/ 95 h 203"/>
                    <a:gd name="T4" fmla="*/ 1379 w 1762"/>
                    <a:gd name="T5" fmla="*/ 203 h 203"/>
                    <a:gd name="T6" fmla="*/ 1760 w 1762"/>
                    <a:gd name="T7" fmla="*/ 202 h 203"/>
                    <a:gd name="T8" fmla="*/ 1762 w 1762"/>
                    <a:gd name="T9" fmla="*/ 189 h 203"/>
                    <a:gd name="T10" fmla="*/ 881 w 1762"/>
                    <a:gd name="T11" fmla="*/ 0 h 203"/>
                    <a:gd name="T12" fmla="*/ 0 w 1762"/>
                    <a:gd name="T13" fmla="*/ 189 h 203"/>
                    <a:gd name="T14" fmla="*/ 3 w 1762"/>
                    <a:gd name="T15" fmla="*/ 203 h 203"/>
                    <a:gd name="T16" fmla="*/ 381 w 1762"/>
                    <a:gd name="T17" fmla="*/ 201 h 203"/>
                    <a:gd name="T18" fmla="*/ 446 w 1762"/>
                    <a:gd name="T19" fmla="*/ 95 h 2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62" h="203">
                      <a:moveTo>
                        <a:pt x="446" y="95"/>
                      </a:moveTo>
                      <a:cubicBezTo>
                        <a:pt x="1315" y="95"/>
                        <a:pt x="1315" y="95"/>
                        <a:pt x="1315" y="95"/>
                      </a:cubicBezTo>
                      <a:cubicBezTo>
                        <a:pt x="1379" y="203"/>
                        <a:pt x="1379" y="203"/>
                        <a:pt x="1379" y="203"/>
                      </a:cubicBezTo>
                      <a:cubicBezTo>
                        <a:pt x="1760" y="202"/>
                        <a:pt x="1760" y="202"/>
                        <a:pt x="1760" y="202"/>
                      </a:cubicBezTo>
                      <a:cubicBezTo>
                        <a:pt x="1761" y="198"/>
                        <a:pt x="1762" y="194"/>
                        <a:pt x="1762" y="189"/>
                      </a:cubicBezTo>
                      <a:cubicBezTo>
                        <a:pt x="1762" y="85"/>
                        <a:pt x="1368" y="0"/>
                        <a:pt x="881" y="0"/>
                      </a:cubicBezTo>
                      <a:cubicBezTo>
                        <a:pt x="395" y="0"/>
                        <a:pt x="0" y="85"/>
                        <a:pt x="0" y="189"/>
                      </a:cubicBezTo>
                      <a:cubicBezTo>
                        <a:pt x="0" y="194"/>
                        <a:pt x="1" y="198"/>
                        <a:pt x="3" y="203"/>
                      </a:cubicBezTo>
                      <a:cubicBezTo>
                        <a:pt x="381" y="201"/>
                        <a:pt x="381" y="201"/>
                        <a:pt x="381" y="201"/>
                      </a:cubicBezTo>
                      <a:lnTo>
                        <a:pt x="446" y="95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AB29D5FC-D9CB-B465-23E2-F1B6088C8580}"/>
                    </a:ext>
                  </a:extLst>
                </p:cNvPr>
                <p:cNvGrpSpPr/>
                <p:nvPr/>
              </p:nvGrpSpPr>
              <p:grpSpPr>
                <a:xfrm>
                  <a:off x="5040016" y="5532451"/>
                  <a:ext cx="2132398" cy="948957"/>
                  <a:chOff x="5030787" y="5486401"/>
                  <a:chExt cx="2151062" cy="957263"/>
                </a:xfrm>
                <a:solidFill>
                  <a:schemeClr val="tx2"/>
                </a:solidFill>
              </p:grpSpPr>
              <p:sp>
                <p:nvSpPr>
                  <p:cNvPr id="149" name="Freeform 7">
                    <a:extLst>
                      <a:ext uri="{FF2B5EF4-FFF2-40B4-BE49-F238E27FC236}">
                        <a16:creationId xmlns:a16="http://schemas.microsoft.com/office/drawing/2014/main" id="{22F40A40-0C52-1733-F772-2F501CBDD94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30787" y="5487988"/>
                    <a:ext cx="2151062" cy="955675"/>
                  </a:xfrm>
                  <a:custGeom>
                    <a:avLst/>
                    <a:gdLst>
                      <a:gd name="T0" fmla="*/ 1031 w 1355"/>
                      <a:gd name="T1" fmla="*/ 256 h 602"/>
                      <a:gd name="T2" fmla="*/ 954 w 1355"/>
                      <a:gd name="T3" fmla="*/ 0 h 602"/>
                      <a:gd name="T4" fmla="*/ 385 w 1355"/>
                      <a:gd name="T5" fmla="*/ 0 h 602"/>
                      <a:gd name="T6" fmla="*/ 309 w 1355"/>
                      <a:gd name="T7" fmla="*/ 256 h 602"/>
                      <a:gd name="T8" fmla="*/ 0 w 1355"/>
                      <a:gd name="T9" fmla="*/ 256 h 602"/>
                      <a:gd name="T10" fmla="*/ 66 w 1355"/>
                      <a:gd name="T11" fmla="*/ 602 h 602"/>
                      <a:gd name="T12" fmla="*/ 349 w 1355"/>
                      <a:gd name="T13" fmla="*/ 602 h 602"/>
                      <a:gd name="T14" fmla="*/ 423 w 1355"/>
                      <a:gd name="T15" fmla="*/ 333 h 602"/>
                      <a:gd name="T16" fmla="*/ 916 w 1355"/>
                      <a:gd name="T17" fmla="*/ 333 h 602"/>
                      <a:gd name="T18" fmla="*/ 990 w 1355"/>
                      <a:gd name="T19" fmla="*/ 602 h 602"/>
                      <a:gd name="T20" fmla="*/ 1291 w 1355"/>
                      <a:gd name="T21" fmla="*/ 602 h 602"/>
                      <a:gd name="T22" fmla="*/ 1355 w 1355"/>
                      <a:gd name="T23" fmla="*/ 256 h 602"/>
                      <a:gd name="T24" fmla="*/ 1031 w 1355"/>
                      <a:gd name="T25" fmla="*/ 256 h 6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355" h="602">
                        <a:moveTo>
                          <a:pt x="1031" y="256"/>
                        </a:moveTo>
                        <a:lnTo>
                          <a:pt x="954" y="0"/>
                        </a:lnTo>
                        <a:lnTo>
                          <a:pt x="385" y="0"/>
                        </a:lnTo>
                        <a:lnTo>
                          <a:pt x="309" y="256"/>
                        </a:lnTo>
                        <a:lnTo>
                          <a:pt x="0" y="256"/>
                        </a:lnTo>
                        <a:lnTo>
                          <a:pt x="66" y="602"/>
                        </a:lnTo>
                        <a:lnTo>
                          <a:pt x="349" y="602"/>
                        </a:lnTo>
                        <a:lnTo>
                          <a:pt x="423" y="333"/>
                        </a:lnTo>
                        <a:lnTo>
                          <a:pt x="916" y="333"/>
                        </a:lnTo>
                        <a:lnTo>
                          <a:pt x="990" y="602"/>
                        </a:lnTo>
                        <a:lnTo>
                          <a:pt x="1291" y="602"/>
                        </a:lnTo>
                        <a:lnTo>
                          <a:pt x="1355" y="256"/>
                        </a:lnTo>
                        <a:lnTo>
                          <a:pt x="1031" y="256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0" name="Freeform 15">
                    <a:extLst>
                      <a:ext uri="{FF2B5EF4-FFF2-40B4-BE49-F238E27FC236}">
                        <a16:creationId xmlns:a16="http://schemas.microsoft.com/office/drawing/2014/main" id="{7F226E48-31FC-E710-D0D3-D9CAC522C4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484937" y="5487988"/>
                    <a:ext cx="182562" cy="955675"/>
                  </a:xfrm>
                  <a:custGeom>
                    <a:avLst/>
                    <a:gdLst>
                      <a:gd name="T0" fmla="*/ 0 w 115"/>
                      <a:gd name="T1" fmla="*/ 333 h 602"/>
                      <a:gd name="T2" fmla="*/ 74 w 115"/>
                      <a:gd name="T3" fmla="*/ 602 h 602"/>
                      <a:gd name="T4" fmla="*/ 115 w 115"/>
                      <a:gd name="T5" fmla="*/ 256 h 602"/>
                      <a:gd name="T6" fmla="*/ 38 w 115"/>
                      <a:gd name="T7" fmla="*/ 0 h 602"/>
                      <a:gd name="T8" fmla="*/ 0 w 115"/>
                      <a:gd name="T9" fmla="*/ 333 h 6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5" h="602">
                        <a:moveTo>
                          <a:pt x="0" y="333"/>
                        </a:moveTo>
                        <a:lnTo>
                          <a:pt x="74" y="602"/>
                        </a:lnTo>
                        <a:lnTo>
                          <a:pt x="115" y="256"/>
                        </a:lnTo>
                        <a:lnTo>
                          <a:pt x="38" y="0"/>
                        </a:lnTo>
                        <a:lnTo>
                          <a:pt x="0" y="333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1" name="Freeform 20">
                    <a:extLst>
                      <a:ext uri="{FF2B5EF4-FFF2-40B4-BE49-F238E27FC236}">
                        <a16:creationId xmlns:a16="http://schemas.microsoft.com/office/drawing/2014/main" id="{CF327FCD-CEE1-139E-ECA0-AA90F73D9E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521325" y="5486401"/>
                    <a:ext cx="180975" cy="957263"/>
                  </a:xfrm>
                  <a:custGeom>
                    <a:avLst/>
                    <a:gdLst>
                      <a:gd name="T0" fmla="*/ 0 w 114"/>
                      <a:gd name="T1" fmla="*/ 257 h 603"/>
                      <a:gd name="T2" fmla="*/ 40 w 114"/>
                      <a:gd name="T3" fmla="*/ 603 h 603"/>
                      <a:gd name="T4" fmla="*/ 114 w 114"/>
                      <a:gd name="T5" fmla="*/ 334 h 603"/>
                      <a:gd name="T6" fmla="*/ 76 w 114"/>
                      <a:gd name="T7" fmla="*/ 0 h 603"/>
                      <a:gd name="T8" fmla="*/ 0 w 114"/>
                      <a:gd name="T9" fmla="*/ 257 h 6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4" h="603">
                        <a:moveTo>
                          <a:pt x="0" y="257"/>
                        </a:moveTo>
                        <a:lnTo>
                          <a:pt x="40" y="603"/>
                        </a:lnTo>
                        <a:lnTo>
                          <a:pt x="114" y="334"/>
                        </a:lnTo>
                        <a:lnTo>
                          <a:pt x="76" y="0"/>
                        </a:lnTo>
                        <a:lnTo>
                          <a:pt x="0" y="257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768D7337-8547-E10E-29DF-B5A6F91D677B}"/>
                    </a:ext>
                  </a:extLst>
                </p:cNvPr>
                <p:cNvGrpSpPr/>
                <p:nvPr/>
              </p:nvGrpSpPr>
              <p:grpSpPr>
                <a:xfrm>
                  <a:off x="4835431" y="4531075"/>
                  <a:ext cx="2538419" cy="904893"/>
                  <a:chOff x="4824412" y="4429126"/>
                  <a:chExt cx="2560637" cy="912813"/>
                </a:xfrm>
                <a:solidFill>
                  <a:schemeClr val="accent6"/>
                </a:solidFill>
              </p:grpSpPr>
              <p:sp>
                <p:nvSpPr>
                  <p:cNvPr id="143" name="Freeform 6">
                    <a:extLst>
                      <a:ext uri="{FF2B5EF4-FFF2-40B4-BE49-F238E27FC236}">
                        <a16:creationId xmlns:a16="http://schemas.microsoft.com/office/drawing/2014/main" id="{09D57F58-D278-A403-BDAE-033ABDEEE0C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4412" y="4429126"/>
                    <a:ext cx="2560637" cy="912813"/>
                  </a:xfrm>
                  <a:custGeom>
                    <a:avLst/>
                    <a:gdLst>
                      <a:gd name="T0" fmla="*/ 1240 w 1613"/>
                      <a:gd name="T1" fmla="*/ 229 h 575"/>
                      <a:gd name="T2" fmla="*/ 1161 w 1613"/>
                      <a:gd name="T3" fmla="*/ 0 h 575"/>
                      <a:gd name="T4" fmla="*/ 438 w 1613"/>
                      <a:gd name="T5" fmla="*/ 0 h 575"/>
                      <a:gd name="T6" fmla="*/ 359 w 1613"/>
                      <a:gd name="T7" fmla="*/ 229 h 575"/>
                      <a:gd name="T8" fmla="*/ 0 w 1613"/>
                      <a:gd name="T9" fmla="*/ 229 h 575"/>
                      <a:gd name="T10" fmla="*/ 65 w 1613"/>
                      <a:gd name="T11" fmla="*/ 575 h 575"/>
                      <a:gd name="T12" fmla="*/ 400 w 1613"/>
                      <a:gd name="T13" fmla="*/ 575 h 575"/>
                      <a:gd name="T14" fmla="*/ 477 w 1613"/>
                      <a:gd name="T15" fmla="*/ 333 h 575"/>
                      <a:gd name="T16" fmla="*/ 1123 w 1613"/>
                      <a:gd name="T17" fmla="*/ 334 h 575"/>
                      <a:gd name="T18" fmla="*/ 1200 w 1613"/>
                      <a:gd name="T19" fmla="*/ 575 h 575"/>
                      <a:gd name="T20" fmla="*/ 1549 w 1613"/>
                      <a:gd name="T21" fmla="*/ 575 h 575"/>
                      <a:gd name="T22" fmla="*/ 1613 w 1613"/>
                      <a:gd name="T23" fmla="*/ 229 h 575"/>
                      <a:gd name="T24" fmla="*/ 1240 w 1613"/>
                      <a:gd name="T25" fmla="*/ 229 h 5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613" h="575">
                        <a:moveTo>
                          <a:pt x="1240" y="229"/>
                        </a:moveTo>
                        <a:lnTo>
                          <a:pt x="1161" y="0"/>
                        </a:lnTo>
                        <a:lnTo>
                          <a:pt x="438" y="0"/>
                        </a:lnTo>
                        <a:lnTo>
                          <a:pt x="359" y="229"/>
                        </a:lnTo>
                        <a:lnTo>
                          <a:pt x="0" y="229"/>
                        </a:lnTo>
                        <a:lnTo>
                          <a:pt x="65" y="575"/>
                        </a:lnTo>
                        <a:lnTo>
                          <a:pt x="400" y="575"/>
                        </a:lnTo>
                        <a:lnTo>
                          <a:pt x="477" y="333"/>
                        </a:lnTo>
                        <a:lnTo>
                          <a:pt x="1123" y="334"/>
                        </a:lnTo>
                        <a:lnTo>
                          <a:pt x="1200" y="575"/>
                        </a:lnTo>
                        <a:lnTo>
                          <a:pt x="1549" y="575"/>
                        </a:lnTo>
                        <a:lnTo>
                          <a:pt x="1613" y="229"/>
                        </a:lnTo>
                        <a:lnTo>
                          <a:pt x="1240" y="229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7" name="Freeform 17">
                    <a:extLst>
                      <a:ext uri="{FF2B5EF4-FFF2-40B4-BE49-F238E27FC236}">
                        <a16:creationId xmlns:a16="http://schemas.microsoft.com/office/drawing/2014/main" id="{DDA39B89-C43C-143B-B63B-1475593F7D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4325" y="4429126"/>
                    <a:ext cx="187325" cy="912813"/>
                  </a:xfrm>
                  <a:custGeom>
                    <a:avLst/>
                    <a:gdLst>
                      <a:gd name="T0" fmla="*/ 79 w 118"/>
                      <a:gd name="T1" fmla="*/ 0 h 575"/>
                      <a:gd name="T2" fmla="*/ 0 w 118"/>
                      <a:gd name="T3" fmla="*/ 229 h 575"/>
                      <a:gd name="T4" fmla="*/ 41 w 118"/>
                      <a:gd name="T5" fmla="*/ 575 h 575"/>
                      <a:gd name="T6" fmla="*/ 118 w 118"/>
                      <a:gd name="T7" fmla="*/ 333 h 575"/>
                      <a:gd name="T8" fmla="*/ 79 w 118"/>
                      <a:gd name="T9" fmla="*/ 0 h 5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8" h="575">
                        <a:moveTo>
                          <a:pt x="79" y="0"/>
                        </a:moveTo>
                        <a:lnTo>
                          <a:pt x="0" y="229"/>
                        </a:lnTo>
                        <a:lnTo>
                          <a:pt x="41" y="575"/>
                        </a:lnTo>
                        <a:lnTo>
                          <a:pt x="118" y="333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8" name="Freeform 24">
                    <a:extLst>
                      <a:ext uri="{FF2B5EF4-FFF2-40B4-BE49-F238E27FC236}">
                        <a16:creationId xmlns:a16="http://schemas.microsoft.com/office/drawing/2014/main" id="{17825AB7-3FC0-2218-0B31-520D1C31650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607175" y="4429126"/>
                    <a:ext cx="185737" cy="912813"/>
                  </a:xfrm>
                  <a:custGeom>
                    <a:avLst/>
                    <a:gdLst>
                      <a:gd name="T0" fmla="*/ 0 w 117"/>
                      <a:gd name="T1" fmla="*/ 334 h 575"/>
                      <a:gd name="T2" fmla="*/ 77 w 117"/>
                      <a:gd name="T3" fmla="*/ 575 h 575"/>
                      <a:gd name="T4" fmla="*/ 117 w 117"/>
                      <a:gd name="T5" fmla="*/ 229 h 575"/>
                      <a:gd name="T6" fmla="*/ 38 w 117"/>
                      <a:gd name="T7" fmla="*/ 0 h 575"/>
                      <a:gd name="T8" fmla="*/ 0 w 117"/>
                      <a:gd name="T9" fmla="*/ 334 h 5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7" h="575">
                        <a:moveTo>
                          <a:pt x="0" y="334"/>
                        </a:moveTo>
                        <a:lnTo>
                          <a:pt x="77" y="575"/>
                        </a:lnTo>
                        <a:lnTo>
                          <a:pt x="117" y="229"/>
                        </a:lnTo>
                        <a:lnTo>
                          <a:pt x="38" y="0"/>
                        </a:lnTo>
                        <a:lnTo>
                          <a:pt x="0" y="334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31FD9EC7-B66A-4F85-1F78-A2B0585EFBE2}"/>
                    </a:ext>
                  </a:extLst>
                </p:cNvPr>
                <p:cNvGrpSpPr/>
                <p:nvPr/>
              </p:nvGrpSpPr>
              <p:grpSpPr>
                <a:xfrm>
                  <a:off x="4729992" y="4024141"/>
                  <a:ext cx="2744578" cy="886008"/>
                  <a:chOff x="4718050" y="3898901"/>
                  <a:chExt cx="2768600" cy="893763"/>
                </a:xfrm>
                <a:solidFill>
                  <a:schemeClr val="accent3"/>
                </a:solidFill>
              </p:grpSpPr>
              <p:sp>
                <p:nvSpPr>
                  <p:cNvPr id="140" name="Freeform 8">
                    <a:extLst>
                      <a:ext uri="{FF2B5EF4-FFF2-40B4-BE49-F238E27FC236}">
                        <a16:creationId xmlns:a16="http://schemas.microsoft.com/office/drawing/2014/main" id="{ABF9FF35-4DD1-DB8E-9AC9-CE7A8D275F7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718050" y="3898901"/>
                    <a:ext cx="2768600" cy="893763"/>
                  </a:xfrm>
                  <a:custGeom>
                    <a:avLst/>
                    <a:gdLst>
                      <a:gd name="T0" fmla="*/ 1347 w 1744"/>
                      <a:gd name="T1" fmla="*/ 217 h 563"/>
                      <a:gd name="T2" fmla="*/ 1266 w 1744"/>
                      <a:gd name="T3" fmla="*/ 2 h 563"/>
                      <a:gd name="T4" fmla="*/ 467 w 1744"/>
                      <a:gd name="T5" fmla="*/ 0 h 563"/>
                      <a:gd name="T6" fmla="*/ 387 w 1744"/>
                      <a:gd name="T7" fmla="*/ 217 h 563"/>
                      <a:gd name="T8" fmla="*/ 0 w 1744"/>
                      <a:gd name="T9" fmla="*/ 217 h 563"/>
                      <a:gd name="T10" fmla="*/ 67 w 1744"/>
                      <a:gd name="T11" fmla="*/ 563 h 563"/>
                      <a:gd name="T12" fmla="*/ 426 w 1744"/>
                      <a:gd name="T13" fmla="*/ 563 h 563"/>
                      <a:gd name="T14" fmla="*/ 505 w 1744"/>
                      <a:gd name="T15" fmla="*/ 334 h 563"/>
                      <a:gd name="T16" fmla="*/ 1228 w 1744"/>
                      <a:gd name="T17" fmla="*/ 334 h 563"/>
                      <a:gd name="T18" fmla="*/ 1307 w 1744"/>
                      <a:gd name="T19" fmla="*/ 563 h 563"/>
                      <a:gd name="T20" fmla="*/ 1680 w 1744"/>
                      <a:gd name="T21" fmla="*/ 563 h 563"/>
                      <a:gd name="T22" fmla="*/ 1744 w 1744"/>
                      <a:gd name="T23" fmla="*/ 217 h 563"/>
                      <a:gd name="T24" fmla="*/ 1347 w 1744"/>
                      <a:gd name="T25" fmla="*/ 217 h 5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744" h="563">
                        <a:moveTo>
                          <a:pt x="1347" y="217"/>
                        </a:moveTo>
                        <a:lnTo>
                          <a:pt x="1266" y="2"/>
                        </a:lnTo>
                        <a:lnTo>
                          <a:pt x="467" y="0"/>
                        </a:lnTo>
                        <a:lnTo>
                          <a:pt x="387" y="217"/>
                        </a:lnTo>
                        <a:lnTo>
                          <a:pt x="0" y="217"/>
                        </a:lnTo>
                        <a:lnTo>
                          <a:pt x="67" y="563"/>
                        </a:lnTo>
                        <a:lnTo>
                          <a:pt x="426" y="563"/>
                        </a:lnTo>
                        <a:lnTo>
                          <a:pt x="505" y="334"/>
                        </a:lnTo>
                        <a:lnTo>
                          <a:pt x="1228" y="334"/>
                        </a:lnTo>
                        <a:lnTo>
                          <a:pt x="1307" y="563"/>
                        </a:lnTo>
                        <a:lnTo>
                          <a:pt x="1680" y="563"/>
                        </a:lnTo>
                        <a:lnTo>
                          <a:pt x="1744" y="217"/>
                        </a:lnTo>
                        <a:lnTo>
                          <a:pt x="1347" y="217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B00CEF45-49DC-2735-583B-CDC4728F43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32412" y="3898901"/>
                    <a:ext cx="187325" cy="893763"/>
                  </a:xfrm>
                  <a:custGeom>
                    <a:avLst/>
                    <a:gdLst>
                      <a:gd name="T0" fmla="*/ 80 w 118"/>
                      <a:gd name="T1" fmla="*/ 0 h 563"/>
                      <a:gd name="T2" fmla="*/ 0 w 118"/>
                      <a:gd name="T3" fmla="*/ 217 h 563"/>
                      <a:gd name="T4" fmla="*/ 39 w 118"/>
                      <a:gd name="T5" fmla="*/ 563 h 563"/>
                      <a:gd name="T6" fmla="*/ 118 w 118"/>
                      <a:gd name="T7" fmla="*/ 334 h 563"/>
                      <a:gd name="T8" fmla="*/ 80 w 118"/>
                      <a:gd name="T9" fmla="*/ 0 h 5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8" h="563">
                        <a:moveTo>
                          <a:pt x="80" y="0"/>
                        </a:moveTo>
                        <a:lnTo>
                          <a:pt x="0" y="217"/>
                        </a:lnTo>
                        <a:lnTo>
                          <a:pt x="39" y="563"/>
                        </a:lnTo>
                        <a:lnTo>
                          <a:pt x="118" y="334"/>
                        </a:lnTo>
                        <a:lnTo>
                          <a:pt x="80" y="0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2" name="Freeform 26">
                    <a:extLst>
                      <a:ext uri="{FF2B5EF4-FFF2-40B4-BE49-F238E27FC236}">
                        <a16:creationId xmlns:a16="http://schemas.microsoft.com/office/drawing/2014/main" id="{C5691CD5-D844-4FCF-DC96-96D3D072DCC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667500" y="3902076"/>
                    <a:ext cx="188912" cy="890588"/>
                  </a:xfrm>
                  <a:custGeom>
                    <a:avLst/>
                    <a:gdLst>
                      <a:gd name="T0" fmla="*/ 0 w 119"/>
                      <a:gd name="T1" fmla="*/ 332 h 561"/>
                      <a:gd name="T2" fmla="*/ 79 w 119"/>
                      <a:gd name="T3" fmla="*/ 561 h 561"/>
                      <a:gd name="T4" fmla="*/ 119 w 119"/>
                      <a:gd name="T5" fmla="*/ 215 h 561"/>
                      <a:gd name="T6" fmla="*/ 38 w 119"/>
                      <a:gd name="T7" fmla="*/ 0 h 561"/>
                      <a:gd name="T8" fmla="*/ 0 w 119"/>
                      <a:gd name="T9" fmla="*/ 332 h 5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9" h="561">
                        <a:moveTo>
                          <a:pt x="0" y="332"/>
                        </a:moveTo>
                        <a:lnTo>
                          <a:pt x="79" y="561"/>
                        </a:lnTo>
                        <a:lnTo>
                          <a:pt x="119" y="215"/>
                        </a:lnTo>
                        <a:lnTo>
                          <a:pt x="38" y="0"/>
                        </a:lnTo>
                        <a:lnTo>
                          <a:pt x="0" y="332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152C2912-C3EF-2738-EEA7-F24D5314B5CE}"/>
                    </a:ext>
                  </a:extLst>
                </p:cNvPr>
                <p:cNvGrpSpPr/>
                <p:nvPr/>
              </p:nvGrpSpPr>
              <p:grpSpPr>
                <a:xfrm>
                  <a:off x="4937724" y="5036434"/>
                  <a:ext cx="2335409" cy="928501"/>
                  <a:chOff x="4927600" y="4957761"/>
                  <a:chExt cx="2355850" cy="936628"/>
                </a:xfrm>
                <a:solidFill>
                  <a:schemeClr val="accent6">
                    <a:lumMod val="75000"/>
                  </a:schemeClr>
                </a:solidFill>
              </p:grpSpPr>
              <p:sp>
                <p:nvSpPr>
                  <p:cNvPr id="133" name="Freeform 5">
                    <a:extLst>
                      <a:ext uri="{FF2B5EF4-FFF2-40B4-BE49-F238E27FC236}">
                        <a16:creationId xmlns:a16="http://schemas.microsoft.com/office/drawing/2014/main" id="{D4A1A35A-79AC-6914-18DB-61B76693EC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27600" y="4957761"/>
                    <a:ext cx="2355850" cy="936625"/>
                  </a:xfrm>
                  <a:custGeom>
                    <a:avLst/>
                    <a:gdLst>
                      <a:gd name="T0" fmla="*/ 1135 w 1484"/>
                      <a:gd name="T1" fmla="*/ 242 h 590"/>
                      <a:gd name="T2" fmla="*/ 1058 w 1484"/>
                      <a:gd name="T3" fmla="*/ 1 h 590"/>
                      <a:gd name="T4" fmla="*/ 412 w 1484"/>
                      <a:gd name="T5" fmla="*/ 0 h 590"/>
                      <a:gd name="T6" fmla="*/ 335 w 1484"/>
                      <a:gd name="T7" fmla="*/ 242 h 590"/>
                      <a:gd name="T8" fmla="*/ 0 w 1484"/>
                      <a:gd name="T9" fmla="*/ 242 h 590"/>
                      <a:gd name="T10" fmla="*/ 65 w 1484"/>
                      <a:gd name="T11" fmla="*/ 590 h 590"/>
                      <a:gd name="T12" fmla="*/ 374 w 1484"/>
                      <a:gd name="T13" fmla="*/ 590 h 590"/>
                      <a:gd name="T14" fmla="*/ 450 w 1484"/>
                      <a:gd name="T15" fmla="*/ 334 h 590"/>
                      <a:gd name="T16" fmla="*/ 1019 w 1484"/>
                      <a:gd name="T17" fmla="*/ 334 h 590"/>
                      <a:gd name="T18" fmla="*/ 1096 w 1484"/>
                      <a:gd name="T19" fmla="*/ 590 h 590"/>
                      <a:gd name="T20" fmla="*/ 1420 w 1484"/>
                      <a:gd name="T21" fmla="*/ 590 h 590"/>
                      <a:gd name="T22" fmla="*/ 1484 w 1484"/>
                      <a:gd name="T23" fmla="*/ 242 h 590"/>
                      <a:gd name="T24" fmla="*/ 1135 w 1484"/>
                      <a:gd name="T25" fmla="*/ 242 h 5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484" h="590">
                        <a:moveTo>
                          <a:pt x="1135" y="242"/>
                        </a:moveTo>
                        <a:lnTo>
                          <a:pt x="1058" y="1"/>
                        </a:lnTo>
                        <a:lnTo>
                          <a:pt x="412" y="0"/>
                        </a:lnTo>
                        <a:lnTo>
                          <a:pt x="335" y="242"/>
                        </a:lnTo>
                        <a:lnTo>
                          <a:pt x="0" y="242"/>
                        </a:lnTo>
                        <a:lnTo>
                          <a:pt x="65" y="590"/>
                        </a:lnTo>
                        <a:lnTo>
                          <a:pt x="374" y="590"/>
                        </a:lnTo>
                        <a:lnTo>
                          <a:pt x="450" y="334"/>
                        </a:lnTo>
                        <a:lnTo>
                          <a:pt x="1019" y="334"/>
                        </a:lnTo>
                        <a:lnTo>
                          <a:pt x="1096" y="590"/>
                        </a:lnTo>
                        <a:lnTo>
                          <a:pt x="1420" y="590"/>
                        </a:lnTo>
                        <a:lnTo>
                          <a:pt x="1484" y="242"/>
                        </a:lnTo>
                        <a:lnTo>
                          <a:pt x="1135" y="242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4" name="Freeform 18">
                    <a:extLst>
                      <a:ext uri="{FF2B5EF4-FFF2-40B4-BE49-F238E27FC236}">
                        <a16:creationId xmlns:a16="http://schemas.microsoft.com/office/drawing/2014/main" id="{F9E4B306-16F8-A070-11E8-FC96E72772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45262" y="4959351"/>
                    <a:ext cx="184150" cy="935038"/>
                  </a:xfrm>
                  <a:custGeom>
                    <a:avLst/>
                    <a:gdLst>
                      <a:gd name="T0" fmla="*/ 0 w 116"/>
                      <a:gd name="T1" fmla="*/ 333 h 589"/>
                      <a:gd name="T2" fmla="*/ 77 w 116"/>
                      <a:gd name="T3" fmla="*/ 589 h 589"/>
                      <a:gd name="T4" fmla="*/ 116 w 116"/>
                      <a:gd name="T5" fmla="*/ 241 h 589"/>
                      <a:gd name="T6" fmla="*/ 39 w 116"/>
                      <a:gd name="T7" fmla="*/ 0 h 589"/>
                      <a:gd name="T8" fmla="*/ 0 w 116"/>
                      <a:gd name="T9" fmla="*/ 333 h 5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6" h="589">
                        <a:moveTo>
                          <a:pt x="0" y="333"/>
                        </a:moveTo>
                        <a:lnTo>
                          <a:pt x="77" y="589"/>
                        </a:lnTo>
                        <a:lnTo>
                          <a:pt x="116" y="241"/>
                        </a:lnTo>
                        <a:lnTo>
                          <a:pt x="39" y="0"/>
                        </a:lnTo>
                        <a:lnTo>
                          <a:pt x="0" y="333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5" name="Freeform 27">
                    <a:extLst>
                      <a:ext uri="{FF2B5EF4-FFF2-40B4-BE49-F238E27FC236}">
                        <a16:creationId xmlns:a16="http://schemas.microsoft.com/office/drawing/2014/main" id="{9F8A7E64-65A9-C4B4-4ADD-52C8995C6A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59412" y="4957763"/>
                    <a:ext cx="182562" cy="936625"/>
                  </a:xfrm>
                  <a:custGeom>
                    <a:avLst/>
                    <a:gdLst>
                      <a:gd name="T0" fmla="*/ 77 w 115"/>
                      <a:gd name="T1" fmla="*/ 0 h 590"/>
                      <a:gd name="T2" fmla="*/ 0 w 115"/>
                      <a:gd name="T3" fmla="*/ 242 h 590"/>
                      <a:gd name="T4" fmla="*/ 39 w 115"/>
                      <a:gd name="T5" fmla="*/ 590 h 590"/>
                      <a:gd name="T6" fmla="*/ 115 w 115"/>
                      <a:gd name="T7" fmla="*/ 333 h 590"/>
                      <a:gd name="T8" fmla="*/ 77 w 115"/>
                      <a:gd name="T9" fmla="*/ 0 h 5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5" h="590">
                        <a:moveTo>
                          <a:pt x="77" y="0"/>
                        </a:moveTo>
                        <a:lnTo>
                          <a:pt x="0" y="242"/>
                        </a:lnTo>
                        <a:lnTo>
                          <a:pt x="39" y="590"/>
                        </a:lnTo>
                        <a:lnTo>
                          <a:pt x="115" y="333"/>
                        </a:lnTo>
                        <a:lnTo>
                          <a:pt x="77" y="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F0607BF4-DEA3-E4A8-35CC-EED20F12D22A}"/>
                    </a:ext>
                  </a:extLst>
                </p:cNvPr>
                <p:cNvGrpSpPr/>
                <p:nvPr/>
              </p:nvGrpSpPr>
              <p:grpSpPr>
                <a:xfrm>
                  <a:off x="4627699" y="3526552"/>
                  <a:ext cx="2946015" cy="867124"/>
                  <a:chOff x="4614862" y="3368676"/>
                  <a:chExt cx="2971800" cy="874713"/>
                </a:xfrm>
                <a:solidFill>
                  <a:schemeClr val="accent3">
                    <a:lumMod val="60000"/>
                    <a:lumOff val="40000"/>
                  </a:schemeClr>
                </a:solidFill>
              </p:grpSpPr>
              <p:sp>
                <p:nvSpPr>
                  <p:cNvPr id="123" name="Freeform 11">
                    <a:extLst>
                      <a:ext uri="{FF2B5EF4-FFF2-40B4-BE49-F238E27FC236}">
                        <a16:creationId xmlns:a16="http://schemas.microsoft.com/office/drawing/2014/main" id="{EA9CD48F-0FA3-4BCE-0D7C-B8A62A1B31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614862" y="3371851"/>
                    <a:ext cx="2971800" cy="871538"/>
                  </a:xfrm>
                  <a:custGeom>
                    <a:avLst/>
                    <a:gdLst>
                      <a:gd name="T0" fmla="*/ 1452 w 1872"/>
                      <a:gd name="T1" fmla="*/ 201 h 549"/>
                      <a:gd name="T2" fmla="*/ 1369 w 1872"/>
                      <a:gd name="T3" fmla="*/ 0 h 549"/>
                      <a:gd name="T4" fmla="*/ 494 w 1872"/>
                      <a:gd name="T5" fmla="*/ 0 h 549"/>
                      <a:gd name="T6" fmla="*/ 411 w 1872"/>
                      <a:gd name="T7" fmla="*/ 201 h 549"/>
                      <a:gd name="T8" fmla="*/ 0 w 1872"/>
                      <a:gd name="T9" fmla="*/ 201 h 549"/>
                      <a:gd name="T10" fmla="*/ 65 w 1872"/>
                      <a:gd name="T11" fmla="*/ 549 h 549"/>
                      <a:gd name="T12" fmla="*/ 452 w 1872"/>
                      <a:gd name="T13" fmla="*/ 549 h 549"/>
                      <a:gd name="T14" fmla="*/ 532 w 1872"/>
                      <a:gd name="T15" fmla="*/ 332 h 549"/>
                      <a:gd name="T16" fmla="*/ 1331 w 1872"/>
                      <a:gd name="T17" fmla="*/ 334 h 549"/>
                      <a:gd name="T18" fmla="*/ 1412 w 1872"/>
                      <a:gd name="T19" fmla="*/ 549 h 549"/>
                      <a:gd name="T20" fmla="*/ 1809 w 1872"/>
                      <a:gd name="T21" fmla="*/ 549 h 549"/>
                      <a:gd name="T22" fmla="*/ 1872 w 1872"/>
                      <a:gd name="T23" fmla="*/ 201 h 549"/>
                      <a:gd name="T24" fmla="*/ 1452 w 1872"/>
                      <a:gd name="T25" fmla="*/ 201 h 5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872" h="549">
                        <a:moveTo>
                          <a:pt x="1452" y="201"/>
                        </a:moveTo>
                        <a:lnTo>
                          <a:pt x="1369" y="0"/>
                        </a:lnTo>
                        <a:lnTo>
                          <a:pt x="494" y="0"/>
                        </a:lnTo>
                        <a:lnTo>
                          <a:pt x="411" y="201"/>
                        </a:lnTo>
                        <a:lnTo>
                          <a:pt x="0" y="201"/>
                        </a:lnTo>
                        <a:lnTo>
                          <a:pt x="65" y="549"/>
                        </a:lnTo>
                        <a:lnTo>
                          <a:pt x="452" y="549"/>
                        </a:lnTo>
                        <a:lnTo>
                          <a:pt x="532" y="332"/>
                        </a:lnTo>
                        <a:lnTo>
                          <a:pt x="1331" y="334"/>
                        </a:lnTo>
                        <a:lnTo>
                          <a:pt x="1412" y="549"/>
                        </a:lnTo>
                        <a:lnTo>
                          <a:pt x="1809" y="549"/>
                        </a:lnTo>
                        <a:lnTo>
                          <a:pt x="1872" y="201"/>
                        </a:lnTo>
                        <a:lnTo>
                          <a:pt x="1452" y="20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1" name="Freeform 25">
                    <a:extLst>
                      <a:ext uri="{FF2B5EF4-FFF2-40B4-BE49-F238E27FC236}">
                        <a16:creationId xmlns:a16="http://schemas.microsoft.com/office/drawing/2014/main" id="{831D60EA-EF15-0603-E22B-934391CC4A1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727825" y="3368676"/>
                    <a:ext cx="192087" cy="874713"/>
                  </a:xfrm>
                  <a:custGeom>
                    <a:avLst/>
                    <a:gdLst>
                      <a:gd name="T0" fmla="*/ 0 w 121"/>
                      <a:gd name="T1" fmla="*/ 336 h 551"/>
                      <a:gd name="T2" fmla="*/ 81 w 121"/>
                      <a:gd name="T3" fmla="*/ 551 h 551"/>
                      <a:gd name="T4" fmla="*/ 121 w 121"/>
                      <a:gd name="T5" fmla="*/ 203 h 551"/>
                      <a:gd name="T6" fmla="*/ 38 w 121"/>
                      <a:gd name="T7" fmla="*/ 0 h 551"/>
                      <a:gd name="T8" fmla="*/ 0 w 121"/>
                      <a:gd name="T9" fmla="*/ 336 h 5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1" h="551">
                        <a:moveTo>
                          <a:pt x="0" y="336"/>
                        </a:moveTo>
                        <a:lnTo>
                          <a:pt x="81" y="551"/>
                        </a:lnTo>
                        <a:lnTo>
                          <a:pt x="121" y="203"/>
                        </a:lnTo>
                        <a:lnTo>
                          <a:pt x="38" y="0"/>
                        </a:lnTo>
                        <a:lnTo>
                          <a:pt x="0" y="336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2" name="Freeform 28">
                    <a:extLst>
                      <a:ext uri="{FF2B5EF4-FFF2-40B4-BE49-F238E27FC236}">
                        <a16:creationId xmlns:a16="http://schemas.microsoft.com/office/drawing/2014/main" id="{6B537500-8D39-CD97-9D0D-9D711E8319D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67325" y="3371851"/>
                    <a:ext cx="192087" cy="871538"/>
                  </a:xfrm>
                  <a:custGeom>
                    <a:avLst/>
                    <a:gdLst>
                      <a:gd name="T0" fmla="*/ 83 w 121"/>
                      <a:gd name="T1" fmla="*/ 0 h 549"/>
                      <a:gd name="T2" fmla="*/ 0 w 121"/>
                      <a:gd name="T3" fmla="*/ 201 h 549"/>
                      <a:gd name="T4" fmla="*/ 41 w 121"/>
                      <a:gd name="T5" fmla="*/ 549 h 549"/>
                      <a:gd name="T6" fmla="*/ 121 w 121"/>
                      <a:gd name="T7" fmla="*/ 332 h 549"/>
                      <a:gd name="T8" fmla="*/ 83 w 121"/>
                      <a:gd name="T9" fmla="*/ 0 h 5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1" h="549">
                        <a:moveTo>
                          <a:pt x="83" y="0"/>
                        </a:moveTo>
                        <a:lnTo>
                          <a:pt x="0" y="201"/>
                        </a:lnTo>
                        <a:lnTo>
                          <a:pt x="41" y="549"/>
                        </a:lnTo>
                        <a:lnTo>
                          <a:pt x="121" y="332"/>
                        </a:lnTo>
                        <a:lnTo>
                          <a:pt x="83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0D0629A1-29F6-662D-5271-E8D56F9E93A9}"/>
                    </a:ext>
                  </a:extLst>
                </p:cNvPr>
                <p:cNvGrpSpPr/>
                <p:nvPr/>
              </p:nvGrpSpPr>
              <p:grpSpPr>
                <a:xfrm>
                  <a:off x="4421542" y="2498714"/>
                  <a:ext cx="3353609" cy="821486"/>
                  <a:chOff x="4406900" y="2312988"/>
                  <a:chExt cx="3382962" cy="828676"/>
                </a:xfrm>
                <a:solidFill>
                  <a:schemeClr val="accent2">
                    <a:lumMod val="60000"/>
                    <a:lumOff val="40000"/>
                  </a:schemeClr>
                </a:solidFill>
              </p:grpSpPr>
              <p:sp>
                <p:nvSpPr>
                  <p:cNvPr id="120" name="Freeform 13">
                    <a:extLst>
                      <a:ext uri="{FF2B5EF4-FFF2-40B4-BE49-F238E27FC236}">
                        <a16:creationId xmlns:a16="http://schemas.microsoft.com/office/drawing/2014/main" id="{C3B0BAB2-486E-5508-DF32-F3EDD75E0F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06900" y="2312988"/>
                    <a:ext cx="3382962" cy="828675"/>
                  </a:xfrm>
                  <a:custGeom>
                    <a:avLst/>
                    <a:gdLst>
                      <a:gd name="T0" fmla="*/ 1663 w 2131"/>
                      <a:gd name="T1" fmla="*/ 176 h 522"/>
                      <a:gd name="T2" fmla="*/ 1577 w 2131"/>
                      <a:gd name="T3" fmla="*/ 0 h 522"/>
                      <a:gd name="T4" fmla="*/ 548 w 2131"/>
                      <a:gd name="T5" fmla="*/ 0 h 522"/>
                      <a:gd name="T6" fmla="*/ 464 w 2131"/>
                      <a:gd name="T7" fmla="*/ 176 h 522"/>
                      <a:gd name="T8" fmla="*/ 0 w 2131"/>
                      <a:gd name="T9" fmla="*/ 176 h 522"/>
                      <a:gd name="T10" fmla="*/ 65 w 2131"/>
                      <a:gd name="T11" fmla="*/ 522 h 522"/>
                      <a:gd name="T12" fmla="*/ 503 w 2131"/>
                      <a:gd name="T13" fmla="*/ 522 h 522"/>
                      <a:gd name="T14" fmla="*/ 587 w 2131"/>
                      <a:gd name="T15" fmla="*/ 334 h 522"/>
                      <a:gd name="T16" fmla="*/ 1538 w 2131"/>
                      <a:gd name="T17" fmla="*/ 334 h 522"/>
                      <a:gd name="T18" fmla="*/ 1622 w 2131"/>
                      <a:gd name="T19" fmla="*/ 522 h 522"/>
                      <a:gd name="T20" fmla="*/ 2067 w 2131"/>
                      <a:gd name="T21" fmla="*/ 522 h 522"/>
                      <a:gd name="T22" fmla="*/ 2131 w 2131"/>
                      <a:gd name="T23" fmla="*/ 176 h 522"/>
                      <a:gd name="T24" fmla="*/ 1663 w 2131"/>
                      <a:gd name="T25" fmla="*/ 17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2131" h="522">
                        <a:moveTo>
                          <a:pt x="1663" y="176"/>
                        </a:moveTo>
                        <a:lnTo>
                          <a:pt x="1577" y="0"/>
                        </a:lnTo>
                        <a:lnTo>
                          <a:pt x="548" y="0"/>
                        </a:lnTo>
                        <a:lnTo>
                          <a:pt x="464" y="176"/>
                        </a:lnTo>
                        <a:lnTo>
                          <a:pt x="0" y="176"/>
                        </a:lnTo>
                        <a:lnTo>
                          <a:pt x="65" y="522"/>
                        </a:lnTo>
                        <a:lnTo>
                          <a:pt x="503" y="522"/>
                        </a:lnTo>
                        <a:lnTo>
                          <a:pt x="587" y="334"/>
                        </a:lnTo>
                        <a:lnTo>
                          <a:pt x="1538" y="334"/>
                        </a:lnTo>
                        <a:lnTo>
                          <a:pt x="1622" y="522"/>
                        </a:lnTo>
                        <a:lnTo>
                          <a:pt x="2067" y="522"/>
                        </a:lnTo>
                        <a:lnTo>
                          <a:pt x="2131" y="176"/>
                        </a:lnTo>
                        <a:lnTo>
                          <a:pt x="1663" y="176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1" name="Freeform 22">
                    <a:extLst>
                      <a:ext uri="{FF2B5EF4-FFF2-40B4-BE49-F238E27FC236}">
                        <a16:creationId xmlns:a16="http://schemas.microsoft.com/office/drawing/2014/main" id="{B617A112-8602-EEEB-F4AB-695A2BD586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848475" y="2312988"/>
                    <a:ext cx="198437" cy="828675"/>
                  </a:xfrm>
                  <a:custGeom>
                    <a:avLst/>
                    <a:gdLst>
                      <a:gd name="T0" fmla="*/ 0 w 125"/>
                      <a:gd name="T1" fmla="*/ 334 h 522"/>
                      <a:gd name="T2" fmla="*/ 84 w 125"/>
                      <a:gd name="T3" fmla="*/ 522 h 522"/>
                      <a:gd name="T4" fmla="*/ 125 w 125"/>
                      <a:gd name="T5" fmla="*/ 176 h 522"/>
                      <a:gd name="T6" fmla="*/ 39 w 125"/>
                      <a:gd name="T7" fmla="*/ 0 h 522"/>
                      <a:gd name="T8" fmla="*/ 0 w 125"/>
                      <a:gd name="T9" fmla="*/ 334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5" h="522">
                        <a:moveTo>
                          <a:pt x="0" y="334"/>
                        </a:moveTo>
                        <a:lnTo>
                          <a:pt x="84" y="522"/>
                        </a:lnTo>
                        <a:lnTo>
                          <a:pt x="125" y="176"/>
                        </a:lnTo>
                        <a:lnTo>
                          <a:pt x="39" y="0"/>
                        </a:lnTo>
                        <a:lnTo>
                          <a:pt x="0" y="33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" name="Freeform 29">
                    <a:extLst>
                      <a:ext uri="{FF2B5EF4-FFF2-40B4-BE49-F238E27FC236}">
                        <a16:creationId xmlns:a16="http://schemas.microsoft.com/office/drawing/2014/main" id="{E816554E-5324-82D9-A96C-3BCC2E158C9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43500" y="2314576"/>
                    <a:ext cx="195262" cy="827088"/>
                  </a:xfrm>
                  <a:custGeom>
                    <a:avLst/>
                    <a:gdLst>
                      <a:gd name="T0" fmla="*/ 84 w 123"/>
                      <a:gd name="T1" fmla="*/ 0 h 521"/>
                      <a:gd name="T2" fmla="*/ 0 w 123"/>
                      <a:gd name="T3" fmla="*/ 175 h 521"/>
                      <a:gd name="T4" fmla="*/ 39 w 123"/>
                      <a:gd name="T5" fmla="*/ 521 h 521"/>
                      <a:gd name="T6" fmla="*/ 123 w 123"/>
                      <a:gd name="T7" fmla="*/ 331 h 521"/>
                      <a:gd name="T8" fmla="*/ 84 w 123"/>
                      <a:gd name="T9" fmla="*/ 0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3" h="521">
                        <a:moveTo>
                          <a:pt x="84" y="0"/>
                        </a:moveTo>
                        <a:lnTo>
                          <a:pt x="0" y="175"/>
                        </a:lnTo>
                        <a:lnTo>
                          <a:pt x="39" y="521"/>
                        </a:lnTo>
                        <a:lnTo>
                          <a:pt x="123" y="331"/>
                        </a:lnTo>
                        <a:lnTo>
                          <a:pt x="84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6BA5AA51-4571-0042-F9DF-F4219B57F711}"/>
                    </a:ext>
                  </a:extLst>
                </p:cNvPr>
                <p:cNvGrpSpPr/>
                <p:nvPr/>
              </p:nvGrpSpPr>
              <p:grpSpPr>
                <a:xfrm>
                  <a:off x="4523834" y="3003137"/>
                  <a:ext cx="3150599" cy="843517"/>
                  <a:chOff x="4510087" y="2840038"/>
                  <a:chExt cx="3178175" cy="850900"/>
                </a:xfrm>
                <a:solidFill>
                  <a:schemeClr val="accent2"/>
                </a:solidFill>
              </p:grpSpPr>
              <p:sp>
                <p:nvSpPr>
                  <p:cNvPr id="113" name="Freeform 12">
                    <a:extLst>
                      <a:ext uri="{FF2B5EF4-FFF2-40B4-BE49-F238E27FC236}">
                        <a16:creationId xmlns:a16="http://schemas.microsoft.com/office/drawing/2014/main" id="{DE784CD7-6C9B-4986-4AC1-5A8A5D61704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10087" y="2843213"/>
                    <a:ext cx="3178175" cy="847725"/>
                  </a:xfrm>
                  <a:custGeom>
                    <a:avLst/>
                    <a:gdLst>
                      <a:gd name="T0" fmla="*/ 1557 w 2002"/>
                      <a:gd name="T1" fmla="*/ 188 h 534"/>
                      <a:gd name="T2" fmla="*/ 1473 w 2002"/>
                      <a:gd name="T3" fmla="*/ 0 h 534"/>
                      <a:gd name="T4" fmla="*/ 522 w 2002"/>
                      <a:gd name="T5" fmla="*/ 0 h 534"/>
                      <a:gd name="T6" fmla="*/ 438 w 2002"/>
                      <a:gd name="T7" fmla="*/ 188 h 534"/>
                      <a:gd name="T8" fmla="*/ 0 w 2002"/>
                      <a:gd name="T9" fmla="*/ 188 h 534"/>
                      <a:gd name="T10" fmla="*/ 66 w 2002"/>
                      <a:gd name="T11" fmla="*/ 534 h 534"/>
                      <a:gd name="T12" fmla="*/ 477 w 2002"/>
                      <a:gd name="T13" fmla="*/ 534 h 534"/>
                      <a:gd name="T14" fmla="*/ 560 w 2002"/>
                      <a:gd name="T15" fmla="*/ 333 h 534"/>
                      <a:gd name="T16" fmla="*/ 1435 w 2002"/>
                      <a:gd name="T17" fmla="*/ 333 h 534"/>
                      <a:gd name="T18" fmla="*/ 1518 w 2002"/>
                      <a:gd name="T19" fmla="*/ 534 h 534"/>
                      <a:gd name="T20" fmla="*/ 1938 w 2002"/>
                      <a:gd name="T21" fmla="*/ 534 h 534"/>
                      <a:gd name="T22" fmla="*/ 2002 w 2002"/>
                      <a:gd name="T23" fmla="*/ 188 h 534"/>
                      <a:gd name="T24" fmla="*/ 1557 w 2002"/>
                      <a:gd name="T25" fmla="*/ 188 h 5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2002" h="534">
                        <a:moveTo>
                          <a:pt x="1557" y="188"/>
                        </a:moveTo>
                        <a:lnTo>
                          <a:pt x="1473" y="0"/>
                        </a:lnTo>
                        <a:lnTo>
                          <a:pt x="522" y="0"/>
                        </a:lnTo>
                        <a:lnTo>
                          <a:pt x="438" y="188"/>
                        </a:lnTo>
                        <a:lnTo>
                          <a:pt x="0" y="188"/>
                        </a:lnTo>
                        <a:lnTo>
                          <a:pt x="66" y="534"/>
                        </a:lnTo>
                        <a:lnTo>
                          <a:pt x="477" y="534"/>
                        </a:lnTo>
                        <a:lnTo>
                          <a:pt x="560" y="333"/>
                        </a:lnTo>
                        <a:lnTo>
                          <a:pt x="1435" y="333"/>
                        </a:lnTo>
                        <a:lnTo>
                          <a:pt x="1518" y="534"/>
                        </a:lnTo>
                        <a:lnTo>
                          <a:pt x="1938" y="534"/>
                        </a:lnTo>
                        <a:lnTo>
                          <a:pt x="2002" y="188"/>
                        </a:lnTo>
                        <a:lnTo>
                          <a:pt x="1557" y="188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5" name="Freeform 21">
                    <a:extLst>
                      <a:ext uri="{FF2B5EF4-FFF2-40B4-BE49-F238E27FC236}">
                        <a16:creationId xmlns:a16="http://schemas.microsoft.com/office/drawing/2014/main" id="{320E8C6F-5CB8-4630-C100-FCF678E91EB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788150" y="2843213"/>
                    <a:ext cx="193675" cy="847725"/>
                  </a:xfrm>
                  <a:custGeom>
                    <a:avLst/>
                    <a:gdLst>
                      <a:gd name="T0" fmla="*/ 0 w 122"/>
                      <a:gd name="T1" fmla="*/ 331 h 534"/>
                      <a:gd name="T2" fmla="*/ 83 w 122"/>
                      <a:gd name="T3" fmla="*/ 534 h 534"/>
                      <a:gd name="T4" fmla="*/ 122 w 122"/>
                      <a:gd name="T5" fmla="*/ 188 h 534"/>
                      <a:gd name="T6" fmla="*/ 38 w 122"/>
                      <a:gd name="T7" fmla="*/ 0 h 534"/>
                      <a:gd name="T8" fmla="*/ 0 w 122"/>
                      <a:gd name="T9" fmla="*/ 331 h 5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2" h="534">
                        <a:moveTo>
                          <a:pt x="0" y="331"/>
                        </a:moveTo>
                        <a:lnTo>
                          <a:pt x="83" y="534"/>
                        </a:lnTo>
                        <a:lnTo>
                          <a:pt x="122" y="188"/>
                        </a:lnTo>
                        <a:lnTo>
                          <a:pt x="38" y="0"/>
                        </a:lnTo>
                        <a:lnTo>
                          <a:pt x="0" y="331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9" name="Freeform 30">
                    <a:extLst>
                      <a:ext uri="{FF2B5EF4-FFF2-40B4-BE49-F238E27FC236}">
                        <a16:creationId xmlns:a16="http://schemas.microsoft.com/office/drawing/2014/main" id="{1B624381-FE81-C0F1-5B84-87A905734CE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05412" y="2840038"/>
                    <a:ext cx="193675" cy="850900"/>
                  </a:xfrm>
                  <a:custGeom>
                    <a:avLst/>
                    <a:gdLst>
                      <a:gd name="T0" fmla="*/ 84 w 122"/>
                      <a:gd name="T1" fmla="*/ 0 h 536"/>
                      <a:gd name="T2" fmla="*/ 0 w 122"/>
                      <a:gd name="T3" fmla="*/ 190 h 536"/>
                      <a:gd name="T4" fmla="*/ 39 w 122"/>
                      <a:gd name="T5" fmla="*/ 536 h 536"/>
                      <a:gd name="T6" fmla="*/ 122 w 122"/>
                      <a:gd name="T7" fmla="*/ 335 h 536"/>
                      <a:gd name="T8" fmla="*/ 84 w 122"/>
                      <a:gd name="T9" fmla="*/ 0 h 5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2" h="536">
                        <a:moveTo>
                          <a:pt x="84" y="0"/>
                        </a:moveTo>
                        <a:lnTo>
                          <a:pt x="0" y="190"/>
                        </a:lnTo>
                        <a:lnTo>
                          <a:pt x="39" y="536"/>
                        </a:lnTo>
                        <a:lnTo>
                          <a:pt x="122" y="335"/>
                        </a:lnTo>
                        <a:lnTo>
                          <a:pt x="84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33905F71-DEE7-DB72-7778-38C363B96474}"/>
                    </a:ext>
                  </a:extLst>
                </p:cNvPr>
                <p:cNvGrpSpPr/>
                <p:nvPr/>
              </p:nvGrpSpPr>
              <p:grpSpPr>
                <a:xfrm>
                  <a:off x="4317676" y="1980246"/>
                  <a:ext cx="3558194" cy="801027"/>
                  <a:chOff x="4302125" y="1784351"/>
                  <a:chExt cx="3589337" cy="808038"/>
                </a:xfrm>
                <a:solidFill>
                  <a:schemeClr val="accent1"/>
                </a:solidFill>
              </p:grpSpPr>
              <p:sp>
                <p:nvSpPr>
                  <p:cNvPr id="110" name="Freeform 10">
                    <a:extLst>
                      <a:ext uri="{FF2B5EF4-FFF2-40B4-BE49-F238E27FC236}">
                        <a16:creationId xmlns:a16="http://schemas.microsoft.com/office/drawing/2014/main" id="{0E413F57-D4A9-DE3F-7110-C8D1E0C65E7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02125" y="1784351"/>
                    <a:ext cx="3589337" cy="808038"/>
                  </a:xfrm>
                  <a:custGeom>
                    <a:avLst/>
                    <a:gdLst>
                      <a:gd name="T0" fmla="*/ 1768 w 2261"/>
                      <a:gd name="T1" fmla="*/ 161 h 509"/>
                      <a:gd name="T2" fmla="*/ 1681 w 2261"/>
                      <a:gd name="T3" fmla="*/ 0 h 509"/>
                      <a:gd name="T4" fmla="*/ 1681 w 2261"/>
                      <a:gd name="T5" fmla="*/ 0 h 509"/>
                      <a:gd name="T6" fmla="*/ 1681 w 2261"/>
                      <a:gd name="T7" fmla="*/ 0 h 509"/>
                      <a:gd name="T8" fmla="*/ 1681 w 2261"/>
                      <a:gd name="T9" fmla="*/ 0 h 509"/>
                      <a:gd name="T10" fmla="*/ 1681 w 2261"/>
                      <a:gd name="T11" fmla="*/ 0 h 509"/>
                      <a:gd name="T12" fmla="*/ 576 w 2261"/>
                      <a:gd name="T13" fmla="*/ 0 h 509"/>
                      <a:gd name="T14" fmla="*/ 576 w 2261"/>
                      <a:gd name="T15" fmla="*/ 0 h 509"/>
                      <a:gd name="T16" fmla="*/ 489 w 2261"/>
                      <a:gd name="T17" fmla="*/ 161 h 509"/>
                      <a:gd name="T18" fmla="*/ 0 w 2261"/>
                      <a:gd name="T19" fmla="*/ 161 h 509"/>
                      <a:gd name="T20" fmla="*/ 66 w 2261"/>
                      <a:gd name="T21" fmla="*/ 509 h 509"/>
                      <a:gd name="T22" fmla="*/ 530 w 2261"/>
                      <a:gd name="T23" fmla="*/ 509 h 509"/>
                      <a:gd name="T24" fmla="*/ 614 w 2261"/>
                      <a:gd name="T25" fmla="*/ 333 h 509"/>
                      <a:gd name="T26" fmla="*/ 614 w 2261"/>
                      <a:gd name="T27" fmla="*/ 333 h 509"/>
                      <a:gd name="T28" fmla="*/ 1643 w 2261"/>
                      <a:gd name="T29" fmla="*/ 333 h 509"/>
                      <a:gd name="T30" fmla="*/ 1643 w 2261"/>
                      <a:gd name="T31" fmla="*/ 333 h 509"/>
                      <a:gd name="T32" fmla="*/ 1729 w 2261"/>
                      <a:gd name="T33" fmla="*/ 509 h 509"/>
                      <a:gd name="T34" fmla="*/ 2197 w 2261"/>
                      <a:gd name="T35" fmla="*/ 509 h 509"/>
                      <a:gd name="T36" fmla="*/ 2261 w 2261"/>
                      <a:gd name="T37" fmla="*/ 161 h 509"/>
                      <a:gd name="T38" fmla="*/ 1768 w 2261"/>
                      <a:gd name="T39" fmla="*/ 161 h 5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2261" h="509">
                        <a:moveTo>
                          <a:pt x="1768" y="161"/>
                        </a:moveTo>
                        <a:lnTo>
                          <a:pt x="1681" y="0"/>
                        </a:lnTo>
                        <a:lnTo>
                          <a:pt x="1681" y="0"/>
                        </a:lnTo>
                        <a:lnTo>
                          <a:pt x="1681" y="0"/>
                        </a:lnTo>
                        <a:lnTo>
                          <a:pt x="1681" y="0"/>
                        </a:lnTo>
                        <a:lnTo>
                          <a:pt x="1681" y="0"/>
                        </a:lnTo>
                        <a:lnTo>
                          <a:pt x="576" y="0"/>
                        </a:lnTo>
                        <a:lnTo>
                          <a:pt x="576" y="0"/>
                        </a:lnTo>
                        <a:lnTo>
                          <a:pt x="489" y="161"/>
                        </a:lnTo>
                        <a:lnTo>
                          <a:pt x="0" y="161"/>
                        </a:lnTo>
                        <a:lnTo>
                          <a:pt x="66" y="509"/>
                        </a:lnTo>
                        <a:lnTo>
                          <a:pt x="530" y="509"/>
                        </a:lnTo>
                        <a:lnTo>
                          <a:pt x="614" y="333"/>
                        </a:lnTo>
                        <a:lnTo>
                          <a:pt x="614" y="333"/>
                        </a:lnTo>
                        <a:lnTo>
                          <a:pt x="1643" y="333"/>
                        </a:lnTo>
                        <a:lnTo>
                          <a:pt x="1643" y="333"/>
                        </a:lnTo>
                        <a:lnTo>
                          <a:pt x="1729" y="509"/>
                        </a:lnTo>
                        <a:lnTo>
                          <a:pt x="2197" y="509"/>
                        </a:lnTo>
                        <a:lnTo>
                          <a:pt x="2261" y="161"/>
                        </a:lnTo>
                        <a:lnTo>
                          <a:pt x="1768" y="16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1" name="Freeform 23">
                    <a:extLst>
                      <a:ext uri="{FF2B5EF4-FFF2-40B4-BE49-F238E27FC236}">
                        <a16:creationId xmlns:a16="http://schemas.microsoft.com/office/drawing/2014/main" id="{4C6A7213-1561-3960-516D-A5BD87DC11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10387" y="1784351"/>
                    <a:ext cx="198437" cy="808038"/>
                  </a:xfrm>
                  <a:custGeom>
                    <a:avLst/>
                    <a:gdLst>
                      <a:gd name="T0" fmla="*/ 0 w 125"/>
                      <a:gd name="T1" fmla="*/ 333 h 509"/>
                      <a:gd name="T2" fmla="*/ 86 w 125"/>
                      <a:gd name="T3" fmla="*/ 509 h 509"/>
                      <a:gd name="T4" fmla="*/ 125 w 125"/>
                      <a:gd name="T5" fmla="*/ 161 h 509"/>
                      <a:gd name="T6" fmla="*/ 38 w 125"/>
                      <a:gd name="T7" fmla="*/ 0 h 509"/>
                      <a:gd name="T8" fmla="*/ 0 w 125"/>
                      <a:gd name="T9" fmla="*/ 333 h 5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5" h="509">
                        <a:moveTo>
                          <a:pt x="0" y="333"/>
                        </a:moveTo>
                        <a:lnTo>
                          <a:pt x="86" y="509"/>
                        </a:lnTo>
                        <a:lnTo>
                          <a:pt x="125" y="161"/>
                        </a:lnTo>
                        <a:lnTo>
                          <a:pt x="38" y="0"/>
                        </a:lnTo>
                        <a:lnTo>
                          <a:pt x="0" y="333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2" name="Freeform 31">
                    <a:extLst>
                      <a:ext uri="{FF2B5EF4-FFF2-40B4-BE49-F238E27FC236}">
                        <a16:creationId xmlns:a16="http://schemas.microsoft.com/office/drawing/2014/main" id="{0D58EC96-EE95-97E7-9034-0E637A48A04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78412" y="1784351"/>
                    <a:ext cx="198437" cy="808038"/>
                  </a:xfrm>
                  <a:custGeom>
                    <a:avLst/>
                    <a:gdLst>
                      <a:gd name="T0" fmla="*/ 87 w 125"/>
                      <a:gd name="T1" fmla="*/ 0 h 509"/>
                      <a:gd name="T2" fmla="*/ 0 w 125"/>
                      <a:gd name="T3" fmla="*/ 161 h 509"/>
                      <a:gd name="T4" fmla="*/ 41 w 125"/>
                      <a:gd name="T5" fmla="*/ 509 h 509"/>
                      <a:gd name="T6" fmla="*/ 125 w 125"/>
                      <a:gd name="T7" fmla="*/ 334 h 509"/>
                      <a:gd name="T8" fmla="*/ 87 w 125"/>
                      <a:gd name="T9" fmla="*/ 0 h 5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5" h="509">
                        <a:moveTo>
                          <a:pt x="87" y="0"/>
                        </a:moveTo>
                        <a:lnTo>
                          <a:pt x="0" y="161"/>
                        </a:lnTo>
                        <a:lnTo>
                          <a:pt x="41" y="509"/>
                        </a:lnTo>
                        <a:lnTo>
                          <a:pt x="125" y="334"/>
                        </a:lnTo>
                        <a:lnTo>
                          <a:pt x="87" y="0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188ED410-9FEB-5EF3-250F-60D3EFFC74C2}"/>
                    </a:ext>
                  </a:extLst>
                </p:cNvPr>
                <p:cNvGrpSpPr/>
                <p:nvPr/>
              </p:nvGrpSpPr>
              <p:grpSpPr>
                <a:xfrm>
                  <a:off x="4213810" y="1463639"/>
                  <a:ext cx="3761204" cy="777421"/>
                  <a:chOff x="4197350" y="1255713"/>
                  <a:chExt cx="3794124" cy="784225"/>
                </a:xfrm>
                <a:solidFill>
                  <a:schemeClr val="accent1">
                    <a:lumMod val="60000"/>
                    <a:lumOff val="40000"/>
                  </a:schemeClr>
                </a:solidFill>
              </p:grpSpPr>
              <p:sp>
                <p:nvSpPr>
                  <p:cNvPr id="90" name="Freeform 9">
                    <a:extLst>
                      <a:ext uri="{FF2B5EF4-FFF2-40B4-BE49-F238E27FC236}">
                        <a16:creationId xmlns:a16="http://schemas.microsoft.com/office/drawing/2014/main" id="{7F045217-EF40-0BBB-8B06-3388760C54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350" y="1255713"/>
                    <a:ext cx="3794124" cy="784225"/>
                  </a:xfrm>
                  <a:custGeom>
                    <a:avLst/>
                    <a:gdLst>
                      <a:gd name="T0" fmla="*/ 1875 w 2390"/>
                      <a:gd name="T1" fmla="*/ 148 h 494"/>
                      <a:gd name="T2" fmla="*/ 1785 w 2390"/>
                      <a:gd name="T3" fmla="*/ 0 h 494"/>
                      <a:gd name="T4" fmla="*/ 1785 w 2390"/>
                      <a:gd name="T5" fmla="*/ 0 h 494"/>
                      <a:gd name="T6" fmla="*/ 602 w 2390"/>
                      <a:gd name="T7" fmla="*/ 0 h 494"/>
                      <a:gd name="T8" fmla="*/ 602 w 2390"/>
                      <a:gd name="T9" fmla="*/ 0 h 494"/>
                      <a:gd name="T10" fmla="*/ 516 w 2390"/>
                      <a:gd name="T11" fmla="*/ 148 h 494"/>
                      <a:gd name="T12" fmla="*/ 0 w 2390"/>
                      <a:gd name="T13" fmla="*/ 148 h 494"/>
                      <a:gd name="T14" fmla="*/ 66 w 2390"/>
                      <a:gd name="T15" fmla="*/ 494 h 494"/>
                      <a:gd name="T16" fmla="*/ 555 w 2390"/>
                      <a:gd name="T17" fmla="*/ 494 h 494"/>
                      <a:gd name="T18" fmla="*/ 642 w 2390"/>
                      <a:gd name="T19" fmla="*/ 333 h 494"/>
                      <a:gd name="T20" fmla="*/ 642 w 2390"/>
                      <a:gd name="T21" fmla="*/ 333 h 494"/>
                      <a:gd name="T22" fmla="*/ 1747 w 2390"/>
                      <a:gd name="T23" fmla="*/ 333 h 494"/>
                      <a:gd name="T24" fmla="*/ 1834 w 2390"/>
                      <a:gd name="T25" fmla="*/ 494 h 494"/>
                      <a:gd name="T26" fmla="*/ 2327 w 2390"/>
                      <a:gd name="T27" fmla="*/ 494 h 494"/>
                      <a:gd name="T28" fmla="*/ 2390 w 2390"/>
                      <a:gd name="T29" fmla="*/ 148 h 494"/>
                      <a:gd name="T30" fmla="*/ 1875 w 2390"/>
                      <a:gd name="T31" fmla="*/ 148 h 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390" h="494">
                        <a:moveTo>
                          <a:pt x="1875" y="148"/>
                        </a:moveTo>
                        <a:lnTo>
                          <a:pt x="1785" y="0"/>
                        </a:lnTo>
                        <a:lnTo>
                          <a:pt x="1785" y="0"/>
                        </a:lnTo>
                        <a:lnTo>
                          <a:pt x="602" y="0"/>
                        </a:lnTo>
                        <a:lnTo>
                          <a:pt x="602" y="0"/>
                        </a:lnTo>
                        <a:lnTo>
                          <a:pt x="516" y="148"/>
                        </a:lnTo>
                        <a:lnTo>
                          <a:pt x="0" y="148"/>
                        </a:lnTo>
                        <a:lnTo>
                          <a:pt x="66" y="494"/>
                        </a:lnTo>
                        <a:lnTo>
                          <a:pt x="555" y="494"/>
                        </a:lnTo>
                        <a:lnTo>
                          <a:pt x="642" y="333"/>
                        </a:lnTo>
                        <a:lnTo>
                          <a:pt x="642" y="333"/>
                        </a:lnTo>
                        <a:lnTo>
                          <a:pt x="1747" y="333"/>
                        </a:lnTo>
                        <a:lnTo>
                          <a:pt x="1834" y="494"/>
                        </a:lnTo>
                        <a:lnTo>
                          <a:pt x="2327" y="494"/>
                        </a:lnTo>
                        <a:lnTo>
                          <a:pt x="2390" y="148"/>
                        </a:lnTo>
                        <a:lnTo>
                          <a:pt x="1875" y="148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" name="Freeform 19">
                    <a:extLst>
                      <a:ext uri="{FF2B5EF4-FFF2-40B4-BE49-F238E27FC236}">
                        <a16:creationId xmlns:a16="http://schemas.microsoft.com/office/drawing/2014/main" id="{9FE9198A-E8D9-BD76-81CE-6858BF0B8F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70712" y="1255713"/>
                    <a:ext cx="203200" cy="784225"/>
                  </a:xfrm>
                  <a:custGeom>
                    <a:avLst/>
                    <a:gdLst>
                      <a:gd name="T0" fmla="*/ 38 w 128"/>
                      <a:gd name="T1" fmla="*/ 0 h 494"/>
                      <a:gd name="T2" fmla="*/ 0 w 128"/>
                      <a:gd name="T3" fmla="*/ 333 h 494"/>
                      <a:gd name="T4" fmla="*/ 87 w 128"/>
                      <a:gd name="T5" fmla="*/ 494 h 494"/>
                      <a:gd name="T6" fmla="*/ 128 w 128"/>
                      <a:gd name="T7" fmla="*/ 148 h 494"/>
                      <a:gd name="T8" fmla="*/ 38 w 128"/>
                      <a:gd name="T9" fmla="*/ 0 h 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8" h="494">
                        <a:moveTo>
                          <a:pt x="38" y="0"/>
                        </a:moveTo>
                        <a:lnTo>
                          <a:pt x="0" y="333"/>
                        </a:lnTo>
                        <a:lnTo>
                          <a:pt x="87" y="494"/>
                        </a:lnTo>
                        <a:lnTo>
                          <a:pt x="128" y="148"/>
                        </a:lnTo>
                        <a:lnTo>
                          <a:pt x="38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" name="Freeform 32">
                    <a:extLst>
                      <a:ext uri="{FF2B5EF4-FFF2-40B4-BE49-F238E27FC236}">
                        <a16:creationId xmlns:a16="http://schemas.microsoft.com/office/drawing/2014/main" id="{F0943199-E43A-9C16-F856-2C3A0D2171F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16500" y="1255713"/>
                    <a:ext cx="200025" cy="784225"/>
                  </a:xfrm>
                  <a:custGeom>
                    <a:avLst/>
                    <a:gdLst>
                      <a:gd name="T0" fmla="*/ 88 w 126"/>
                      <a:gd name="T1" fmla="*/ 0 h 494"/>
                      <a:gd name="T2" fmla="*/ 0 w 126"/>
                      <a:gd name="T3" fmla="*/ 148 h 494"/>
                      <a:gd name="T4" fmla="*/ 39 w 126"/>
                      <a:gd name="T5" fmla="*/ 494 h 494"/>
                      <a:gd name="T6" fmla="*/ 126 w 126"/>
                      <a:gd name="T7" fmla="*/ 333 h 494"/>
                      <a:gd name="T8" fmla="*/ 88 w 126"/>
                      <a:gd name="T9" fmla="*/ 0 h 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6" h="494">
                        <a:moveTo>
                          <a:pt x="88" y="0"/>
                        </a:moveTo>
                        <a:lnTo>
                          <a:pt x="0" y="148"/>
                        </a:lnTo>
                        <a:lnTo>
                          <a:pt x="39" y="494"/>
                        </a:lnTo>
                        <a:lnTo>
                          <a:pt x="126" y="333"/>
                        </a:lnTo>
                        <a:lnTo>
                          <a:pt x="88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431312-8F04-6D6A-71EA-FA48BA5AFA63}"/>
                  </a:ext>
                </a:extLst>
              </p:cNvPr>
              <p:cNvSpPr txBox="1"/>
              <p:nvPr/>
            </p:nvSpPr>
            <p:spPr>
              <a:xfrm>
                <a:off x="5196152" y="1259403"/>
                <a:ext cx="1139607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Minimum track record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E809E29-D387-285E-8AA7-2ACB3C3A743D}"/>
                  </a:ext>
                </a:extLst>
              </p:cNvPr>
              <p:cNvSpPr txBox="1"/>
              <p:nvPr/>
            </p:nvSpPr>
            <p:spPr>
              <a:xfrm>
                <a:off x="5196152" y="1796814"/>
                <a:ext cx="1139607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Minimum tenure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A02DF9F-F886-25FB-5993-CB43EBD23BEA}"/>
                  </a:ext>
                </a:extLst>
              </p:cNvPr>
              <p:cNvSpPr txBox="1"/>
              <p:nvPr/>
            </p:nvSpPr>
            <p:spPr>
              <a:xfrm>
                <a:off x="5196152" y="2326203"/>
                <a:ext cx="1139607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Assets in the product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E96FED-88EA-961D-20C4-C509F2B37B48}"/>
                  </a:ext>
                </a:extLst>
              </p:cNvPr>
              <p:cNvSpPr txBox="1"/>
              <p:nvPr/>
            </p:nvSpPr>
            <p:spPr>
              <a:xfrm>
                <a:off x="5196152" y="2879656"/>
                <a:ext cx="1139607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Fees and Expenses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C3551D-0D57-219D-45EC-C2F9F39963B5}"/>
                  </a:ext>
                </a:extLst>
              </p:cNvPr>
              <p:cNvSpPr txBox="1"/>
              <p:nvPr/>
            </p:nvSpPr>
            <p:spPr>
              <a:xfrm>
                <a:off x="5196152" y="3433109"/>
                <a:ext cx="1139607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Peer group discipline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7763FA0-983D-1E3E-AD5E-8D7F719780A7}"/>
                  </a:ext>
                </a:extLst>
              </p:cNvPr>
              <p:cNvSpPr txBox="1"/>
              <p:nvPr/>
            </p:nvSpPr>
            <p:spPr>
              <a:xfrm>
                <a:off x="5046467" y="3922607"/>
                <a:ext cx="1395753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Holdings consistent with peer group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28B67AB-05C9-485C-AED1-82C3397089EE}"/>
                  </a:ext>
                </a:extLst>
              </p:cNvPr>
              <p:cNvSpPr txBox="1"/>
              <p:nvPr/>
            </p:nvSpPr>
            <p:spPr>
              <a:xfrm>
                <a:off x="5158034" y="4510423"/>
                <a:ext cx="1139607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Risk adjusted return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DEC9FEB-AF50-C468-1014-9B41260511E2}"/>
                  </a:ext>
                </a:extLst>
              </p:cNvPr>
              <p:cNvSpPr txBox="1"/>
              <p:nvPr/>
            </p:nvSpPr>
            <p:spPr>
              <a:xfrm>
                <a:off x="5196152" y="5132759"/>
                <a:ext cx="1139607" cy="240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Performance 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8F38F07-D91C-6C03-84EA-B110CB51417B}"/>
                  </a:ext>
                </a:extLst>
              </p:cNvPr>
              <p:cNvSpPr txBox="1"/>
              <p:nvPr/>
            </p:nvSpPr>
            <p:spPr>
              <a:xfrm>
                <a:off x="5300590" y="5557437"/>
                <a:ext cx="928254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Regulatory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Oversight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FB667E9-03C2-6049-BD2B-1537437956CA}"/>
                  </a:ext>
                </a:extLst>
              </p:cNvPr>
              <p:cNvSpPr txBox="1"/>
              <p:nvPr/>
            </p:nvSpPr>
            <p:spPr>
              <a:xfrm>
                <a:off x="7038456" y="1499279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01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34D612E-DE60-065D-EDE8-F3D6E01B955A}"/>
                  </a:ext>
                </a:extLst>
              </p:cNvPr>
              <p:cNvSpPr txBox="1"/>
              <p:nvPr/>
            </p:nvSpPr>
            <p:spPr>
              <a:xfrm>
                <a:off x="6934182" y="2068774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02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A92592D-F8FB-872C-E508-BB3DEFA7765D}"/>
                  </a:ext>
                </a:extLst>
              </p:cNvPr>
              <p:cNvSpPr txBox="1"/>
              <p:nvPr/>
            </p:nvSpPr>
            <p:spPr>
              <a:xfrm>
                <a:off x="6861993" y="2622226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03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214200-6185-D89E-1C7A-D48A0823A86B}"/>
                  </a:ext>
                </a:extLst>
              </p:cNvPr>
              <p:cNvSpPr txBox="1"/>
              <p:nvPr/>
            </p:nvSpPr>
            <p:spPr>
              <a:xfrm>
                <a:off x="6781783" y="3183700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04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07CB21B-F7F7-5555-76AD-ACC9D5170709}"/>
                  </a:ext>
                </a:extLst>
              </p:cNvPr>
              <p:cNvSpPr txBox="1"/>
              <p:nvPr/>
            </p:nvSpPr>
            <p:spPr>
              <a:xfrm>
                <a:off x="6693551" y="3769237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419D60D-2B5C-94C2-D158-AF09BE9AAEFF}"/>
                  </a:ext>
                </a:extLst>
              </p:cNvPr>
              <p:cNvSpPr txBox="1"/>
              <p:nvPr/>
            </p:nvSpPr>
            <p:spPr>
              <a:xfrm>
                <a:off x="6621362" y="4330710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06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8DFFC1D-888A-43AA-2860-AAC525BAB817}"/>
                  </a:ext>
                </a:extLst>
              </p:cNvPr>
              <p:cNvSpPr txBox="1"/>
              <p:nvPr/>
            </p:nvSpPr>
            <p:spPr>
              <a:xfrm>
                <a:off x="6517088" y="4876142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07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047A89-4273-23CD-2E7C-E42F57BA7C32}"/>
                  </a:ext>
                </a:extLst>
              </p:cNvPr>
              <p:cNvSpPr txBox="1"/>
              <p:nvPr/>
            </p:nvSpPr>
            <p:spPr>
              <a:xfrm>
                <a:off x="6428857" y="5437616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08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362E3B9-B92A-87FE-7769-4DA3203C654F}"/>
                  </a:ext>
                </a:extLst>
              </p:cNvPr>
              <p:cNvSpPr txBox="1"/>
              <p:nvPr/>
            </p:nvSpPr>
            <p:spPr>
              <a:xfrm>
                <a:off x="6340625" y="5991068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09</a:t>
                </a:r>
              </a:p>
            </p:txBody>
          </p:sp>
        </p:grp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A24D7069-D39C-7B12-996B-3D16CC9918C6}"/>
              </a:ext>
            </a:extLst>
          </p:cNvPr>
          <p:cNvGrpSpPr/>
          <p:nvPr/>
        </p:nvGrpSpPr>
        <p:grpSpPr>
          <a:xfrm>
            <a:off x="7732653" y="1124744"/>
            <a:ext cx="5325885" cy="5487154"/>
            <a:chOff x="3738934" y="967782"/>
            <a:chExt cx="5325885" cy="5487154"/>
          </a:xfrm>
        </p:grpSpPr>
        <p:sp>
          <p:nvSpPr>
            <p:cNvPr id="156" name="Isosceles Triangle 155">
              <a:extLst>
                <a:ext uri="{FF2B5EF4-FFF2-40B4-BE49-F238E27FC236}">
                  <a16:creationId xmlns:a16="http://schemas.microsoft.com/office/drawing/2014/main" id="{355985A3-B63C-119E-4C96-AB97D011DB28}"/>
                </a:ext>
              </a:extLst>
            </p:cNvPr>
            <p:cNvSpPr/>
            <p:nvPr/>
          </p:nvSpPr>
          <p:spPr>
            <a:xfrm rot="16200000">
              <a:off x="8902363" y="1604320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57" name="Isosceles Triangle 156">
              <a:extLst>
                <a:ext uri="{FF2B5EF4-FFF2-40B4-BE49-F238E27FC236}">
                  <a16:creationId xmlns:a16="http://schemas.microsoft.com/office/drawing/2014/main" id="{492BFFC5-7F16-4E27-276B-ACF8CE0970B5}"/>
                </a:ext>
              </a:extLst>
            </p:cNvPr>
            <p:cNvSpPr/>
            <p:nvPr/>
          </p:nvSpPr>
          <p:spPr>
            <a:xfrm rot="16200000">
              <a:off x="8902363" y="2172876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58" name="Isosceles Triangle 157">
              <a:extLst>
                <a:ext uri="{FF2B5EF4-FFF2-40B4-BE49-F238E27FC236}">
                  <a16:creationId xmlns:a16="http://schemas.microsoft.com/office/drawing/2014/main" id="{F9B05D84-3415-89DF-C63C-C6272E8D6217}"/>
                </a:ext>
              </a:extLst>
            </p:cNvPr>
            <p:cNvSpPr/>
            <p:nvPr/>
          </p:nvSpPr>
          <p:spPr>
            <a:xfrm rot="16200000">
              <a:off x="8902363" y="2741432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2" name="Isosceles Triangle 161">
              <a:extLst>
                <a:ext uri="{FF2B5EF4-FFF2-40B4-BE49-F238E27FC236}">
                  <a16:creationId xmlns:a16="http://schemas.microsoft.com/office/drawing/2014/main" id="{84753E63-824A-DC54-1A00-B402FCDB9791}"/>
                </a:ext>
              </a:extLst>
            </p:cNvPr>
            <p:cNvSpPr/>
            <p:nvPr/>
          </p:nvSpPr>
          <p:spPr>
            <a:xfrm rot="16200000">
              <a:off x="8902363" y="3309988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3" name="Isosceles Triangle 162">
              <a:extLst>
                <a:ext uri="{FF2B5EF4-FFF2-40B4-BE49-F238E27FC236}">
                  <a16:creationId xmlns:a16="http://schemas.microsoft.com/office/drawing/2014/main" id="{A36B4586-9BAB-4B66-7630-29255E845938}"/>
                </a:ext>
              </a:extLst>
            </p:cNvPr>
            <p:cNvSpPr/>
            <p:nvPr/>
          </p:nvSpPr>
          <p:spPr>
            <a:xfrm rot="16200000">
              <a:off x="8902363" y="3878544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4" name="Isosceles Triangle 163">
              <a:extLst>
                <a:ext uri="{FF2B5EF4-FFF2-40B4-BE49-F238E27FC236}">
                  <a16:creationId xmlns:a16="http://schemas.microsoft.com/office/drawing/2014/main" id="{F511C809-1001-0E0B-47CC-903DA7D5DE08}"/>
                </a:ext>
              </a:extLst>
            </p:cNvPr>
            <p:cNvSpPr/>
            <p:nvPr/>
          </p:nvSpPr>
          <p:spPr>
            <a:xfrm rot="16200000">
              <a:off x="8902363" y="4447100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5" name="Isosceles Triangle 164">
              <a:extLst>
                <a:ext uri="{FF2B5EF4-FFF2-40B4-BE49-F238E27FC236}">
                  <a16:creationId xmlns:a16="http://schemas.microsoft.com/office/drawing/2014/main" id="{428965C8-98BC-5EE7-62BD-121EA2789F8F}"/>
                </a:ext>
              </a:extLst>
            </p:cNvPr>
            <p:cNvSpPr/>
            <p:nvPr/>
          </p:nvSpPr>
          <p:spPr>
            <a:xfrm rot="16200000">
              <a:off x="8902363" y="5584212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2BB72863-9B51-A328-9501-19A55C760478}"/>
                </a:ext>
              </a:extLst>
            </p:cNvPr>
            <p:cNvSpPr/>
            <p:nvPr/>
          </p:nvSpPr>
          <p:spPr>
            <a:xfrm rot="16200000">
              <a:off x="8902363" y="5015656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4D9BE1F-0185-C982-B0DC-3C8A536A337A}"/>
                </a:ext>
              </a:extLst>
            </p:cNvPr>
            <p:cNvSpPr/>
            <p:nvPr/>
          </p:nvSpPr>
          <p:spPr>
            <a:xfrm rot="16200000">
              <a:off x="8902363" y="6152767"/>
              <a:ext cx="174490" cy="150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2263E4E4-5C16-B8E0-BC6F-D1D483709AD3}"/>
                </a:ext>
              </a:extLst>
            </p:cNvPr>
            <p:cNvGrpSpPr/>
            <p:nvPr/>
          </p:nvGrpSpPr>
          <p:grpSpPr>
            <a:xfrm>
              <a:off x="3738934" y="967782"/>
              <a:ext cx="3976601" cy="5487154"/>
              <a:chOff x="3770060" y="977830"/>
              <a:chExt cx="3976601" cy="5487154"/>
            </a:xfrm>
          </p:grpSpPr>
          <p:grpSp>
            <p:nvGrpSpPr>
              <p:cNvPr id="176" name="Group 175">
                <a:extLst>
                  <a:ext uri="{FF2B5EF4-FFF2-40B4-BE49-F238E27FC236}">
                    <a16:creationId xmlns:a16="http://schemas.microsoft.com/office/drawing/2014/main" id="{D70546BC-852E-403E-F41B-2DD7397FFC0A}"/>
                  </a:ext>
                </a:extLst>
              </p:cNvPr>
              <p:cNvGrpSpPr/>
              <p:nvPr/>
            </p:nvGrpSpPr>
            <p:grpSpPr>
              <a:xfrm>
                <a:off x="3770060" y="977830"/>
                <a:ext cx="3976601" cy="5487154"/>
                <a:chOff x="4213810" y="1291472"/>
                <a:chExt cx="3761204" cy="5189936"/>
              </a:xfrm>
            </p:grpSpPr>
            <p:sp>
              <p:nvSpPr>
                <p:cNvPr id="242" name="Freeform 14">
                  <a:extLst>
                    <a:ext uri="{FF2B5EF4-FFF2-40B4-BE49-F238E27FC236}">
                      <a16:creationId xmlns:a16="http://schemas.microsoft.com/office/drawing/2014/main" id="{DECDE096-1CD8-B2E4-F339-0AE0940C6A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3810" y="1291472"/>
                  <a:ext cx="3761204" cy="431201"/>
                </a:xfrm>
                <a:custGeom>
                  <a:avLst/>
                  <a:gdLst>
                    <a:gd name="T0" fmla="*/ 446 w 1762"/>
                    <a:gd name="T1" fmla="*/ 95 h 203"/>
                    <a:gd name="T2" fmla="*/ 1315 w 1762"/>
                    <a:gd name="T3" fmla="*/ 95 h 203"/>
                    <a:gd name="T4" fmla="*/ 1379 w 1762"/>
                    <a:gd name="T5" fmla="*/ 203 h 203"/>
                    <a:gd name="T6" fmla="*/ 1760 w 1762"/>
                    <a:gd name="T7" fmla="*/ 202 h 203"/>
                    <a:gd name="T8" fmla="*/ 1762 w 1762"/>
                    <a:gd name="T9" fmla="*/ 189 h 203"/>
                    <a:gd name="T10" fmla="*/ 881 w 1762"/>
                    <a:gd name="T11" fmla="*/ 0 h 203"/>
                    <a:gd name="T12" fmla="*/ 0 w 1762"/>
                    <a:gd name="T13" fmla="*/ 189 h 203"/>
                    <a:gd name="T14" fmla="*/ 3 w 1762"/>
                    <a:gd name="T15" fmla="*/ 203 h 203"/>
                    <a:gd name="T16" fmla="*/ 381 w 1762"/>
                    <a:gd name="T17" fmla="*/ 201 h 203"/>
                    <a:gd name="T18" fmla="*/ 446 w 1762"/>
                    <a:gd name="T19" fmla="*/ 95 h 2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62" h="203">
                      <a:moveTo>
                        <a:pt x="446" y="95"/>
                      </a:moveTo>
                      <a:cubicBezTo>
                        <a:pt x="1315" y="95"/>
                        <a:pt x="1315" y="95"/>
                        <a:pt x="1315" y="95"/>
                      </a:cubicBezTo>
                      <a:cubicBezTo>
                        <a:pt x="1379" y="203"/>
                        <a:pt x="1379" y="203"/>
                        <a:pt x="1379" y="203"/>
                      </a:cubicBezTo>
                      <a:cubicBezTo>
                        <a:pt x="1760" y="202"/>
                        <a:pt x="1760" y="202"/>
                        <a:pt x="1760" y="202"/>
                      </a:cubicBezTo>
                      <a:cubicBezTo>
                        <a:pt x="1761" y="198"/>
                        <a:pt x="1762" y="194"/>
                        <a:pt x="1762" y="189"/>
                      </a:cubicBezTo>
                      <a:cubicBezTo>
                        <a:pt x="1762" y="85"/>
                        <a:pt x="1368" y="0"/>
                        <a:pt x="881" y="0"/>
                      </a:cubicBezTo>
                      <a:cubicBezTo>
                        <a:pt x="395" y="0"/>
                        <a:pt x="0" y="85"/>
                        <a:pt x="0" y="189"/>
                      </a:cubicBezTo>
                      <a:cubicBezTo>
                        <a:pt x="0" y="194"/>
                        <a:pt x="1" y="198"/>
                        <a:pt x="3" y="203"/>
                      </a:cubicBezTo>
                      <a:cubicBezTo>
                        <a:pt x="381" y="201"/>
                        <a:pt x="381" y="201"/>
                        <a:pt x="381" y="201"/>
                      </a:cubicBezTo>
                      <a:lnTo>
                        <a:pt x="446" y="9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grpSp>
              <p:nvGrpSpPr>
                <p:cNvPr id="243" name="Group 242">
                  <a:extLst>
                    <a:ext uri="{FF2B5EF4-FFF2-40B4-BE49-F238E27FC236}">
                      <a16:creationId xmlns:a16="http://schemas.microsoft.com/office/drawing/2014/main" id="{65CE059D-716C-BFBA-37A2-E4B94ABE4CF0}"/>
                    </a:ext>
                  </a:extLst>
                </p:cNvPr>
                <p:cNvGrpSpPr/>
                <p:nvPr/>
              </p:nvGrpSpPr>
              <p:grpSpPr>
                <a:xfrm>
                  <a:off x="5040016" y="5532451"/>
                  <a:ext cx="2132398" cy="948957"/>
                  <a:chOff x="5030787" y="5486401"/>
                  <a:chExt cx="2151062" cy="957263"/>
                </a:xfrm>
                <a:solidFill>
                  <a:schemeClr val="tx2"/>
                </a:solidFill>
              </p:grpSpPr>
              <p:sp>
                <p:nvSpPr>
                  <p:cNvPr id="342" name="Freeform 7">
                    <a:extLst>
                      <a:ext uri="{FF2B5EF4-FFF2-40B4-BE49-F238E27FC236}">
                        <a16:creationId xmlns:a16="http://schemas.microsoft.com/office/drawing/2014/main" id="{33081815-B1FD-8747-D0A1-E87F51FC26B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30787" y="5487988"/>
                    <a:ext cx="2151062" cy="955675"/>
                  </a:xfrm>
                  <a:custGeom>
                    <a:avLst/>
                    <a:gdLst>
                      <a:gd name="T0" fmla="*/ 1031 w 1355"/>
                      <a:gd name="T1" fmla="*/ 256 h 602"/>
                      <a:gd name="T2" fmla="*/ 954 w 1355"/>
                      <a:gd name="T3" fmla="*/ 0 h 602"/>
                      <a:gd name="T4" fmla="*/ 385 w 1355"/>
                      <a:gd name="T5" fmla="*/ 0 h 602"/>
                      <a:gd name="T6" fmla="*/ 309 w 1355"/>
                      <a:gd name="T7" fmla="*/ 256 h 602"/>
                      <a:gd name="T8" fmla="*/ 0 w 1355"/>
                      <a:gd name="T9" fmla="*/ 256 h 602"/>
                      <a:gd name="T10" fmla="*/ 66 w 1355"/>
                      <a:gd name="T11" fmla="*/ 602 h 602"/>
                      <a:gd name="T12" fmla="*/ 349 w 1355"/>
                      <a:gd name="T13" fmla="*/ 602 h 602"/>
                      <a:gd name="T14" fmla="*/ 423 w 1355"/>
                      <a:gd name="T15" fmla="*/ 333 h 602"/>
                      <a:gd name="T16" fmla="*/ 916 w 1355"/>
                      <a:gd name="T17" fmla="*/ 333 h 602"/>
                      <a:gd name="T18" fmla="*/ 990 w 1355"/>
                      <a:gd name="T19" fmla="*/ 602 h 602"/>
                      <a:gd name="T20" fmla="*/ 1291 w 1355"/>
                      <a:gd name="T21" fmla="*/ 602 h 602"/>
                      <a:gd name="T22" fmla="*/ 1355 w 1355"/>
                      <a:gd name="T23" fmla="*/ 256 h 602"/>
                      <a:gd name="T24" fmla="*/ 1031 w 1355"/>
                      <a:gd name="T25" fmla="*/ 256 h 6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355" h="602">
                        <a:moveTo>
                          <a:pt x="1031" y="256"/>
                        </a:moveTo>
                        <a:lnTo>
                          <a:pt x="954" y="0"/>
                        </a:lnTo>
                        <a:lnTo>
                          <a:pt x="385" y="0"/>
                        </a:lnTo>
                        <a:lnTo>
                          <a:pt x="309" y="256"/>
                        </a:lnTo>
                        <a:lnTo>
                          <a:pt x="0" y="256"/>
                        </a:lnTo>
                        <a:lnTo>
                          <a:pt x="66" y="602"/>
                        </a:lnTo>
                        <a:lnTo>
                          <a:pt x="349" y="602"/>
                        </a:lnTo>
                        <a:lnTo>
                          <a:pt x="423" y="333"/>
                        </a:lnTo>
                        <a:lnTo>
                          <a:pt x="916" y="333"/>
                        </a:lnTo>
                        <a:lnTo>
                          <a:pt x="990" y="602"/>
                        </a:lnTo>
                        <a:lnTo>
                          <a:pt x="1291" y="602"/>
                        </a:lnTo>
                        <a:lnTo>
                          <a:pt x="1355" y="256"/>
                        </a:lnTo>
                        <a:lnTo>
                          <a:pt x="1031" y="256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3" name="Freeform 15">
                    <a:extLst>
                      <a:ext uri="{FF2B5EF4-FFF2-40B4-BE49-F238E27FC236}">
                        <a16:creationId xmlns:a16="http://schemas.microsoft.com/office/drawing/2014/main" id="{7D2FDE0D-8E47-2098-8615-A91D091934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484937" y="5487988"/>
                    <a:ext cx="182562" cy="955675"/>
                  </a:xfrm>
                  <a:custGeom>
                    <a:avLst/>
                    <a:gdLst>
                      <a:gd name="T0" fmla="*/ 0 w 115"/>
                      <a:gd name="T1" fmla="*/ 333 h 602"/>
                      <a:gd name="T2" fmla="*/ 74 w 115"/>
                      <a:gd name="T3" fmla="*/ 602 h 602"/>
                      <a:gd name="T4" fmla="*/ 115 w 115"/>
                      <a:gd name="T5" fmla="*/ 256 h 602"/>
                      <a:gd name="T6" fmla="*/ 38 w 115"/>
                      <a:gd name="T7" fmla="*/ 0 h 602"/>
                      <a:gd name="T8" fmla="*/ 0 w 115"/>
                      <a:gd name="T9" fmla="*/ 333 h 6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5" h="602">
                        <a:moveTo>
                          <a:pt x="0" y="333"/>
                        </a:moveTo>
                        <a:lnTo>
                          <a:pt x="74" y="602"/>
                        </a:lnTo>
                        <a:lnTo>
                          <a:pt x="115" y="256"/>
                        </a:lnTo>
                        <a:lnTo>
                          <a:pt x="38" y="0"/>
                        </a:lnTo>
                        <a:lnTo>
                          <a:pt x="0" y="333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4" name="Freeform 20">
                    <a:extLst>
                      <a:ext uri="{FF2B5EF4-FFF2-40B4-BE49-F238E27FC236}">
                        <a16:creationId xmlns:a16="http://schemas.microsoft.com/office/drawing/2014/main" id="{8ABE7AE4-6D6F-F594-286B-4CC9262990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521325" y="5486401"/>
                    <a:ext cx="180975" cy="957263"/>
                  </a:xfrm>
                  <a:custGeom>
                    <a:avLst/>
                    <a:gdLst>
                      <a:gd name="T0" fmla="*/ 0 w 114"/>
                      <a:gd name="T1" fmla="*/ 257 h 603"/>
                      <a:gd name="T2" fmla="*/ 40 w 114"/>
                      <a:gd name="T3" fmla="*/ 603 h 603"/>
                      <a:gd name="T4" fmla="*/ 114 w 114"/>
                      <a:gd name="T5" fmla="*/ 334 h 603"/>
                      <a:gd name="T6" fmla="*/ 76 w 114"/>
                      <a:gd name="T7" fmla="*/ 0 h 603"/>
                      <a:gd name="T8" fmla="*/ 0 w 114"/>
                      <a:gd name="T9" fmla="*/ 257 h 6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4" h="603">
                        <a:moveTo>
                          <a:pt x="0" y="257"/>
                        </a:moveTo>
                        <a:lnTo>
                          <a:pt x="40" y="603"/>
                        </a:lnTo>
                        <a:lnTo>
                          <a:pt x="114" y="334"/>
                        </a:lnTo>
                        <a:lnTo>
                          <a:pt x="76" y="0"/>
                        </a:lnTo>
                        <a:lnTo>
                          <a:pt x="0" y="257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44" name="Group 243">
                  <a:extLst>
                    <a:ext uri="{FF2B5EF4-FFF2-40B4-BE49-F238E27FC236}">
                      <a16:creationId xmlns:a16="http://schemas.microsoft.com/office/drawing/2014/main" id="{FE33556B-784A-8FF2-2634-DD526B85EB0C}"/>
                    </a:ext>
                  </a:extLst>
                </p:cNvPr>
                <p:cNvGrpSpPr/>
                <p:nvPr/>
              </p:nvGrpSpPr>
              <p:grpSpPr>
                <a:xfrm>
                  <a:off x="4835431" y="4531075"/>
                  <a:ext cx="2538419" cy="904893"/>
                  <a:chOff x="4824412" y="4429126"/>
                  <a:chExt cx="2560637" cy="912813"/>
                </a:xfrm>
                <a:solidFill>
                  <a:schemeClr val="accent6"/>
                </a:solidFill>
              </p:grpSpPr>
              <p:sp>
                <p:nvSpPr>
                  <p:cNvPr id="339" name="Freeform 6">
                    <a:extLst>
                      <a:ext uri="{FF2B5EF4-FFF2-40B4-BE49-F238E27FC236}">
                        <a16:creationId xmlns:a16="http://schemas.microsoft.com/office/drawing/2014/main" id="{56E08165-653F-1747-A4B2-66171AA7D7C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4412" y="4429126"/>
                    <a:ext cx="2560637" cy="912813"/>
                  </a:xfrm>
                  <a:custGeom>
                    <a:avLst/>
                    <a:gdLst>
                      <a:gd name="T0" fmla="*/ 1240 w 1613"/>
                      <a:gd name="T1" fmla="*/ 229 h 575"/>
                      <a:gd name="T2" fmla="*/ 1161 w 1613"/>
                      <a:gd name="T3" fmla="*/ 0 h 575"/>
                      <a:gd name="T4" fmla="*/ 438 w 1613"/>
                      <a:gd name="T5" fmla="*/ 0 h 575"/>
                      <a:gd name="T6" fmla="*/ 359 w 1613"/>
                      <a:gd name="T7" fmla="*/ 229 h 575"/>
                      <a:gd name="T8" fmla="*/ 0 w 1613"/>
                      <a:gd name="T9" fmla="*/ 229 h 575"/>
                      <a:gd name="T10" fmla="*/ 65 w 1613"/>
                      <a:gd name="T11" fmla="*/ 575 h 575"/>
                      <a:gd name="T12" fmla="*/ 400 w 1613"/>
                      <a:gd name="T13" fmla="*/ 575 h 575"/>
                      <a:gd name="T14" fmla="*/ 477 w 1613"/>
                      <a:gd name="T15" fmla="*/ 333 h 575"/>
                      <a:gd name="T16" fmla="*/ 1123 w 1613"/>
                      <a:gd name="T17" fmla="*/ 334 h 575"/>
                      <a:gd name="T18" fmla="*/ 1200 w 1613"/>
                      <a:gd name="T19" fmla="*/ 575 h 575"/>
                      <a:gd name="T20" fmla="*/ 1549 w 1613"/>
                      <a:gd name="T21" fmla="*/ 575 h 575"/>
                      <a:gd name="T22" fmla="*/ 1613 w 1613"/>
                      <a:gd name="T23" fmla="*/ 229 h 575"/>
                      <a:gd name="T24" fmla="*/ 1240 w 1613"/>
                      <a:gd name="T25" fmla="*/ 229 h 5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613" h="575">
                        <a:moveTo>
                          <a:pt x="1240" y="229"/>
                        </a:moveTo>
                        <a:lnTo>
                          <a:pt x="1161" y="0"/>
                        </a:lnTo>
                        <a:lnTo>
                          <a:pt x="438" y="0"/>
                        </a:lnTo>
                        <a:lnTo>
                          <a:pt x="359" y="229"/>
                        </a:lnTo>
                        <a:lnTo>
                          <a:pt x="0" y="229"/>
                        </a:lnTo>
                        <a:lnTo>
                          <a:pt x="65" y="575"/>
                        </a:lnTo>
                        <a:lnTo>
                          <a:pt x="400" y="575"/>
                        </a:lnTo>
                        <a:lnTo>
                          <a:pt x="477" y="333"/>
                        </a:lnTo>
                        <a:lnTo>
                          <a:pt x="1123" y="334"/>
                        </a:lnTo>
                        <a:lnTo>
                          <a:pt x="1200" y="575"/>
                        </a:lnTo>
                        <a:lnTo>
                          <a:pt x="1549" y="575"/>
                        </a:lnTo>
                        <a:lnTo>
                          <a:pt x="1613" y="229"/>
                        </a:lnTo>
                        <a:lnTo>
                          <a:pt x="1240" y="229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0" name="Freeform 17">
                    <a:extLst>
                      <a:ext uri="{FF2B5EF4-FFF2-40B4-BE49-F238E27FC236}">
                        <a16:creationId xmlns:a16="http://schemas.microsoft.com/office/drawing/2014/main" id="{7D634518-0F45-B8DB-1270-E7CFC6ACF12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4325" y="4429126"/>
                    <a:ext cx="187325" cy="912813"/>
                  </a:xfrm>
                  <a:custGeom>
                    <a:avLst/>
                    <a:gdLst>
                      <a:gd name="T0" fmla="*/ 79 w 118"/>
                      <a:gd name="T1" fmla="*/ 0 h 575"/>
                      <a:gd name="T2" fmla="*/ 0 w 118"/>
                      <a:gd name="T3" fmla="*/ 229 h 575"/>
                      <a:gd name="T4" fmla="*/ 41 w 118"/>
                      <a:gd name="T5" fmla="*/ 575 h 575"/>
                      <a:gd name="T6" fmla="*/ 118 w 118"/>
                      <a:gd name="T7" fmla="*/ 333 h 575"/>
                      <a:gd name="T8" fmla="*/ 79 w 118"/>
                      <a:gd name="T9" fmla="*/ 0 h 5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8" h="575">
                        <a:moveTo>
                          <a:pt x="79" y="0"/>
                        </a:moveTo>
                        <a:lnTo>
                          <a:pt x="0" y="229"/>
                        </a:lnTo>
                        <a:lnTo>
                          <a:pt x="41" y="575"/>
                        </a:lnTo>
                        <a:lnTo>
                          <a:pt x="118" y="333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1" name="Freeform 24">
                    <a:extLst>
                      <a:ext uri="{FF2B5EF4-FFF2-40B4-BE49-F238E27FC236}">
                        <a16:creationId xmlns:a16="http://schemas.microsoft.com/office/drawing/2014/main" id="{D72CE8D4-031A-3F46-A468-D54C6A74D9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607175" y="4429126"/>
                    <a:ext cx="185737" cy="912813"/>
                  </a:xfrm>
                  <a:custGeom>
                    <a:avLst/>
                    <a:gdLst>
                      <a:gd name="T0" fmla="*/ 0 w 117"/>
                      <a:gd name="T1" fmla="*/ 334 h 575"/>
                      <a:gd name="T2" fmla="*/ 77 w 117"/>
                      <a:gd name="T3" fmla="*/ 575 h 575"/>
                      <a:gd name="T4" fmla="*/ 117 w 117"/>
                      <a:gd name="T5" fmla="*/ 229 h 575"/>
                      <a:gd name="T6" fmla="*/ 38 w 117"/>
                      <a:gd name="T7" fmla="*/ 0 h 575"/>
                      <a:gd name="T8" fmla="*/ 0 w 117"/>
                      <a:gd name="T9" fmla="*/ 334 h 5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7" h="575">
                        <a:moveTo>
                          <a:pt x="0" y="334"/>
                        </a:moveTo>
                        <a:lnTo>
                          <a:pt x="77" y="575"/>
                        </a:lnTo>
                        <a:lnTo>
                          <a:pt x="117" y="229"/>
                        </a:lnTo>
                        <a:lnTo>
                          <a:pt x="38" y="0"/>
                        </a:lnTo>
                        <a:lnTo>
                          <a:pt x="0" y="334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50" name="Group 249">
                  <a:extLst>
                    <a:ext uri="{FF2B5EF4-FFF2-40B4-BE49-F238E27FC236}">
                      <a16:creationId xmlns:a16="http://schemas.microsoft.com/office/drawing/2014/main" id="{C9609901-E37E-B81C-38A0-311E9547DCF3}"/>
                    </a:ext>
                  </a:extLst>
                </p:cNvPr>
                <p:cNvGrpSpPr/>
                <p:nvPr/>
              </p:nvGrpSpPr>
              <p:grpSpPr>
                <a:xfrm>
                  <a:off x="4937724" y="5036435"/>
                  <a:ext cx="2335409" cy="928499"/>
                  <a:chOff x="4927600" y="4957763"/>
                  <a:chExt cx="2355850" cy="936626"/>
                </a:xfrm>
                <a:solidFill>
                  <a:schemeClr val="accent6">
                    <a:lumMod val="75000"/>
                  </a:schemeClr>
                </a:solidFill>
              </p:grpSpPr>
              <p:sp>
                <p:nvSpPr>
                  <p:cNvPr id="333" name="Freeform 5">
                    <a:extLst>
                      <a:ext uri="{FF2B5EF4-FFF2-40B4-BE49-F238E27FC236}">
                        <a16:creationId xmlns:a16="http://schemas.microsoft.com/office/drawing/2014/main" id="{D9B9AA44-8B1C-5F52-8CFA-C85C85E27C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27600" y="4957763"/>
                    <a:ext cx="2355850" cy="936625"/>
                  </a:xfrm>
                  <a:custGeom>
                    <a:avLst/>
                    <a:gdLst>
                      <a:gd name="T0" fmla="*/ 1135 w 1484"/>
                      <a:gd name="T1" fmla="*/ 242 h 590"/>
                      <a:gd name="T2" fmla="*/ 1058 w 1484"/>
                      <a:gd name="T3" fmla="*/ 1 h 590"/>
                      <a:gd name="T4" fmla="*/ 412 w 1484"/>
                      <a:gd name="T5" fmla="*/ 0 h 590"/>
                      <a:gd name="T6" fmla="*/ 335 w 1484"/>
                      <a:gd name="T7" fmla="*/ 242 h 590"/>
                      <a:gd name="T8" fmla="*/ 0 w 1484"/>
                      <a:gd name="T9" fmla="*/ 242 h 590"/>
                      <a:gd name="T10" fmla="*/ 65 w 1484"/>
                      <a:gd name="T11" fmla="*/ 590 h 590"/>
                      <a:gd name="T12" fmla="*/ 374 w 1484"/>
                      <a:gd name="T13" fmla="*/ 590 h 590"/>
                      <a:gd name="T14" fmla="*/ 450 w 1484"/>
                      <a:gd name="T15" fmla="*/ 334 h 590"/>
                      <a:gd name="T16" fmla="*/ 1019 w 1484"/>
                      <a:gd name="T17" fmla="*/ 334 h 590"/>
                      <a:gd name="T18" fmla="*/ 1096 w 1484"/>
                      <a:gd name="T19" fmla="*/ 590 h 590"/>
                      <a:gd name="T20" fmla="*/ 1420 w 1484"/>
                      <a:gd name="T21" fmla="*/ 590 h 590"/>
                      <a:gd name="T22" fmla="*/ 1484 w 1484"/>
                      <a:gd name="T23" fmla="*/ 242 h 590"/>
                      <a:gd name="T24" fmla="*/ 1135 w 1484"/>
                      <a:gd name="T25" fmla="*/ 242 h 5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484" h="590">
                        <a:moveTo>
                          <a:pt x="1135" y="242"/>
                        </a:moveTo>
                        <a:lnTo>
                          <a:pt x="1058" y="1"/>
                        </a:lnTo>
                        <a:lnTo>
                          <a:pt x="412" y="0"/>
                        </a:lnTo>
                        <a:lnTo>
                          <a:pt x="335" y="242"/>
                        </a:lnTo>
                        <a:lnTo>
                          <a:pt x="0" y="242"/>
                        </a:lnTo>
                        <a:lnTo>
                          <a:pt x="65" y="590"/>
                        </a:lnTo>
                        <a:lnTo>
                          <a:pt x="374" y="590"/>
                        </a:lnTo>
                        <a:lnTo>
                          <a:pt x="450" y="334"/>
                        </a:lnTo>
                        <a:lnTo>
                          <a:pt x="1019" y="334"/>
                        </a:lnTo>
                        <a:lnTo>
                          <a:pt x="1096" y="590"/>
                        </a:lnTo>
                        <a:lnTo>
                          <a:pt x="1420" y="590"/>
                        </a:lnTo>
                        <a:lnTo>
                          <a:pt x="1484" y="242"/>
                        </a:lnTo>
                        <a:lnTo>
                          <a:pt x="1135" y="242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4" name="Freeform 18">
                    <a:extLst>
                      <a:ext uri="{FF2B5EF4-FFF2-40B4-BE49-F238E27FC236}">
                        <a16:creationId xmlns:a16="http://schemas.microsoft.com/office/drawing/2014/main" id="{4EA1FA97-3B59-5026-8CF5-C5B0C1D0CBB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45262" y="4959351"/>
                    <a:ext cx="184150" cy="935038"/>
                  </a:xfrm>
                  <a:custGeom>
                    <a:avLst/>
                    <a:gdLst>
                      <a:gd name="T0" fmla="*/ 0 w 116"/>
                      <a:gd name="T1" fmla="*/ 333 h 589"/>
                      <a:gd name="T2" fmla="*/ 77 w 116"/>
                      <a:gd name="T3" fmla="*/ 589 h 589"/>
                      <a:gd name="T4" fmla="*/ 116 w 116"/>
                      <a:gd name="T5" fmla="*/ 241 h 589"/>
                      <a:gd name="T6" fmla="*/ 39 w 116"/>
                      <a:gd name="T7" fmla="*/ 0 h 589"/>
                      <a:gd name="T8" fmla="*/ 0 w 116"/>
                      <a:gd name="T9" fmla="*/ 333 h 5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6" h="589">
                        <a:moveTo>
                          <a:pt x="0" y="333"/>
                        </a:moveTo>
                        <a:lnTo>
                          <a:pt x="77" y="589"/>
                        </a:lnTo>
                        <a:lnTo>
                          <a:pt x="116" y="241"/>
                        </a:lnTo>
                        <a:lnTo>
                          <a:pt x="39" y="0"/>
                        </a:lnTo>
                        <a:lnTo>
                          <a:pt x="0" y="333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5" name="Freeform 27">
                    <a:extLst>
                      <a:ext uri="{FF2B5EF4-FFF2-40B4-BE49-F238E27FC236}">
                        <a16:creationId xmlns:a16="http://schemas.microsoft.com/office/drawing/2014/main" id="{F2492CA2-5D68-DDB5-1AF8-CE51569B1F2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59412" y="4957763"/>
                    <a:ext cx="182562" cy="936625"/>
                  </a:xfrm>
                  <a:custGeom>
                    <a:avLst/>
                    <a:gdLst>
                      <a:gd name="T0" fmla="*/ 77 w 115"/>
                      <a:gd name="T1" fmla="*/ 0 h 590"/>
                      <a:gd name="T2" fmla="*/ 0 w 115"/>
                      <a:gd name="T3" fmla="*/ 242 h 590"/>
                      <a:gd name="T4" fmla="*/ 39 w 115"/>
                      <a:gd name="T5" fmla="*/ 590 h 590"/>
                      <a:gd name="T6" fmla="*/ 115 w 115"/>
                      <a:gd name="T7" fmla="*/ 333 h 590"/>
                      <a:gd name="T8" fmla="*/ 77 w 115"/>
                      <a:gd name="T9" fmla="*/ 0 h 5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5" h="590">
                        <a:moveTo>
                          <a:pt x="77" y="0"/>
                        </a:moveTo>
                        <a:lnTo>
                          <a:pt x="0" y="242"/>
                        </a:lnTo>
                        <a:lnTo>
                          <a:pt x="39" y="590"/>
                        </a:lnTo>
                        <a:lnTo>
                          <a:pt x="115" y="333"/>
                        </a:lnTo>
                        <a:lnTo>
                          <a:pt x="77" y="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51" name="Group 250">
                  <a:extLst>
                    <a:ext uri="{FF2B5EF4-FFF2-40B4-BE49-F238E27FC236}">
                      <a16:creationId xmlns:a16="http://schemas.microsoft.com/office/drawing/2014/main" id="{DBFA01F4-D8ED-3E24-2754-FDD27AC8EA8F}"/>
                    </a:ext>
                  </a:extLst>
                </p:cNvPr>
                <p:cNvGrpSpPr/>
                <p:nvPr/>
              </p:nvGrpSpPr>
              <p:grpSpPr>
                <a:xfrm>
                  <a:off x="4627699" y="3526552"/>
                  <a:ext cx="2946015" cy="867124"/>
                  <a:chOff x="4614862" y="3368676"/>
                  <a:chExt cx="2971800" cy="874713"/>
                </a:xfrm>
                <a:solidFill>
                  <a:schemeClr val="accent3">
                    <a:lumMod val="60000"/>
                    <a:lumOff val="40000"/>
                  </a:schemeClr>
                </a:solidFill>
              </p:grpSpPr>
              <p:sp>
                <p:nvSpPr>
                  <p:cNvPr id="329" name="Freeform 11">
                    <a:extLst>
                      <a:ext uri="{FF2B5EF4-FFF2-40B4-BE49-F238E27FC236}">
                        <a16:creationId xmlns:a16="http://schemas.microsoft.com/office/drawing/2014/main" id="{3BA8DA73-A16F-003C-E895-613FD0867F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614862" y="3371851"/>
                    <a:ext cx="2971800" cy="871538"/>
                  </a:xfrm>
                  <a:custGeom>
                    <a:avLst/>
                    <a:gdLst>
                      <a:gd name="T0" fmla="*/ 1452 w 1872"/>
                      <a:gd name="T1" fmla="*/ 201 h 549"/>
                      <a:gd name="T2" fmla="*/ 1369 w 1872"/>
                      <a:gd name="T3" fmla="*/ 0 h 549"/>
                      <a:gd name="T4" fmla="*/ 494 w 1872"/>
                      <a:gd name="T5" fmla="*/ 0 h 549"/>
                      <a:gd name="T6" fmla="*/ 411 w 1872"/>
                      <a:gd name="T7" fmla="*/ 201 h 549"/>
                      <a:gd name="T8" fmla="*/ 0 w 1872"/>
                      <a:gd name="T9" fmla="*/ 201 h 549"/>
                      <a:gd name="T10" fmla="*/ 65 w 1872"/>
                      <a:gd name="T11" fmla="*/ 549 h 549"/>
                      <a:gd name="T12" fmla="*/ 452 w 1872"/>
                      <a:gd name="T13" fmla="*/ 549 h 549"/>
                      <a:gd name="T14" fmla="*/ 532 w 1872"/>
                      <a:gd name="T15" fmla="*/ 332 h 549"/>
                      <a:gd name="T16" fmla="*/ 1331 w 1872"/>
                      <a:gd name="T17" fmla="*/ 334 h 549"/>
                      <a:gd name="T18" fmla="*/ 1412 w 1872"/>
                      <a:gd name="T19" fmla="*/ 549 h 549"/>
                      <a:gd name="T20" fmla="*/ 1809 w 1872"/>
                      <a:gd name="T21" fmla="*/ 549 h 549"/>
                      <a:gd name="T22" fmla="*/ 1872 w 1872"/>
                      <a:gd name="T23" fmla="*/ 201 h 549"/>
                      <a:gd name="T24" fmla="*/ 1452 w 1872"/>
                      <a:gd name="T25" fmla="*/ 201 h 5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872" h="549">
                        <a:moveTo>
                          <a:pt x="1452" y="201"/>
                        </a:moveTo>
                        <a:lnTo>
                          <a:pt x="1369" y="0"/>
                        </a:lnTo>
                        <a:lnTo>
                          <a:pt x="494" y="0"/>
                        </a:lnTo>
                        <a:lnTo>
                          <a:pt x="411" y="201"/>
                        </a:lnTo>
                        <a:lnTo>
                          <a:pt x="0" y="201"/>
                        </a:lnTo>
                        <a:lnTo>
                          <a:pt x="65" y="549"/>
                        </a:lnTo>
                        <a:lnTo>
                          <a:pt x="452" y="549"/>
                        </a:lnTo>
                        <a:lnTo>
                          <a:pt x="532" y="332"/>
                        </a:lnTo>
                        <a:lnTo>
                          <a:pt x="1331" y="334"/>
                        </a:lnTo>
                        <a:lnTo>
                          <a:pt x="1412" y="549"/>
                        </a:lnTo>
                        <a:lnTo>
                          <a:pt x="1809" y="549"/>
                        </a:lnTo>
                        <a:lnTo>
                          <a:pt x="1872" y="201"/>
                        </a:lnTo>
                        <a:lnTo>
                          <a:pt x="1452" y="20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0" name="Freeform 25">
                    <a:extLst>
                      <a:ext uri="{FF2B5EF4-FFF2-40B4-BE49-F238E27FC236}">
                        <a16:creationId xmlns:a16="http://schemas.microsoft.com/office/drawing/2014/main" id="{15F0E398-3679-3D64-44CA-92F7831D0E6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727825" y="3368676"/>
                    <a:ext cx="192087" cy="874713"/>
                  </a:xfrm>
                  <a:custGeom>
                    <a:avLst/>
                    <a:gdLst>
                      <a:gd name="T0" fmla="*/ 0 w 121"/>
                      <a:gd name="T1" fmla="*/ 336 h 551"/>
                      <a:gd name="T2" fmla="*/ 81 w 121"/>
                      <a:gd name="T3" fmla="*/ 551 h 551"/>
                      <a:gd name="T4" fmla="*/ 121 w 121"/>
                      <a:gd name="T5" fmla="*/ 203 h 551"/>
                      <a:gd name="T6" fmla="*/ 38 w 121"/>
                      <a:gd name="T7" fmla="*/ 0 h 551"/>
                      <a:gd name="T8" fmla="*/ 0 w 121"/>
                      <a:gd name="T9" fmla="*/ 336 h 5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1" h="551">
                        <a:moveTo>
                          <a:pt x="0" y="336"/>
                        </a:moveTo>
                        <a:lnTo>
                          <a:pt x="81" y="551"/>
                        </a:lnTo>
                        <a:lnTo>
                          <a:pt x="121" y="203"/>
                        </a:lnTo>
                        <a:lnTo>
                          <a:pt x="38" y="0"/>
                        </a:lnTo>
                        <a:lnTo>
                          <a:pt x="0" y="336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1" name="Freeform 28">
                    <a:extLst>
                      <a:ext uri="{FF2B5EF4-FFF2-40B4-BE49-F238E27FC236}">
                        <a16:creationId xmlns:a16="http://schemas.microsoft.com/office/drawing/2014/main" id="{F97B801D-3EF4-D160-A7F2-D5F086EA48F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67325" y="3371851"/>
                    <a:ext cx="192087" cy="871538"/>
                  </a:xfrm>
                  <a:custGeom>
                    <a:avLst/>
                    <a:gdLst>
                      <a:gd name="T0" fmla="*/ 83 w 121"/>
                      <a:gd name="T1" fmla="*/ 0 h 549"/>
                      <a:gd name="T2" fmla="*/ 0 w 121"/>
                      <a:gd name="T3" fmla="*/ 201 h 549"/>
                      <a:gd name="T4" fmla="*/ 41 w 121"/>
                      <a:gd name="T5" fmla="*/ 549 h 549"/>
                      <a:gd name="T6" fmla="*/ 121 w 121"/>
                      <a:gd name="T7" fmla="*/ 332 h 549"/>
                      <a:gd name="T8" fmla="*/ 83 w 121"/>
                      <a:gd name="T9" fmla="*/ 0 h 5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1" h="549">
                        <a:moveTo>
                          <a:pt x="83" y="0"/>
                        </a:moveTo>
                        <a:lnTo>
                          <a:pt x="0" y="201"/>
                        </a:lnTo>
                        <a:lnTo>
                          <a:pt x="41" y="549"/>
                        </a:lnTo>
                        <a:lnTo>
                          <a:pt x="121" y="332"/>
                        </a:lnTo>
                        <a:lnTo>
                          <a:pt x="83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52" name="Group 251">
                  <a:extLst>
                    <a:ext uri="{FF2B5EF4-FFF2-40B4-BE49-F238E27FC236}">
                      <a16:creationId xmlns:a16="http://schemas.microsoft.com/office/drawing/2014/main" id="{011304E6-FC59-D921-9053-F04FDF390CC5}"/>
                    </a:ext>
                  </a:extLst>
                </p:cNvPr>
                <p:cNvGrpSpPr/>
                <p:nvPr/>
              </p:nvGrpSpPr>
              <p:grpSpPr>
                <a:xfrm>
                  <a:off x="4421542" y="2498714"/>
                  <a:ext cx="3353609" cy="821486"/>
                  <a:chOff x="4406900" y="2312988"/>
                  <a:chExt cx="3382962" cy="828676"/>
                </a:xfrm>
                <a:solidFill>
                  <a:schemeClr val="accent2">
                    <a:lumMod val="60000"/>
                    <a:lumOff val="40000"/>
                  </a:schemeClr>
                </a:solidFill>
              </p:grpSpPr>
              <p:sp>
                <p:nvSpPr>
                  <p:cNvPr id="322" name="Freeform 13">
                    <a:extLst>
                      <a:ext uri="{FF2B5EF4-FFF2-40B4-BE49-F238E27FC236}">
                        <a16:creationId xmlns:a16="http://schemas.microsoft.com/office/drawing/2014/main" id="{50258A59-1778-BAD3-A95D-01AF62D5E49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06900" y="2312988"/>
                    <a:ext cx="3382962" cy="828675"/>
                  </a:xfrm>
                  <a:custGeom>
                    <a:avLst/>
                    <a:gdLst>
                      <a:gd name="T0" fmla="*/ 1663 w 2131"/>
                      <a:gd name="T1" fmla="*/ 176 h 522"/>
                      <a:gd name="T2" fmla="*/ 1577 w 2131"/>
                      <a:gd name="T3" fmla="*/ 0 h 522"/>
                      <a:gd name="T4" fmla="*/ 548 w 2131"/>
                      <a:gd name="T5" fmla="*/ 0 h 522"/>
                      <a:gd name="T6" fmla="*/ 464 w 2131"/>
                      <a:gd name="T7" fmla="*/ 176 h 522"/>
                      <a:gd name="T8" fmla="*/ 0 w 2131"/>
                      <a:gd name="T9" fmla="*/ 176 h 522"/>
                      <a:gd name="T10" fmla="*/ 65 w 2131"/>
                      <a:gd name="T11" fmla="*/ 522 h 522"/>
                      <a:gd name="T12" fmla="*/ 503 w 2131"/>
                      <a:gd name="T13" fmla="*/ 522 h 522"/>
                      <a:gd name="T14" fmla="*/ 587 w 2131"/>
                      <a:gd name="T15" fmla="*/ 334 h 522"/>
                      <a:gd name="T16" fmla="*/ 1538 w 2131"/>
                      <a:gd name="T17" fmla="*/ 334 h 522"/>
                      <a:gd name="T18" fmla="*/ 1622 w 2131"/>
                      <a:gd name="T19" fmla="*/ 522 h 522"/>
                      <a:gd name="T20" fmla="*/ 2067 w 2131"/>
                      <a:gd name="T21" fmla="*/ 522 h 522"/>
                      <a:gd name="T22" fmla="*/ 2131 w 2131"/>
                      <a:gd name="T23" fmla="*/ 176 h 522"/>
                      <a:gd name="T24" fmla="*/ 1663 w 2131"/>
                      <a:gd name="T25" fmla="*/ 17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2131" h="522">
                        <a:moveTo>
                          <a:pt x="1663" y="176"/>
                        </a:moveTo>
                        <a:lnTo>
                          <a:pt x="1577" y="0"/>
                        </a:lnTo>
                        <a:lnTo>
                          <a:pt x="548" y="0"/>
                        </a:lnTo>
                        <a:lnTo>
                          <a:pt x="464" y="176"/>
                        </a:lnTo>
                        <a:lnTo>
                          <a:pt x="0" y="176"/>
                        </a:lnTo>
                        <a:lnTo>
                          <a:pt x="65" y="522"/>
                        </a:lnTo>
                        <a:lnTo>
                          <a:pt x="503" y="522"/>
                        </a:lnTo>
                        <a:lnTo>
                          <a:pt x="587" y="334"/>
                        </a:lnTo>
                        <a:lnTo>
                          <a:pt x="1538" y="334"/>
                        </a:lnTo>
                        <a:lnTo>
                          <a:pt x="1622" y="522"/>
                        </a:lnTo>
                        <a:lnTo>
                          <a:pt x="2067" y="522"/>
                        </a:lnTo>
                        <a:lnTo>
                          <a:pt x="2131" y="176"/>
                        </a:lnTo>
                        <a:lnTo>
                          <a:pt x="1663" y="176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3" name="Freeform 22">
                    <a:extLst>
                      <a:ext uri="{FF2B5EF4-FFF2-40B4-BE49-F238E27FC236}">
                        <a16:creationId xmlns:a16="http://schemas.microsoft.com/office/drawing/2014/main" id="{4C28C307-B2A1-5E67-9E1C-68421907E91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848475" y="2312988"/>
                    <a:ext cx="198437" cy="828675"/>
                  </a:xfrm>
                  <a:custGeom>
                    <a:avLst/>
                    <a:gdLst>
                      <a:gd name="T0" fmla="*/ 0 w 125"/>
                      <a:gd name="T1" fmla="*/ 334 h 522"/>
                      <a:gd name="T2" fmla="*/ 84 w 125"/>
                      <a:gd name="T3" fmla="*/ 522 h 522"/>
                      <a:gd name="T4" fmla="*/ 125 w 125"/>
                      <a:gd name="T5" fmla="*/ 176 h 522"/>
                      <a:gd name="T6" fmla="*/ 39 w 125"/>
                      <a:gd name="T7" fmla="*/ 0 h 522"/>
                      <a:gd name="T8" fmla="*/ 0 w 125"/>
                      <a:gd name="T9" fmla="*/ 334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5" h="522">
                        <a:moveTo>
                          <a:pt x="0" y="334"/>
                        </a:moveTo>
                        <a:lnTo>
                          <a:pt x="84" y="522"/>
                        </a:lnTo>
                        <a:lnTo>
                          <a:pt x="125" y="176"/>
                        </a:lnTo>
                        <a:lnTo>
                          <a:pt x="39" y="0"/>
                        </a:lnTo>
                        <a:lnTo>
                          <a:pt x="0" y="334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4" name="Freeform 29">
                    <a:extLst>
                      <a:ext uri="{FF2B5EF4-FFF2-40B4-BE49-F238E27FC236}">
                        <a16:creationId xmlns:a16="http://schemas.microsoft.com/office/drawing/2014/main" id="{74FC412C-396F-D600-8CF4-4DC43CDD3F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43500" y="2314576"/>
                    <a:ext cx="195262" cy="827088"/>
                  </a:xfrm>
                  <a:custGeom>
                    <a:avLst/>
                    <a:gdLst>
                      <a:gd name="T0" fmla="*/ 84 w 123"/>
                      <a:gd name="T1" fmla="*/ 0 h 521"/>
                      <a:gd name="T2" fmla="*/ 0 w 123"/>
                      <a:gd name="T3" fmla="*/ 175 h 521"/>
                      <a:gd name="T4" fmla="*/ 39 w 123"/>
                      <a:gd name="T5" fmla="*/ 521 h 521"/>
                      <a:gd name="T6" fmla="*/ 123 w 123"/>
                      <a:gd name="T7" fmla="*/ 331 h 521"/>
                      <a:gd name="T8" fmla="*/ 84 w 123"/>
                      <a:gd name="T9" fmla="*/ 0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3" h="521">
                        <a:moveTo>
                          <a:pt x="84" y="0"/>
                        </a:moveTo>
                        <a:lnTo>
                          <a:pt x="0" y="175"/>
                        </a:lnTo>
                        <a:lnTo>
                          <a:pt x="39" y="521"/>
                        </a:lnTo>
                        <a:lnTo>
                          <a:pt x="123" y="331"/>
                        </a:lnTo>
                        <a:lnTo>
                          <a:pt x="84" y="0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53" name="Group 252">
                  <a:extLst>
                    <a:ext uri="{FF2B5EF4-FFF2-40B4-BE49-F238E27FC236}">
                      <a16:creationId xmlns:a16="http://schemas.microsoft.com/office/drawing/2014/main" id="{96AA25A4-A50F-BFBD-314D-A30880E6393B}"/>
                    </a:ext>
                  </a:extLst>
                </p:cNvPr>
                <p:cNvGrpSpPr/>
                <p:nvPr/>
              </p:nvGrpSpPr>
              <p:grpSpPr>
                <a:xfrm>
                  <a:off x="4523834" y="3003137"/>
                  <a:ext cx="3150599" cy="843517"/>
                  <a:chOff x="4510087" y="2840038"/>
                  <a:chExt cx="3178175" cy="850900"/>
                </a:xfrm>
                <a:solidFill>
                  <a:schemeClr val="accent2"/>
                </a:solidFill>
              </p:grpSpPr>
              <p:sp>
                <p:nvSpPr>
                  <p:cNvPr id="315" name="Freeform 21">
                    <a:extLst>
                      <a:ext uri="{FF2B5EF4-FFF2-40B4-BE49-F238E27FC236}">
                        <a16:creationId xmlns:a16="http://schemas.microsoft.com/office/drawing/2014/main" id="{2D20F7FB-2B46-6E6F-BEF4-634D2F05A1E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788150" y="2843213"/>
                    <a:ext cx="193675" cy="847725"/>
                  </a:xfrm>
                  <a:custGeom>
                    <a:avLst/>
                    <a:gdLst>
                      <a:gd name="T0" fmla="*/ 0 w 122"/>
                      <a:gd name="T1" fmla="*/ 331 h 534"/>
                      <a:gd name="T2" fmla="*/ 83 w 122"/>
                      <a:gd name="T3" fmla="*/ 534 h 534"/>
                      <a:gd name="T4" fmla="*/ 122 w 122"/>
                      <a:gd name="T5" fmla="*/ 188 h 534"/>
                      <a:gd name="T6" fmla="*/ 38 w 122"/>
                      <a:gd name="T7" fmla="*/ 0 h 534"/>
                      <a:gd name="T8" fmla="*/ 0 w 122"/>
                      <a:gd name="T9" fmla="*/ 331 h 5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2" h="534">
                        <a:moveTo>
                          <a:pt x="0" y="331"/>
                        </a:moveTo>
                        <a:lnTo>
                          <a:pt x="83" y="534"/>
                        </a:lnTo>
                        <a:lnTo>
                          <a:pt x="122" y="188"/>
                        </a:lnTo>
                        <a:lnTo>
                          <a:pt x="38" y="0"/>
                        </a:lnTo>
                        <a:lnTo>
                          <a:pt x="0" y="331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6" name="Freeform 30">
                    <a:extLst>
                      <a:ext uri="{FF2B5EF4-FFF2-40B4-BE49-F238E27FC236}">
                        <a16:creationId xmlns:a16="http://schemas.microsoft.com/office/drawing/2014/main" id="{8120185E-724A-CC24-CDA8-C46549BFF5E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05412" y="2840038"/>
                    <a:ext cx="193675" cy="850900"/>
                  </a:xfrm>
                  <a:custGeom>
                    <a:avLst/>
                    <a:gdLst>
                      <a:gd name="T0" fmla="*/ 84 w 122"/>
                      <a:gd name="T1" fmla="*/ 0 h 536"/>
                      <a:gd name="T2" fmla="*/ 0 w 122"/>
                      <a:gd name="T3" fmla="*/ 190 h 536"/>
                      <a:gd name="T4" fmla="*/ 39 w 122"/>
                      <a:gd name="T5" fmla="*/ 536 h 536"/>
                      <a:gd name="T6" fmla="*/ 122 w 122"/>
                      <a:gd name="T7" fmla="*/ 335 h 536"/>
                      <a:gd name="T8" fmla="*/ 84 w 122"/>
                      <a:gd name="T9" fmla="*/ 0 h 5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2" h="536">
                        <a:moveTo>
                          <a:pt x="84" y="0"/>
                        </a:moveTo>
                        <a:lnTo>
                          <a:pt x="0" y="190"/>
                        </a:lnTo>
                        <a:lnTo>
                          <a:pt x="39" y="536"/>
                        </a:lnTo>
                        <a:lnTo>
                          <a:pt x="122" y="335"/>
                        </a:lnTo>
                        <a:lnTo>
                          <a:pt x="84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4" name="Freeform 12">
                    <a:extLst>
                      <a:ext uri="{FF2B5EF4-FFF2-40B4-BE49-F238E27FC236}">
                        <a16:creationId xmlns:a16="http://schemas.microsoft.com/office/drawing/2014/main" id="{310EA3EE-78C1-2E63-66FA-62828FE9BCB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10087" y="2843213"/>
                    <a:ext cx="3178175" cy="847725"/>
                  </a:xfrm>
                  <a:custGeom>
                    <a:avLst/>
                    <a:gdLst>
                      <a:gd name="T0" fmla="*/ 1557 w 2002"/>
                      <a:gd name="T1" fmla="*/ 188 h 534"/>
                      <a:gd name="T2" fmla="*/ 1473 w 2002"/>
                      <a:gd name="T3" fmla="*/ 0 h 534"/>
                      <a:gd name="T4" fmla="*/ 522 w 2002"/>
                      <a:gd name="T5" fmla="*/ 0 h 534"/>
                      <a:gd name="T6" fmla="*/ 438 w 2002"/>
                      <a:gd name="T7" fmla="*/ 188 h 534"/>
                      <a:gd name="T8" fmla="*/ 0 w 2002"/>
                      <a:gd name="T9" fmla="*/ 188 h 534"/>
                      <a:gd name="T10" fmla="*/ 66 w 2002"/>
                      <a:gd name="T11" fmla="*/ 534 h 534"/>
                      <a:gd name="T12" fmla="*/ 477 w 2002"/>
                      <a:gd name="T13" fmla="*/ 534 h 534"/>
                      <a:gd name="T14" fmla="*/ 560 w 2002"/>
                      <a:gd name="T15" fmla="*/ 333 h 534"/>
                      <a:gd name="T16" fmla="*/ 1435 w 2002"/>
                      <a:gd name="T17" fmla="*/ 333 h 534"/>
                      <a:gd name="T18" fmla="*/ 1518 w 2002"/>
                      <a:gd name="T19" fmla="*/ 534 h 534"/>
                      <a:gd name="T20" fmla="*/ 1938 w 2002"/>
                      <a:gd name="T21" fmla="*/ 534 h 534"/>
                      <a:gd name="T22" fmla="*/ 2002 w 2002"/>
                      <a:gd name="T23" fmla="*/ 188 h 534"/>
                      <a:gd name="T24" fmla="*/ 1557 w 2002"/>
                      <a:gd name="T25" fmla="*/ 188 h 5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2002" h="534">
                        <a:moveTo>
                          <a:pt x="1557" y="188"/>
                        </a:moveTo>
                        <a:lnTo>
                          <a:pt x="1473" y="0"/>
                        </a:lnTo>
                        <a:lnTo>
                          <a:pt x="522" y="0"/>
                        </a:lnTo>
                        <a:lnTo>
                          <a:pt x="438" y="188"/>
                        </a:lnTo>
                        <a:lnTo>
                          <a:pt x="0" y="188"/>
                        </a:lnTo>
                        <a:lnTo>
                          <a:pt x="66" y="534"/>
                        </a:lnTo>
                        <a:lnTo>
                          <a:pt x="477" y="534"/>
                        </a:lnTo>
                        <a:lnTo>
                          <a:pt x="560" y="333"/>
                        </a:lnTo>
                        <a:lnTo>
                          <a:pt x="1435" y="333"/>
                        </a:lnTo>
                        <a:lnTo>
                          <a:pt x="1518" y="534"/>
                        </a:lnTo>
                        <a:lnTo>
                          <a:pt x="1938" y="534"/>
                        </a:lnTo>
                        <a:lnTo>
                          <a:pt x="2002" y="188"/>
                        </a:lnTo>
                        <a:lnTo>
                          <a:pt x="1557" y="188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54" name="Group 253">
                  <a:extLst>
                    <a:ext uri="{FF2B5EF4-FFF2-40B4-BE49-F238E27FC236}">
                      <a16:creationId xmlns:a16="http://schemas.microsoft.com/office/drawing/2014/main" id="{BB813851-9233-0333-1CD1-E486C420A6A8}"/>
                    </a:ext>
                  </a:extLst>
                </p:cNvPr>
                <p:cNvGrpSpPr/>
                <p:nvPr/>
              </p:nvGrpSpPr>
              <p:grpSpPr>
                <a:xfrm>
                  <a:off x="4317676" y="1980246"/>
                  <a:ext cx="3558194" cy="801027"/>
                  <a:chOff x="4302125" y="1784351"/>
                  <a:chExt cx="3589337" cy="808038"/>
                </a:xfrm>
                <a:solidFill>
                  <a:schemeClr val="accent1"/>
                </a:solidFill>
              </p:grpSpPr>
              <p:sp>
                <p:nvSpPr>
                  <p:cNvPr id="307" name="Freeform 10">
                    <a:extLst>
                      <a:ext uri="{FF2B5EF4-FFF2-40B4-BE49-F238E27FC236}">
                        <a16:creationId xmlns:a16="http://schemas.microsoft.com/office/drawing/2014/main" id="{04A2C24B-6FF6-8140-56B5-79D7578130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02125" y="1784351"/>
                    <a:ext cx="3589337" cy="808038"/>
                  </a:xfrm>
                  <a:custGeom>
                    <a:avLst/>
                    <a:gdLst>
                      <a:gd name="T0" fmla="*/ 1768 w 2261"/>
                      <a:gd name="T1" fmla="*/ 161 h 509"/>
                      <a:gd name="T2" fmla="*/ 1681 w 2261"/>
                      <a:gd name="T3" fmla="*/ 0 h 509"/>
                      <a:gd name="T4" fmla="*/ 1681 w 2261"/>
                      <a:gd name="T5" fmla="*/ 0 h 509"/>
                      <a:gd name="T6" fmla="*/ 1681 w 2261"/>
                      <a:gd name="T7" fmla="*/ 0 h 509"/>
                      <a:gd name="T8" fmla="*/ 1681 w 2261"/>
                      <a:gd name="T9" fmla="*/ 0 h 509"/>
                      <a:gd name="T10" fmla="*/ 1681 w 2261"/>
                      <a:gd name="T11" fmla="*/ 0 h 509"/>
                      <a:gd name="T12" fmla="*/ 576 w 2261"/>
                      <a:gd name="T13" fmla="*/ 0 h 509"/>
                      <a:gd name="T14" fmla="*/ 576 w 2261"/>
                      <a:gd name="T15" fmla="*/ 0 h 509"/>
                      <a:gd name="T16" fmla="*/ 489 w 2261"/>
                      <a:gd name="T17" fmla="*/ 161 h 509"/>
                      <a:gd name="T18" fmla="*/ 0 w 2261"/>
                      <a:gd name="T19" fmla="*/ 161 h 509"/>
                      <a:gd name="T20" fmla="*/ 66 w 2261"/>
                      <a:gd name="T21" fmla="*/ 509 h 509"/>
                      <a:gd name="T22" fmla="*/ 530 w 2261"/>
                      <a:gd name="T23" fmla="*/ 509 h 509"/>
                      <a:gd name="T24" fmla="*/ 614 w 2261"/>
                      <a:gd name="T25" fmla="*/ 333 h 509"/>
                      <a:gd name="T26" fmla="*/ 614 w 2261"/>
                      <a:gd name="T27" fmla="*/ 333 h 509"/>
                      <a:gd name="T28" fmla="*/ 1643 w 2261"/>
                      <a:gd name="T29" fmla="*/ 333 h 509"/>
                      <a:gd name="T30" fmla="*/ 1643 w 2261"/>
                      <a:gd name="T31" fmla="*/ 333 h 509"/>
                      <a:gd name="T32" fmla="*/ 1729 w 2261"/>
                      <a:gd name="T33" fmla="*/ 509 h 509"/>
                      <a:gd name="T34" fmla="*/ 2197 w 2261"/>
                      <a:gd name="T35" fmla="*/ 509 h 509"/>
                      <a:gd name="T36" fmla="*/ 2261 w 2261"/>
                      <a:gd name="T37" fmla="*/ 161 h 509"/>
                      <a:gd name="T38" fmla="*/ 1768 w 2261"/>
                      <a:gd name="T39" fmla="*/ 161 h 5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2261" h="509">
                        <a:moveTo>
                          <a:pt x="1768" y="161"/>
                        </a:moveTo>
                        <a:lnTo>
                          <a:pt x="1681" y="0"/>
                        </a:lnTo>
                        <a:lnTo>
                          <a:pt x="1681" y="0"/>
                        </a:lnTo>
                        <a:lnTo>
                          <a:pt x="1681" y="0"/>
                        </a:lnTo>
                        <a:lnTo>
                          <a:pt x="1681" y="0"/>
                        </a:lnTo>
                        <a:lnTo>
                          <a:pt x="1681" y="0"/>
                        </a:lnTo>
                        <a:lnTo>
                          <a:pt x="576" y="0"/>
                        </a:lnTo>
                        <a:lnTo>
                          <a:pt x="576" y="0"/>
                        </a:lnTo>
                        <a:lnTo>
                          <a:pt x="489" y="161"/>
                        </a:lnTo>
                        <a:lnTo>
                          <a:pt x="0" y="161"/>
                        </a:lnTo>
                        <a:lnTo>
                          <a:pt x="66" y="509"/>
                        </a:lnTo>
                        <a:lnTo>
                          <a:pt x="530" y="509"/>
                        </a:lnTo>
                        <a:lnTo>
                          <a:pt x="614" y="333"/>
                        </a:lnTo>
                        <a:lnTo>
                          <a:pt x="614" y="333"/>
                        </a:lnTo>
                        <a:lnTo>
                          <a:pt x="1643" y="333"/>
                        </a:lnTo>
                        <a:lnTo>
                          <a:pt x="1643" y="333"/>
                        </a:lnTo>
                        <a:lnTo>
                          <a:pt x="1729" y="509"/>
                        </a:lnTo>
                        <a:lnTo>
                          <a:pt x="2197" y="509"/>
                        </a:lnTo>
                        <a:lnTo>
                          <a:pt x="2261" y="161"/>
                        </a:lnTo>
                        <a:lnTo>
                          <a:pt x="1768" y="161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9" name="Freeform 31">
                    <a:extLst>
                      <a:ext uri="{FF2B5EF4-FFF2-40B4-BE49-F238E27FC236}">
                        <a16:creationId xmlns:a16="http://schemas.microsoft.com/office/drawing/2014/main" id="{550322D2-A4D1-B476-DE9B-1E8DC6D295C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78412" y="1784351"/>
                    <a:ext cx="198437" cy="808038"/>
                  </a:xfrm>
                  <a:custGeom>
                    <a:avLst/>
                    <a:gdLst>
                      <a:gd name="T0" fmla="*/ 87 w 125"/>
                      <a:gd name="T1" fmla="*/ 0 h 509"/>
                      <a:gd name="T2" fmla="*/ 0 w 125"/>
                      <a:gd name="T3" fmla="*/ 161 h 509"/>
                      <a:gd name="T4" fmla="*/ 41 w 125"/>
                      <a:gd name="T5" fmla="*/ 509 h 509"/>
                      <a:gd name="T6" fmla="*/ 125 w 125"/>
                      <a:gd name="T7" fmla="*/ 334 h 509"/>
                      <a:gd name="T8" fmla="*/ 87 w 125"/>
                      <a:gd name="T9" fmla="*/ 0 h 5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5" h="509">
                        <a:moveTo>
                          <a:pt x="87" y="0"/>
                        </a:moveTo>
                        <a:lnTo>
                          <a:pt x="0" y="161"/>
                        </a:lnTo>
                        <a:lnTo>
                          <a:pt x="41" y="509"/>
                        </a:lnTo>
                        <a:lnTo>
                          <a:pt x="125" y="334"/>
                        </a:lnTo>
                        <a:lnTo>
                          <a:pt x="87" y="0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55" name="Group 254">
                  <a:extLst>
                    <a:ext uri="{FF2B5EF4-FFF2-40B4-BE49-F238E27FC236}">
                      <a16:creationId xmlns:a16="http://schemas.microsoft.com/office/drawing/2014/main" id="{834428A7-2998-364A-8A7D-FB2E58051972}"/>
                    </a:ext>
                  </a:extLst>
                </p:cNvPr>
                <p:cNvGrpSpPr/>
                <p:nvPr/>
              </p:nvGrpSpPr>
              <p:grpSpPr>
                <a:xfrm>
                  <a:off x="4213810" y="1463639"/>
                  <a:ext cx="3761204" cy="777421"/>
                  <a:chOff x="4197350" y="1255713"/>
                  <a:chExt cx="3794124" cy="784225"/>
                </a:xfrm>
                <a:solidFill>
                  <a:schemeClr val="accent1">
                    <a:lumMod val="60000"/>
                    <a:lumOff val="40000"/>
                  </a:schemeClr>
                </a:solidFill>
              </p:grpSpPr>
              <p:sp>
                <p:nvSpPr>
                  <p:cNvPr id="284" name="Freeform 9">
                    <a:extLst>
                      <a:ext uri="{FF2B5EF4-FFF2-40B4-BE49-F238E27FC236}">
                        <a16:creationId xmlns:a16="http://schemas.microsoft.com/office/drawing/2014/main" id="{08FBAA67-20E4-AF7D-DD63-409B56F753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350" y="1255713"/>
                    <a:ext cx="3794124" cy="784225"/>
                  </a:xfrm>
                  <a:custGeom>
                    <a:avLst/>
                    <a:gdLst>
                      <a:gd name="T0" fmla="*/ 1875 w 2390"/>
                      <a:gd name="T1" fmla="*/ 148 h 494"/>
                      <a:gd name="T2" fmla="*/ 1785 w 2390"/>
                      <a:gd name="T3" fmla="*/ 0 h 494"/>
                      <a:gd name="T4" fmla="*/ 1785 w 2390"/>
                      <a:gd name="T5" fmla="*/ 0 h 494"/>
                      <a:gd name="T6" fmla="*/ 602 w 2390"/>
                      <a:gd name="T7" fmla="*/ 0 h 494"/>
                      <a:gd name="T8" fmla="*/ 602 w 2390"/>
                      <a:gd name="T9" fmla="*/ 0 h 494"/>
                      <a:gd name="T10" fmla="*/ 516 w 2390"/>
                      <a:gd name="T11" fmla="*/ 148 h 494"/>
                      <a:gd name="T12" fmla="*/ 0 w 2390"/>
                      <a:gd name="T13" fmla="*/ 148 h 494"/>
                      <a:gd name="T14" fmla="*/ 66 w 2390"/>
                      <a:gd name="T15" fmla="*/ 494 h 494"/>
                      <a:gd name="T16" fmla="*/ 555 w 2390"/>
                      <a:gd name="T17" fmla="*/ 494 h 494"/>
                      <a:gd name="T18" fmla="*/ 642 w 2390"/>
                      <a:gd name="T19" fmla="*/ 333 h 494"/>
                      <a:gd name="T20" fmla="*/ 642 w 2390"/>
                      <a:gd name="T21" fmla="*/ 333 h 494"/>
                      <a:gd name="T22" fmla="*/ 1747 w 2390"/>
                      <a:gd name="T23" fmla="*/ 333 h 494"/>
                      <a:gd name="T24" fmla="*/ 1834 w 2390"/>
                      <a:gd name="T25" fmla="*/ 494 h 494"/>
                      <a:gd name="T26" fmla="*/ 2327 w 2390"/>
                      <a:gd name="T27" fmla="*/ 494 h 494"/>
                      <a:gd name="T28" fmla="*/ 2390 w 2390"/>
                      <a:gd name="T29" fmla="*/ 148 h 494"/>
                      <a:gd name="T30" fmla="*/ 1875 w 2390"/>
                      <a:gd name="T31" fmla="*/ 148 h 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390" h="494">
                        <a:moveTo>
                          <a:pt x="1875" y="148"/>
                        </a:moveTo>
                        <a:lnTo>
                          <a:pt x="1785" y="0"/>
                        </a:lnTo>
                        <a:lnTo>
                          <a:pt x="1785" y="0"/>
                        </a:lnTo>
                        <a:lnTo>
                          <a:pt x="602" y="0"/>
                        </a:lnTo>
                        <a:lnTo>
                          <a:pt x="602" y="0"/>
                        </a:lnTo>
                        <a:lnTo>
                          <a:pt x="516" y="148"/>
                        </a:lnTo>
                        <a:lnTo>
                          <a:pt x="0" y="148"/>
                        </a:lnTo>
                        <a:lnTo>
                          <a:pt x="66" y="494"/>
                        </a:lnTo>
                        <a:lnTo>
                          <a:pt x="555" y="494"/>
                        </a:lnTo>
                        <a:lnTo>
                          <a:pt x="642" y="333"/>
                        </a:lnTo>
                        <a:lnTo>
                          <a:pt x="642" y="333"/>
                        </a:lnTo>
                        <a:lnTo>
                          <a:pt x="1747" y="333"/>
                        </a:lnTo>
                        <a:lnTo>
                          <a:pt x="1834" y="494"/>
                        </a:lnTo>
                        <a:lnTo>
                          <a:pt x="2327" y="494"/>
                        </a:lnTo>
                        <a:lnTo>
                          <a:pt x="2390" y="148"/>
                        </a:lnTo>
                        <a:lnTo>
                          <a:pt x="1875" y="148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5" name="Freeform 19">
                    <a:extLst>
                      <a:ext uri="{FF2B5EF4-FFF2-40B4-BE49-F238E27FC236}">
                        <a16:creationId xmlns:a16="http://schemas.microsoft.com/office/drawing/2014/main" id="{7671B577-E455-4A1E-FCD2-588763D57B7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70712" y="1255713"/>
                    <a:ext cx="203200" cy="784225"/>
                  </a:xfrm>
                  <a:custGeom>
                    <a:avLst/>
                    <a:gdLst>
                      <a:gd name="T0" fmla="*/ 38 w 128"/>
                      <a:gd name="T1" fmla="*/ 0 h 494"/>
                      <a:gd name="T2" fmla="*/ 0 w 128"/>
                      <a:gd name="T3" fmla="*/ 333 h 494"/>
                      <a:gd name="T4" fmla="*/ 87 w 128"/>
                      <a:gd name="T5" fmla="*/ 494 h 494"/>
                      <a:gd name="T6" fmla="*/ 128 w 128"/>
                      <a:gd name="T7" fmla="*/ 148 h 494"/>
                      <a:gd name="T8" fmla="*/ 38 w 128"/>
                      <a:gd name="T9" fmla="*/ 0 h 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8" h="494">
                        <a:moveTo>
                          <a:pt x="38" y="0"/>
                        </a:moveTo>
                        <a:lnTo>
                          <a:pt x="0" y="333"/>
                        </a:lnTo>
                        <a:lnTo>
                          <a:pt x="87" y="494"/>
                        </a:lnTo>
                        <a:lnTo>
                          <a:pt x="128" y="148"/>
                        </a:lnTo>
                        <a:lnTo>
                          <a:pt x="38" y="0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6" name="Freeform 32">
                    <a:extLst>
                      <a:ext uri="{FF2B5EF4-FFF2-40B4-BE49-F238E27FC236}">
                        <a16:creationId xmlns:a16="http://schemas.microsoft.com/office/drawing/2014/main" id="{93687727-BE99-7895-29C1-6CF1D31C1F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16500" y="1255713"/>
                    <a:ext cx="200025" cy="784225"/>
                  </a:xfrm>
                  <a:custGeom>
                    <a:avLst/>
                    <a:gdLst>
                      <a:gd name="T0" fmla="*/ 88 w 126"/>
                      <a:gd name="T1" fmla="*/ 0 h 494"/>
                      <a:gd name="T2" fmla="*/ 0 w 126"/>
                      <a:gd name="T3" fmla="*/ 148 h 494"/>
                      <a:gd name="T4" fmla="*/ 39 w 126"/>
                      <a:gd name="T5" fmla="*/ 494 h 494"/>
                      <a:gd name="T6" fmla="*/ 126 w 126"/>
                      <a:gd name="T7" fmla="*/ 333 h 494"/>
                      <a:gd name="T8" fmla="*/ 88 w 126"/>
                      <a:gd name="T9" fmla="*/ 0 h 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6" h="494">
                        <a:moveTo>
                          <a:pt x="88" y="0"/>
                        </a:moveTo>
                        <a:lnTo>
                          <a:pt x="0" y="148"/>
                        </a:lnTo>
                        <a:lnTo>
                          <a:pt x="39" y="494"/>
                        </a:lnTo>
                        <a:lnTo>
                          <a:pt x="126" y="333"/>
                        </a:lnTo>
                        <a:lnTo>
                          <a:pt x="88" y="0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336" name="Freeform 8">
                  <a:extLst>
                    <a:ext uri="{FF2B5EF4-FFF2-40B4-BE49-F238E27FC236}">
                      <a16:creationId xmlns:a16="http://schemas.microsoft.com/office/drawing/2014/main" id="{47B72FEC-A019-529A-EC18-B3D3B73604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29992" y="4024141"/>
                  <a:ext cx="2744578" cy="886008"/>
                </a:xfrm>
                <a:custGeom>
                  <a:avLst/>
                  <a:gdLst>
                    <a:gd name="T0" fmla="*/ 1347 w 1744"/>
                    <a:gd name="T1" fmla="*/ 217 h 563"/>
                    <a:gd name="T2" fmla="*/ 1266 w 1744"/>
                    <a:gd name="T3" fmla="*/ 2 h 563"/>
                    <a:gd name="T4" fmla="*/ 467 w 1744"/>
                    <a:gd name="T5" fmla="*/ 0 h 563"/>
                    <a:gd name="T6" fmla="*/ 387 w 1744"/>
                    <a:gd name="T7" fmla="*/ 217 h 563"/>
                    <a:gd name="T8" fmla="*/ 0 w 1744"/>
                    <a:gd name="T9" fmla="*/ 217 h 563"/>
                    <a:gd name="T10" fmla="*/ 67 w 1744"/>
                    <a:gd name="T11" fmla="*/ 563 h 563"/>
                    <a:gd name="T12" fmla="*/ 426 w 1744"/>
                    <a:gd name="T13" fmla="*/ 563 h 563"/>
                    <a:gd name="T14" fmla="*/ 505 w 1744"/>
                    <a:gd name="T15" fmla="*/ 334 h 563"/>
                    <a:gd name="T16" fmla="*/ 1228 w 1744"/>
                    <a:gd name="T17" fmla="*/ 334 h 563"/>
                    <a:gd name="T18" fmla="*/ 1307 w 1744"/>
                    <a:gd name="T19" fmla="*/ 563 h 563"/>
                    <a:gd name="T20" fmla="*/ 1680 w 1744"/>
                    <a:gd name="T21" fmla="*/ 563 h 563"/>
                    <a:gd name="T22" fmla="*/ 1744 w 1744"/>
                    <a:gd name="T23" fmla="*/ 217 h 563"/>
                    <a:gd name="T24" fmla="*/ 1347 w 1744"/>
                    <a:gd name="T25" fmla="*/ 217 h 5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744" h="563">
                      <a:moveTo>
                        <a:pt x="1347" y="217"/>
                      </a:moveTo>
                      <a:lnTo>
                        <a:pt x="1266" y="2"/>
                      </a:lnTo>
                      <a:lnTo>
                        <a:pt x="467" y="0"/>
                      </a:lnTo>
                      <a:lnTo>
                        <a:pt x="387" y="217"/>
                      </a:lnTo>
                      <a:lnTo>
                        <a:pt x="0" y="217"/>
                      </a:lnTo>
                      <a:lnTo>
                        <a:pt x="67" y="563"/>
                      </a:lnTo>
                      <a:lnTo>
                        <a:pt x="426" y="563"/>
                      </a:lnTo>
                      <a:lnTo>
                        <a:pt x="505" y="334"/>
                      </a:lnTo>
                      <a:lnTo>
                        <a:pt x="1228" y="334"/>
                      </a:lnTo>
                      <a:lnTo>
                        <a:pt x="1307" y="563"/>
                      </a:lnTo>
                      <a:lnTo>
                        <a:pt x="1680" y="563"/>
                      </a:lnTo>
                      <a:lnTo>
                        <a:pt x="1744" y="217"/>
                      </a:lnTo>
                      <a:lnTo>
                        <a:pt x="1347" y="217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ECA850C9-3B78-A979-0543-BAA49362EA49}"/>
                  </a:ext>
                </a:extLst>
              </p:cNvPr>
              <p:cNvSpPr txBox="1"/>
              <p:nvPr/>
            </p:nvSpPr>
            <p:spPr>
              <a:xfrm>
                <a:off x="5196152" y="2879656"/>
                <a:ext cx="1139607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Fees and Expenses</a:t>
                </a:r>
              </a:p>
            </p:txBody>
          </p:sp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5E55B06A-E0B6-3AEE-62A1-20AF0F4EAC19}"/>
                  </a:ext>
                </a:extLst>
              </p:cNvPr>
              <p:cNvSpPr txBox="1"/>
              <p:nvPr/>
            </p:nvSpPr>
            <p:spPr>
              <a:xfrm>
                <a:off x="5196152" y="5021276"/>
                <a:ext cx="1139607" cy="240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Performance. </a:t>
                </a:r>
              </a:p>
            </p:txBody>
          </p: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E18176CC-2FB0-1FD8-8FAE-6FEB905845C2}"/>
                  </a:ext>
                </a:extLst>
              </p:cNvPr>
              <p:cNvSpPr txBox="1"/>
              <p:nvPr/>
            </p:nvSpPr>
            <p:spPr>
              <a:xfrm>
                <a:off x="6781783" y="3183700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01</a:t>
                </a:r>
              </a:p>
            </p:txBody>
          </p:sp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E5B48A1C-42C1-FB66-6508-6BEA19047F35}"/>
                  </a:ext>
                </a:extLst>
              </p:cNvPr>
              <p:cNvSpPr txBox="1"/>
              <p:nvPr/>
            </p:nvSpPr>
            <p:spPr>
              <a:xfrm>
                <a:off x="6693551" y="3769237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02</a:t>
                </a:r>
              </a:p>
            </p:txBody>
          </p:sp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0AA86521-3C28-69D0-C1CC-CF4474764647}"/>
                  </a:ext>
                </a:extLst>
              </p:cNvPr>
              <p:cNvSpPr txBox="1"/>
              <p:nvPr/>
            </p:nvSpPr>
            <p:spPr>
              <a:xfrm>
                <a:off x="6517088" y="4876142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03</a:t>
                </a:r>
              </a:p>
            </p:txBody>
          </p:sp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23385009-B2FA-8EDF-6121-6585FF25326D}"/>
                  </a:ext>
                </a:extLst>
              </p:cNvPr>
              <p:cNvSpPr txBox="1"/>
              <p:nvPr/>
            </p:nvSpPr>
            <p:spPr>
              <a:xfrm>
                <a:off x="6428857" y="5437616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04</a:t>
                </a:r>
              </a:p>
            </p:txBody>
          </p:sp>
        </p:grpSp>
      </p:grpSp>
      <p:sp>
        <p:nvSpPr>
          <p:cNvPr id="347" name="TextBox 346">
            <a:extLst>
              <a:ext uri="{FF2B5EF4-FFF2-40B4-BE49-F238E27FC236}">
                <a16:creationId xmlns:a16="http://schemas.microsoft.com/office/drawing/2014/main" id="{2F77D6FF-C077-BD60-0EC7-6C73CA078072}"/>
              </a:ext>
            </a:extLst>
          </p:cNvPr>
          <p:cNvSpPr txBox="1"/>
          <p:nvPr/>
        </p:nvSpPr>
        <p:spPr>
          <a:xfrm>
            <a:off x="802860" y="629468"/>
            <a:ext cx="3839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Typical Money Manager Due Diligence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7BF661DC-83EB-C458-3D03-F50A09102605}"/>
              </a:ext>
            </a:extLst>
          </p:cNvPr>
          <p:cNvSpPr txBox="1"/>
          <p:nvPr/>
        </p:nvSpPr>
        <p:spPr>
          <a:xfrm>
            <a:off x="7812035" y="594171"/>
            <a:ext cx="3661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 Pecuniary Factors Are Applied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AE51CF-908F-386D-A7E5-62CC53135EC1}"/>
              </a:ext>
            </a:extLst>
          </p:cNvPr>
          <p:cNvSpPr txBox="1"/>
          <p:nvPr/>
        </p:nvSpPr>
        <p:spPr>
          <a:xfrm>
            <a:off x="9172181" y="3560999"/>
            <a:ext cx="1139607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Peer group discipline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B31A5E-2454-AE43-2A0A-D6A00C11A769}"/>
              </a:ext>
            </a:extLst>
          </p:cNvPr>
          <p:cNvSpPr txBox="1"/>
          <p:nvPr/>
        </p:nvSpPr>
        <p:spPr>
          <a:xfrm>
            <a:off x="9153645" y="4646958"/>
            <a:ext cx="1139607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Risk adjusted return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8650CA5-5AFC-32F1-BFF2-810D6153F9D9}"/>
              </a:ext>
            </a:extLst>
          </p:cNvPr>
          <p:cNvCxnSpPr>
            <a:cxnSpLocks/>
            <a:stCxn id="284" idx="6"/>
            <a:endCxn id="342" idx="5"/>
          </p:cNvCxnSpPr>
          <p:nvPr/>
        </p:nvCxnSpPr>
        <p:spPr>
          <a:xfrm>
            <a:off x="7732653" y="1553021"/>
            <a:ext cx="983335" cy="505887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632C8B2-82AA-B958-9111-E56A9F5C32C4}"/>
              </a:ext>
            </a:extLst>
          </p:cNvPr>
          <p:cNvCxnSpPr>
            <a:cxnSpLocks/>
            <a:stCxn id="284" idx="14"/>
            <a:endCxn id="342" idx="10"/>
          </p:cNvCxnSpPr>
          <p:nvPr/>
        </p:nvCxnSpPr>
        <p:spPr>
          <a:xfrm flipH="1">
            <a:off x="10754204" y="1553021"/>
            <a:ext cx="955050" cy="505887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45FA28C-2741-1A36-D7F3-9A02B98A0E80}"/>
              </a:ext>
            </a:extLst>
          </p:cNvPr>
          <p:cNvCxnSpPr>
            <a:cxnSpLocks/>
            <a:stCxn id="284" idx="1"/>
            <a:endCxn id="343" idx="0"/>
          </p:cNvCxnSpPr>
          <p:nvPr/>
        </p:nvCxnSpPr>
        <p:spPr>
          <a:xfrm flipH="1">
            <a:off x="10130260" y="1306771"/>
            <a:ext cx="572365" cy="48575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BF22879-BF8E-C1EE-DFD4-36B7B86ACE30}"/>
              </a:ext>
            </a:extLst>
          </p:cNvPr>
          <p:cNvCxnSpPr>
            <a:cxnSpLocks/>
            <a:stCxn id="306" idx="0"/>
            <a:endCxn id="342" idx="7"/>
          </p:cNvCxnSpPr>
          <p:nvPr/>
        </p:nvCxnSpPr>
        <p:spPr>
          <a:xfrm>
            <a:off x="8737619" y="1306771"/>
            <a:ext cx="572363" cy="48575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AE38951-EAD4-756A-CAAE-6AA3D2760473}"/>
              </a:ext>
            </a:extLst>
          </p:cNvPr>
          <p:cNvCxnSpPr>
            <a:cxnSpLocks/>
            <a:stCxn id="306" idx="1"/>
            <a:endCxn id="344" idx="1"/>
          </p:cNvCxnSpPr>
          <p:nvPr/>
        </p:nvCxnSpPr>
        <p:spPr>
          <a:xfrm>
            <a:off x="8591200" y="1553021"/>
            <a:ext cx="595658" cy="50588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780B14C-B988-BC46-C012-DED303910E2E}"/>
              </a:ext>
            </a:extLst>
          </p:cNvPr>
          <p:cNvCxnSpPr>
            <a:cxnSpLocks/>
            <a:stCxn id="242" idx="1"/>
            <a:endCxn id="343" idx="0"/>
          </p:cNvCxnSpPr>
          <p:nvPr/>
        </p:nvCxnSpPr>
        <p:spPr>
          <a:xfrm flipH="1">
            <a:off x="10130260" y="1338094"/>
            <a:ext cx="570174" cy="482622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700A90D-4B8D-168F-0891-DFD7147BFC56}"/>
              </a:ext>
            </a:extLst>
          </p:cNvPr>
          <p:cNvCxnSpPr>
            <a:cxnSpLocks/>
            <a:stCxn id="285" idx="3"/>
            <a:endCxn id="343" idx="1"/>
          </p:cNvCxnSpPr>
          <p:nvPr/>
        </p:nvCxnSpPr>
        <p:spPr>
          <a:xfrm flipH="1">
            <a:off x="10253384" y="1553021"/>
            <a:ext cx="598988" cy="505887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C2B729C2-055C-115E-E432-441E975E672A}"/>
              </a:ext>
            </a:extLst>
          </p:cNvPr>
          <p:cNvSpPr txBox="1"/>
          <p:nvPr/>
        </p:nvSpPr>
        <p:spPr>
          <a:xfrm>
            <a:off x="4597976" y="2863840"/>
            <a:ext cx="3104728" cy="1141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‘Pecuniary’ - factors that are expected to have a material effect on risk and/or return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8AB7E62-80A4-7192-C941-6F624C2F2D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4866" y="4337286"/>
            <a:ext cx="2421567" cy="136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78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>
            <a:extLst>
              <a:ext uri="{FF2B5EF4-FFF2-40B4-BE49-F238E27FC236}">
                <a16:creationId xmlns:a16="http://schemas.microsoft.com/office/drawing/2014/main" id="{E2C43FFF-74B3-493D-9C34-2BCCE32F52A2}"/>
              </a:ext>
            </a:extLst>
          </p:cNvPr>
          <p:cNvSpPr/>
          <p:nvPr/>
        </p:nvSpPr>
        <p:spPr>
          <a:xfrm>
            <a:off x="4084752" y="1306477"/>
            <a:ext cx="4045952" cy="4045952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6C04501-09B6-46A7-9C46-B9AEA6EBC590}"/>
              </a:ext>
            </a:extLst>
          </p:cNvPr>
          <p:cNvSpPr/>
          <p:nvPr/>
        </p:nvSpPr>
        <p:spPr>
          <a:xfrm>
            <a:off x="4288191" y="2239663"/>
            <a:ext cx="3525308" cy="3525308"/>
          </a:xfrm>
          <a:prstGeom prst="ellipse">
            <a:avLst/>
          </a:prstGeom>
          <a:solidFill>
            <a:schemeClr val="tx1">
              <a:alpha val="32000"/>
            </a:schemeClr>
          </a:solidFill>
          <a:ln w="127000">
            <a:noFill/>
          </a:ln>
          <a:effectLst>
            <a:softEdge rad="647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19ACEE7-D91A-4C0F-AF9D-B098086E3DBE}"/>
              </a:ext>
            </a:extLst>
          </p:cNvPr>
          <p:cNvSpPr/>
          <p:nvPr/>
        </p:nvSpPr>
        <p:spPr>
          <a:xfrm>
            <a:off x="4546766" y="1785890"/>
            <a:ext cx="3058264" cy="3058264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69D15818-8F39-444F-A4C9-BF75885544AE}"/>
              </a:ext>
            </a:extLst>
          </p:cNvPr>
          <p:cNvSpPr/>
          <p:nvPr/>
        </p:nvSpPr>
        <p:spPr>
          <a:xfrm>
            <a:off x="4445664" y="1762586"/>
            <a:ext cx="1218898" cy="1218898"/>
          </a:xfrm>
          <a:prstGeom prst="ellipse">
            <a:avLst/>
          </a:prstGeom>
          <a:solidFill>
            <a:schemeClr val="accent2"/>
          </a:solidFill>
          <a:ln w="635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813A5CD5-3CCD-421A-A5E8-0964524EBB41}"/>
              </a:ext>
            </a:extLst>
          </p:cNvPr>
          <p:cNvSpPr/>
          <p:nvPr/>
        </p:nvSpPr>
        <p:spPr>
          <a:xfrm>
            <a:off x="6519014" y="1326650"/>
            <a:ext cx="1218898" cy="1218898"/>
          </a:xfrm>
          <a:prstGeom prst="ellipse">
            <a:avLst/>
          </a:prstGeom>
          <a:solidFill>
            <a:schemeClr val="accent5"/>
          </a:solidFill>
          <a:ln w="635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20D4362-7B0A-4FEA-B48A-52F1E809BD8B}"/>
              </a:ext>
            </a:extLst>
          </p:cNvPr>
          <p:cNvSpPr/>
          <p:nvPr/>
        </p:nvSpPr>
        <p:spPr>
          <a:xfrm>
            <a:off x="4473010" y="2081571"/>
            <a:ext cx="1154800" cy="369332"/>
          </a:xfrm>
          <a:prstGeom prst="rect">
            <a:avLst/>
          </a:prstGeom>
        </p:spPr>
        <p:txBody>
          <a:bodyPr wrap="square" lIns="0" rIns="0" anchor="ctr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ESG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97012CC-8837-46E9-887C-A547B1BFBA87}"/>
              </a:ext>
            </a:extLst>
          </p:cNvPr>
          <p:cNvSpPr/>
          <p:nvPr/>
        </p:nvSpPr>
        <p:spPr>
          <a:xfrm>
            <a:off x="6576020" y="1524290"/>
            <a:ext cx="1154800" cy="646331"/>
          </a:xfrm>
          <a:prstGeom prst="rect">
            <a:avLst/>
          </a:prstGeom>
        </p:spPr>
        <p:txBody>
          <a:bodyPr wrap="square" lIns="0" rIns="0" anchor="ctr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Other</a:t>
            </a:r>
          </a:p>
          <a:p>
            <a:pPr marL="0" marR="0" lvl="0" indent="0" algn="ctr" defTabSz="121898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Managers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503" y="620912"/>
            <a:ext cx="10972801" cy="71108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D76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ESG PERFORMANCE OVER THE LONG-TERM: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C201B9F-5B70-44AD-9266-90C2DC16CD1A}"/>
              </a:ext>
            </a:extLst>
          </p:cNvPr>
          <p:cNvGrpSpPr/>
          <p:nvPr/>
        </p:nvGrpSpPr>
        <p:grpSpPr>
          <a:xfrm>
            <a:off x="4357499" y="2221317"/>
            <a:ext cx="3477005" cy="1203312"/>
            <a:chOff x="4460240" y="3154898"/>
            <a:chExt cx="2885440" cy="99858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51F9F9B-F655-4870-8E6E-EFE3E2380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1898" y="4101435"/>
              <a:ext cx="844698" cy="5205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1504163-12D9-416F-AD44-D23FAD62A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8658" y="3534531"/>
              <a:ext cx="1790104" cy="449789"/>
            </a:xfrm>
            <a:custGeom>
              <a:avLst/>
              <a:gdLst>
                <a:gd name="T0" fmla="*/ 1628 w 3164"/>
                <a:gd name="T1" fmla="*/ 595 h 795"/>
                <a:gd name="T2" fmla="*/ 29 w 3164"/>
                <a:gd name="T3" fmla="*/ 795 h 795"/>
                <a:gd name="T4" fmla="*/ 0 w 3164"/>
                <a:gd name="T5" fmla="*/ 664 h 795"/>
                <a:gd name="T6" fmla="*/ 3135 w 3164"/>
                <a:gd name="T7" fmla="*/ 0 h 795"/>
                <a:gd name="T8" fmla="*/ 3164 w 3164"/>
                <a:gd name="T9" fmla="*/ 133 h 795"/>
                <a:gd name="T10" fmla="*/ 1628 w 3164"/>
                <a:gd name="T11" fmla="*/ 595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4" h="795">
                  <a:moveTo>
                    <a:pt x="1628" y="595"/>
                  </a:moveTo>
                  <a:lnTo>
                    <a:pt x="29" y="795"/>
                  </a:lnTo>
                  <a:lnTo>
                    <a:pt x="0" y="664"/>
                  </a:lnTo>
                  <a:lnTo>
                    <a:pt x="3135" y="0"/>
                  </a:lnTo>
                  <a:lnTo>
                    <a:pt x="3164" y="133"/>
                  </a:lnTo>
                  <a:lnTo>
                    <a:pt x="1628" y="59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96F02C5-CA19-4448-BD09-FE7D148B0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8604" y="3698605"/>
              <a:ext cx="110326" cy="164640"/>
            </a:xfrm>
            <a:custGeom>
              <a:avLst/>
              <a:gdLst>
                <a:gd name="T0" fmla="*/ 135 w 195"/>
                <a:gd name="T1" fmla="*/ 0 h 291"/>
                <a:gd name="T2" fmla="*/ 0 w 195"/>
                <a:gd name="T3" fmla="*/ 29 h 291"/>
                <a:gd name="T4" fmla="*/ 52 w 195"/>
                <a:gd name="T5" fmla="*/ 291 h 291"/>
                <a:gd name="T6" fmla="*/ 195 w 195"/>
                <a:gd name="T7" fmla="*/ 248 h 291"/>
                <a:gd name="T8" fmla="*/ 135 w 195"/>
                <a:gd name="T9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291">
                  <a:moveTo>
                    <a:pt x="135" y="0"/>
                  </a:moveTo>
                  <a:lnTo>
                    <a:pt x="0" y="29"/>
                  </a:lnTo>
                  <a:lnTo>
                    <a:pt x="52" y="291"/>
                  </a:lnTo>
                  <a:lnTo>
                    <a:pt x="195" y="248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7E54620-0350-463F-B0C9-3F9508E2F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526" y="3778379"/>
              <a:ext cx="79208" cy="15445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87599D1-1950-4CA9-8FEE-8D98A979D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1435" y="3430995"/>
              <a:ext cx="79208" cy="15445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2915DBE-C728-4060-8F9E-C709023CF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9278" y="3546412"/>
              <a:ext cx="1114572" cy="277794"/>
            </a:xfrm>
            <a:custGeom>
              <a:avLst/>
              <a:gdLst>
                <a:gd name="T0" fmla="*/ 804 w 830"/>
                <a:gd name="T1" fmla="*/ 11 h 206"/>
                <a:gd name="T2" fmla="*/ 804 w 830"/>
                <a:gd name="T3" fmla="*/ 3 h 206"/>
                <a:gd name="T4" fmla="*/ 804 w 830"/>
                <a:gd name="T5" fmla="*/ 0 h 206"/>
                <a:gd name="T6" fmla="*/ 27 w 830"/>
                <a:gd name="T7" fmla="*/ 0 h 206"/>
                <a:gd name="T8" fmla="*/ 27 w 830"/>
                <a:gd name="T9" fmla="*/ 0 h 206"/>
                <a:gd name="T10" fmla="*/ 3 w 830"/>
                <a:gd name="T11" fmla="*/ 0 h 206"/>
                <a:gd name="T12" fmla="*/ 0 w 830"/>
                <a:gd name="T13" fmla="*/ 22 h 206"/>
                <a:gd name="T14" fmla="*/ 34 w 830"/>
                <a:gd name="T15" fmla="*/ 42 h 206"/>
                <a:gd name="T16" fmla="*/ 34 w 830"/>
                <a:gd name="T17" fmla="*/ 42 h 206"/>
                <a:gd name="T18" fmla="*/ 415 w 830"/>
                <a:gd name="T19" fmla="*/ 206 h 206"/>
                <a:gd name="T20" fmla="*/ 797 w 830"/>
                <a:gd name="T21" fmla="*/ 43 h 206"/>
                <a:gd name="T22" fmla="*/ 797 w 830"/>
                <a:gd name="T23" fmla="*/ 43 h 206"/>
                <a:gd name="T24" fmla="*/ 830 w 830"/>
                <a:gd name="T25" fmla="*/ 22 h 206"/>
                <a:gd name="T26" fmla="*/ 830 w 830"/>
                <a:gd name="T27" fmla="*/ 11 h 206"/>
                <a:gd name="T28" fmla="*/ 804 w 830"/>
                <a:gd name="T29" fmla="*/ 1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30" h="206">
                  <a:moveTo>
                    <a:pt x="804" y="11"/>
                  </a:moveTo>
                  <a:cubicBezTo>
                    <a:pt x="804" y="8"/>
                    <a:pt x="804" y="6"/>
                    <a:pt x="804" y="3"/>
                  </a:cubicBezTo>
                  <a:cubicBezTo>
                    <a:pt x="804" y="2"/>
                    <a:pt x="804" y="1"/>
                    <a:pt x="804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27" y="23"/>
                    <a:pt x="34" y="42"/>
                    <a:pt x="34" y="42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68" y="135"/>
                    <a:pt x="226" y="206"/>
                    <a:pt x="415" y="206"/>
                  </a:cubicBezTo>
                  <a:cubicBezTo>
                    <a:pt x="604" y="206"/>
                    <a:pt x="762" y="136"/>
                    <a:pt x="797" y="43"/>
                  </a:cubicBezTo>
                  <a:cubicBezTo>
                    <a:pt x="797" y="43"/>
                    <a:pt x="797" y="43"/>
                    <a:pt x="797" y="43"/>
                  </a:cubicBezTo>
                  <a:cubicBezTo>
                    <a:pt x="807" y="22"/>
                    <a:pt x="830" y="22"/>
                    <a:pt x="830" y="22"/>
                  </a:cubicBezTo>
                  <a:cubicBezTo>
                    <a:pt x="830" y="11"/>
                    <a:pt x="830" y="11"/>
                    <a:pt x="830" y="11"/>
                  </a:cubicBezTo>
                  <a:lnTo>
                    <a:pt x="804" y="1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1B6F022-63FA-4AF7-A5A7-A081806A80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9278" y="3546412"/>
              <a:ext cx="1114572" cy="277794"/>
            </a:xfrm>
            <a:custGeom>
              <a:avLst/>
              <a:gdLst>
                <a:gd name="T0" fmla="*/ 804 w 830"/>
                <a:gd name="T1" fmla="*/ 11 h 206"/>
                <a:gd name="T2" fmla="*/ 804 w 830"/>
                <a:gd name="T3" fmla="*/ 3 h 206"/>
                <a:gd name="T4" fmla="*/ 804 w 830"/>
                <a:gd name="T5" fmla="*/ 0 h 206"/>
                <a:gd name="T6" fmla="*/ 27 w 830"/>
                <a:gd name="T7" fmla="*/ 0 h 206"/>
                <a:gd name="T8" fmla="*/ 27 w 830"/>
                <a:gd name="T9" fmla="*/ 0 h 206"/>
                <a:gd name="T10" fmla="*/ 3 w 830"/>
                <a:gd name="T11" fmla="*/ 0 h 206"/>
                <a:gd name="T12" fmla="*/ 0 w 830"/>
                <a:gd name="T13" fmla="*/ 22 h 206"/>
                <a:gd name="T14" fmla="*/ 34 w 830"/>
                <a:gd name="T15" fmla="*/ 42 h 206"/>
                <a:gd name="T16" fmla="*/ 34 w 830"/>
                <a:gd name="T17" fmla="*/ 42 h 206"/>
                <a:gd name="T18" fmla="*/ 34 w 830"/>
                <a:gd name="T19" fmla="*/ 43 h 206"/>
                <a:gd name="T20" fmla="*/ 709 w 830"/>
                <a:gd name="T21" fmla="*/ 43 h 206"/>
                <a:gd name="T22" fmla="*/ 384 w 830"/>
                <a:gd name="T23" fmla="*/ 205 h 206"/>
                <a:gd name="T24" fmla="*/ 415 w 830"/>
                <a:gd name="T25" fmla="*/ 206 h 206"/>
                <a:gd name="T26" fmla="*/ 797 w 830"/>
                <a:gd name="T27" fmla="*/ 43 h 206"/>
                <a:gd name="T28" fmla="*/ 797 w 830"/>
                <a:gd name="T29" fmla="*/ 43 h 206"/>
                <a:gd name="T30" fmla="*/ 830 w 830"/>
                <a:gd name="T31" fmla="*/ 22 h 206"/>
                <a:gd name="T32" fmla="*/ 830 w 830"/>
                <a:gd name="T33" fmla="*/ 11 h 206"/>
                <a:gd name="T34" fmla="*/ 804 w 830"/>
                <a:gd name="T35" fmla="*/ 1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30" h="206">
                  <a:moveTo>
                    <a:pt x="804" y="11"/>
                  </a:moveTo>
                  <a:cubicBezTo>
                    <a:pt x="804" y="8"/>
                    <a:pt x="804" y="6"/>
                    <a:pt x="804" y="3"/>
                  </a:cubicBezTo>
                  <a:cubicBezTo>
                    <a:pt x="804" y="2"/>
                    <a:pt x="804" y="1"/>
                    <a:pt x="804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27" y="23"/>
                    <a:pt x="34" y="42"/>
                    <a:pt x="34" y="42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34" y="42"/>
                    <a:pt x="34" y="42"/>
                    <a:pt x="34" y="43"/>
                  </a:cubicBezTo>
                  <a:cubicBezTo>
                    <a:pt x="709" y="43"/>
                    <a:pt x="709" y="43"/>
                    <a:pt x="709" y="43"/>
                  </a:cubicBezTo>
                  <a:cubicBezTo>
                    <a:pt x="636" y="165"/>
                    <a:pt x="484" y="198"/>
                    <a:pt x="384" y="205"/>
                  </a:cubicBezTo>
                  <a:cubicBezTo>
                    <a:pt x="394" y="206"/>
                    <a:pt x="405" y="206"/>
                    <a:pt x="415" y="206"/>
                  </a:cubicBezTo>
                  <a:cubicBezTo>
                    <a:pt x="604" y="206"/>
                    <a:pt x="762" y="136"/>
                    <a:pt x="797" y="43"/>
                  </a:cubicBezTo>
                  <a:cubicBezTo>
                    <a:pt x="797" y="43"/>
                    <a:pt x="797" y="43"/>
                    <a:pt x="797" y="43"/>
                  </a:cubicBezTo>
                  <a:cubicBezTo>
                    <a:pt x="807" y="22"/>
                    <a:pt x="830" y="22"/>
                    <a:pt x="830" y="22"/>
                  </a:cubicBezTo>
                  <a:cubicBezTo>
                    <a:pt x="830" y="11"/>
                    <a:pt x="830" y="11"/>
                    <a:pt x="830" y="11"/>
                  </a:cubicBezTo>
                  <a:lnTo>
                    <a:pt x="804" y="1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07C08D3-D06E-46D9-963E-F5C81352A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0240" y="3515861"/>
              <a:ext cx="1193780" cy="60538"/>
            </a:xfrm>
            <a:custGeom>
              <a:avLst/>
              <a:gdLst>
                <a:gd name="T0" fmla="*/ 889 w 889"/>
                <a:gd name="T1" fmla="*/ 23 h 45"/>
                <a:gd name="T2" fmla="*/ 866 w 889"/>
                <a:gd name="T3" fmla="*/ 45 h 45"/>
                <a:gd name="T4" fmla="*/ 32 w 889"/>
                <a:gd name="T5" fmla="*/ 45 h 45"/>
                <a:gd name="T6" fmla="*/ 22 w 889"/>
                <a:gd name="T7" fmla="*/ 45 h 45"/>
                <a:gd name="T8" fmla="*/ 0 w 889"/>
                <a:gd name="T9" fmla="*/ 23 h 45"/>
                <a:gd name="T10" fmla="*/ 0 w 889"/>
                <a:gd name="T11" fmla="*/ 23 h 45"/>
                <a:gd name="T12" fmla="*/ 22 w 889"/>
                <a:gd name="T13" fmla="*/ 0 h 45"/>
                <a:gd name="T14" fmla="*/ 866 w 889"/>
                <a:gd name="T15" fmla="*/ 0 h 45"/>
                <a:gd name="T16" fmla="*/ 889 w 889"/>
                <a:gd name="T1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9" h="45">
                  <a:moveTo>
                    <a:pt x="889" y="23"/>
                  </a:moveTo>
                  <a:cubicBezTo>
                    <a:pt x="889" y="35"/>
                    <a:pt x="879" y="45"/>
                    <a:pt x="866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10" y="45"/>
                    <a:pt x="0" y="35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866" y="0"/>
                    <a:pt x="866" y="0"/>
                    <a:pt x="866" y="0"/>
                  </a:cubicBezTo>
                  <a:cubicBezTo>
                    <a:pt x="879" y="0"/>
                    <a:pt x="889" y="10"/>
                    <a:pt x="889" y="23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69781FF-3775-452B-B884-361D3D3E7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3072" y="3596200"/>
              <a:ext cx="521077" cy="527866"/>
            </a:xfrm>
            <a:custGeom>
              <a:avLst/>
              <a:gdLst>
                <a:gd name="T0" fmla="*/ 324 w 388"/>
                <a:gd name="T1" fmla="*/ 323 h 392"/>
                <a:gd name="T2" fmla="*/ 323 w 388"/>
                <a:gd name="T3" fmla="*/ 323 h 392"/>
                <a:gd name="T4" fmla="*/ 291 w 388"/>
                <a:gd name="T5" fmla="*/ 302 h 392"/>
                <a:gd name="T6" fmla="*/ 290 w 388"/>
                <a:gd name="T7" fmla="*/ 294 h 392"/>
                <a:gd name="T8" fmla="*/ 234 w 388"/>
                <a:gd name="T9" fmla="*/ 53 h 392"/>
                <a:gd name="T10" fmla="*/ 154 w 388"/>
                <a:gd name="T11" fmla="*/ 53 h 392"/>
                <a:gd name="T12" fmla="*/ 99 w 388"/>
                <a:gd name="T13" fmla="*/ 294 h 392"/>
                <a:gd name="T14" fmla="*/ 98 w 388"/>
                <a:gd name="T15" fmla="*/ 300 h 392"/>
                <a:gd name="T16" fmla="*/ 98 w 388"/>
                <a:gd name="T17" fmla="*/ 300 h 392"/>
                <a:gd name="T18" fmla="*/ 65 w 388"/>
                <a:gd name="T19" fmla="*/ 323 h 392"/>
                <a:gd name="T20" fmla="*/ 64 w 388"/>
                <a:gd name="T21" fmla="*/ 323 h 392"/>
                <a:gd name="T22" fmla="*/ 0 w 388"/>
                <a:gd name="T23" fmla="*/ 392 h 392"/>
                <a:gd name="T24" fmla="*/ 388 w 388"/>
                <a:gd name="T25" fmla="*/ 392 h 392"/>
                <a:gd name="T26" fmla="*/ 324 w 388"/>
                <a:gd name="T27" fmla="*/ 323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8" h="392">
                  <a:moveTo>
                    <a:pt x="324" y="323"/>
                  </a:moveTo>
                  <a:cubicBezTo>
                    <a:pt x="323" y="323"/>
                    <a:pt x="323" y="323"/>
                    <a:pt x="323" y="323"/>
                  </a:cubicBezTo>
                  <a:cubicBezTo>
                    <a:pt x="303" y="321"/>
                    <a:pt x="294" y="307"/>
                    <a:pt x="291" y="302"/>
                  </a:cubicBezTo>
                  <a:cubicBezTo>
                    <a:pt x="291" y="299"/>
                    <a:pt x="290" y="297"/>
                    <a:pt x="290" y="294"/>
                  </a:cubicBezTo>
                  <a:cubicBezTo>
                    <a:pt x="234" y="53"/>
                    <a:pt x="234" y="53"/>
                    <a:pt x="234" y="53"/>
                  </a:cubicBezTo>
                  <a:cubicBezTo>
                    <a:pt x="228" y="0"/>
                    <a:pt x="166" y="2"/>
                    <a:pt x="154" y="53"/>
                  </a:cubicBezTo>
                  <a:cubicBezTo>
                    <a:pt x="99" y="294"/>
                    <a:pt x="99" y="294"/>
                    <a:pt x="99" y="294"/>
                  </a:cubicBezTo>
                  <a:cubicBezTo>
                    <a:pt x="98" y="296"/>
                    <a:pt x="98" y="298"/>
                    <a:pt x="98" y="300"/>
                  </a:cubicBezTo>
                  <a:cubicBezTo>
                    <a:pt x="98" y="300"/>
                    <a:pt x="98" y="300"/>
                    <a:pt x="98" y="300"/>
                  </a:cubicBezTo>
                  <a:cubicBezTo>
                    <a:pt x="98" y="300"/>
                    <a:pt x="89" y="320"/>
                    <a:pt x="65" y="323"/>
                  </a:cubicBezTo>
                  <a:cubicBezTo>
                    <a:pt x="65" y="323"/>
                    <a:pt x="64" y="323"/>
                    <a:pt x="64" y="323"/>
                  </a:cubicBezTo>
                  <a:cubicBezTo>
                    <a:pt x="28" y="326"/>
                    <a:pt x="0" y="356"/>
                    <a:pt x="0" y="392"/>
                  </a:cubicBezTo>
                  <a:cubicBezTo>
                    <a:pt x="388" y="392"/>
                    <a:pt x="388" y="392"/>
                    <a:pt x="388" y="392"/>
                  </a:cubicBezTo>
                  <a:cubicBezTo>
                    <a:pt x="388" y="355"/>
                    <a:pt x="360" y="325"/>
                    <a:pt x="324" y="32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5683E99-7DCB-4ABF-AA76-10AF86206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3072" y="4077107"/>
              <a:ext cx="521077" cy="46959"/>
            </a:xfrm>
            <a:custGeom>
              <a:avLst/>
              <a:gdLst>
                <a:gd name="T0" fmla="*/ 9 w 388"/>
                <a:gd name="T1" fmla="*/ 0 h 35"/>
                <a:gd name="T2" fmla="*/ 0 w 388"/>
                <a:gd name="T3" fmla="*/ 35 h 35"/>
                <a:gd name="T4" fmla="*/ 388 w 388"/>
                <a:gd name="T5" fmla="*/ 35 h 35"/>
                <a:gd name="T6" fmla="*/ 379 w 388"/>
                <a:gd name="T7" fmla="*/ 0 h 35"/>
                <a:gd name="T8" fmla="*/ 9 w 38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8" h="35">
                  <a:moveTo>
                    <a:pt x="9" y="0"/>
                  </a:moveTo>
                  <a:cubicBezTo>
                    <a:pt x="4" y="11"/>
                    <a:pt x="0" y="23"/>
                    <a:pt x="0" y="35"/>
                  </a:cubicBezTo>
                  <a:cubicBezTo>
                    <a:pt x="388" y="35"/>
                    <a:pt x="388" y="35"/>
                    <a:pt x="388" y="35"/>
                  </a:cubicBezTo>
                  <a:cubicBezTo>
                    <a:pt x="388" y="23"/>
                    <a:pt x="385" y="11"/>
                    <a:pt x="37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0A9B9C2-03E2-4FF1-A24B-4C0DD4CD9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2635" y="3184318"/>
              <a:ext cx="1114006" cy="278926"/>
            </a:xfrm>
            <a:custGeom>
              <a:avLst/>
              <a:gdLst>
                <a:gd name="T0" fmla="*/ 803 w 830"/>
                <a:gd name="T1" fmla="*/ 12 h 207"/>
                <a:gd name="T2" fmla="*/ 804 w 830"/>
                <a:gd name="T3" fmla="*/ 4 h 207"/>
                <a:gd name="T4" fmla="*/ 804 w 830"/>
                <a:gd name="T5" fmla="*/ 0 h 207"/>
                <a:gd name="T6" fmla="*/ 26 w 830"/>
                <a:gd name="T7" fmla="*/ 0 h 207"/>
                <a:gd name="T8" fmla="*/ 26 w 830"/>
                <a:gd name="T9" fmla="*/ 1 h 207"/>
                <a:gd name="T10" fmla="*/ 2 w 830"/>
                <a:gd name="T11" fmla="*/ 0 h 207"/>
                <a:gd name="T12" fmla="*/ 0 w 830"/>
                <a:gd name="T13" fmla="*/ 23 h 207"/>
                <a:gd name="T14" fmla="*/ 33 w 830"/>
                <a:gd name="T15" fmla="*/ 43 h 207"/>
                <a:gd name="T16" fmla="*/ 33 w 830"/>
                <a:gd name="T17" fmla="*/ 43 h 207"/>
                <a:gd name="T18" fmla="*/ 415 w 830"/>
                <a:gd name="T19" fmla="*/ 207 h 207"/>
                <a:gd name="T20" fmla="*/ 796 w 830"/>
                <a:gd name="T21" fmla="*/ 44 h 207"/>
                <a:gd name="T22" fmla="*/ 796 w 830"/>
                <a:gd name="T23" fmla="*/ 43 h 207"/>
                <a:gd name="T24" fmla="*/ 830 w 830"/>
                <a:gd name="T25" fmla="*/ 23 h 207"/>
                <a:gd name="T26" fmla="*/ 830 w 830"/>
                <a:gd name="T27" fmla="*/ 12 h 207"/>
                <a:gd name="T28" fmla="*/ 803 w 830"/>
                <a:gd name="T29" fmla="*/ 1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30" h="207">
                  <a:moveTo>
                    <a:pt x="803" y="12"/>
                  </a:moveTo>
                  <a:cubicBezTo>
                    <a:pt x="804" y="9"/>
                    <a:pt x="804" y="7"/>
                    <a:pt x="804" y="4"/>
                  </a:cubicBezTo>
                  <a:cubicBezTo>
                    <a:pt x="804" y="3"/>
                    <a:pt x="804" y="2"/>
                    <a:pt x="804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7" y="24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68" y="136"/>
                    <a:pt x="226" y="207"/>
                    <a:pt x="415" y="207"/>
                  </a:cubicBezTo>
                  <a:cubicBezTo>
                    <a:pt x="604" y="207"/>
                    <a:pt x="761" y="137"/>
                    <a:pt x="796" y="44"/>
                  </a:cubicBezTo>
                  <a:cubicBezTo>
                    <a:pt x="796" y="43"/>
                    <a:pt x="796" y="43"/>
                    <a:pt x="796" y="43"/>
                  </a:cubicBezTo>
                  <a:cubicBezTo>
                    <a:pt x="806" y="23"/>
                    <a:pt x="830" y="23"/>
                    <a:pt x="830" y="23"/>
                  </a:cubicBezTo>
                  <a:cubicBezTo>
                    <a:pt x="830" y="12"/>
                    <a:pt x="830" y="12"/>
                    <a:pt x="830" y="12"/>
                  </a:cubicBezTo>
                  <a:lnTo>
                    <a:pt x="803" y="1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681BB2F9-6862-453D-89E5-1024C3E4D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2635" y="3184318"/>
              <a:ext cx="1114006" cy="278926"/>
            </a:xfrm>
            <a:custGeom>
              <a:avLst/>
              <a:gdLst>
                <a:gd name="T0" fmla="*/ 803 w 830"/>
                <a:gd name="T1" fmla="*/ 12 h 207"/>
                <a:gd name="T2" fmla="*/ 804 w 830"/>
                <a:gd name="T3" fmla="*/ 4 h 207"/>
                <a:gd name="T4" fmla="*/ 804 w 830"/>
                <a:gd name="T5" fmla="*/ 0 h 207"/>
                <a:gd name="T6" fmla="*/ 26 w 830"/>
                <a:gd name="T7" fmla="*/ 0 h 207"/>
                <a:gd name="T8" fmla="*/ 26 w 830"/>
                <a:gd name="T9" fmla="*/ 1 h 207"/>
                <a:gd name="T10" fmla="*/ 2 w 830"/>
                <a:gd name="T11" fmla="*/ 0 h 207"/>
                <a:gd name="T12" fmla="*/ 0 w 830"/>
                <a:gd name="T13" fmla="*/ 23 h 207"/>
                <a:gd name="T14" fmla="*/ 33 w 830"/>
                <a:gd name="T15" fmla="*/ 43 h 207"/>
                <a:gd name="T16" fmla="*/ 33 w 830"/>
                <a:gd name="T17" fmla="*/ 43 h 207"/>
                <a:gd name="T18" fmla="*/ 33 w 830"/>
                <a:gd name="T19" fmla="*/ 43 h 207"/>
                <a:gd name="T20" fmla="*/ 709 w 830"/>
                <a:gd name="T21" fmla="*/ 43 h 207"/>
                <a:gd name="T22" fmla="*/ 384 w 830"/>
                <a:gd name="T23" fmla="*/ 206 h 207"/>
                <a:gd name="T24" fmla="*/ 415 w 830"/>
                <a:gd name="T25" fmla="*/ 207 h 207"/>
                <a:gd name="T26" fmla="*/ 796 w 830"/>
                <a:gd name="T27" fmla="*/ 44 h 207"/>
                <a:gd name="T28" fmla="*/ 796 w 830"/>
                <a:gd name="T29" fmla="*/ 43 h 207"/>
                <a:gd name="T30" fmla="*/ 830 w 830"/>
                <a:gd name="T31" fmla="*/ 23 h 207"/>
                <a:gd name="T32" fmla="*/ 830 w 830"/>
                <a:gd name="T33" fmla="*/ 12 h 207"/>
                <a:gd name="T34" fmla="*/ 803 w 830"/>
                <a:gd name="T35" fmla="*/ 1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30" h="207">
                  <a:moveTo>
                    <a:pt x="803" y="12"/>
                  </a:moveTo>
                  <a:cubicBezTo>
                    <a:pt x="804" y="9"/>
                    <a:pt x="804" y="7"/>
                    <a:pt x="804" y="4"/>
                  </a:cubicBezTo>
                  <a:cubicBezTo>
                    <a:pt x="804" y="3"/>
                    <a:pt x="804" y="2"/>
                    <a:pt x="804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7" y="24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709" y="43"/>
                    <a:pt x="709" y="43"/>
                    <a:pt x="709" y="43"/>
                  </a:cubicBezTo>
                  <a:cubicBezTo>
                    <a:pt x="636" y="166"/>
                    <a:pt x="483" y="199"/>
                    <a:pt x="384" y="206"/>
                  </a:cubicBezTo>
                  <a:cubicBezTo>
                    <a:pt x="394" y="206"/>
                    <a:pt x="404" y="207"/>
                    <a:pt x="415" y="207"/>
                  </a:cubicBezTo>
                  <a:cubicBezTo>
                    <a:pt x="604" y="207"/>
                    <a:pt x="761" y="137"/>
                    <a:pt x="796" y="44"/>
                  </a:cubicBezTo>
                  <a:cubicBezTo>
                    <a:pt x="796" y="43"/>
                    <a:pt x="796" y="43"/>
                    <a:pt x="796" y="43"/>
                  </a:cubicBezTo>
                  <a:cubicBezTo>
                    <a:pt x="806" y="23"/>
                    <a:pt x="830" y="23"/>
                    <a:pt x="830" y="23"/>
                  </a:cubicBezTo>
                  <a:cubicBezTo>
                    <a:pt x="830" y="12"/>
                    <a:pt x="830" y="12"/>
                    <a:pt x="830" y="12"/>
                  </a:cubicBezTo>
                  <a:lnTo>
                    <a:pt x="803" y="12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25F3231-7860-4618-8336-5F26B257C66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3597" y="3154898"/>
              <a:ext cx="1192083" cy="60538"/>
            </a:xfrm>
            <a:custGeom>
              <a:avLst/>
              <a:gdLst>
                <a:gd name="T0" fmla="*/ 888 w 888"/>
                <a:gd name="T1" fmla="*/ 22 h 45"/>
                <a:gd name="T2" fmla="*/ 866 w 888"/>
                <a:gd name="T3" fmla="*/ 45 h 45"/>
                <a:gd name="T4" fmla="*/ 32 w 888"/>
                <a:gd name="T5" fmla="*/ 45 h 45"/>
                <a:gd name="T6" fmla="*/ 22 w 888"/>
                <a:gd name="T7" fmla="*/ 45 h 45"/>
                <a:gd name="T8" fmla="*/ 0 w 888"/>
                <a:gd name="T9" fmla="*/ 22 h 45"/>
                <a:gd name="T10" fmla="*/ 0 w 888"/>
                <a:gd name="T11" fmla="*/ 22 h 45"/>
                <a:gd name="T12" fmla="*/ 22 w 888"/>
                <a:gd name="T13" fmla="*/ 0 h 45"/>
                <a:gd name="T14" fmla="*/ 866 w 888"/>
                <a:gd name="T15" fmla="*/ 0 h 45"/>
                <a:gd name="T16" fmla="*/ 888 w 888"/>
                <a:gd name="T17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8" h="45">
                  <a:moveTo>
                    <a:pt x="888" y="22"/>
                  </a:moveTo>
                  <a:cubicBezTo>
                    <a:pt x="888" y="35"/>
                    <a:pt x="878" y="45"/>
                    <a:pt x="866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10" y="45"/>
                    <a:pt x="0" y="35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866" y="0"/>
                    <a:pt x="866" y="0"/>
                    <a:pt x="866" y="0"/>
                  </a:cubicBezTo>
                  <a:cubicBezTo>
                    <a:pt x="878" y="0"/>
                    <a:pt x="888" y="10"/>
                    <a:pt x="888" y="2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9069E67-72D0-4348-B01D-8AE59F3FF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5277" y="3865508"/>
              <a:ext cx="143706" cy="144272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6312254-CA1D-4C35-B353-B0917569A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868" y="3892665"/>
              <a:ext cx="89958" cy="8995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55D9820-536B-4CFE-9D2E-864C02684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9186" y="3505111"/>
              <a:ext cx="142575" cy="142575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CEF9B3B-8073-477E-96A1-3292F36D2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6343" y="3531702"/>
              <a:ext cx="89958" cy="8882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FCF1739-74B1-4E17-A886-E41280562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6737" y="3767629"/>
              <a:ext cx="55446" cy="548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65D0D0B1-8F97-494C-9BE9-46D450389EA2}"/>
              </a:ext>
            </a:extLst>
          </p:cNvPr>
          <p:cNvSpPr/>
          <p:nvPr/>
        </p:nvSpPr>
        <p:spPr>
          <a:xfrm>
            <a:off x="5130556" y="3488968"/>
            <a:ext cx="2073617" cy="1002262"/>
          </a:xfrm>
          <a:prstGeom prst="rect">
            <a:avLst/>
          </a:prstGeom>
        </p:spPr>
        <p:txBody>
          <a:bodyPr wrap="square" lIns="0" rIns="0" anchor="ctr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/>
                <a:ea typeface="Open Sans" panose="020B0606030504020204" pitchFamily="34" charset="0"/>
                <a:cs typeface="Open Sans" panose="020B0606030504020204" pitchFamily="34" charset="0"/>
              </a:rPr>
              <a:t>Investment</a:t>
            </a:r>
          </a:p>
          <a:p>
            <a:pPr marL="0" marR="0" lvl="0" indent="0" algn="ctr" defTabSz="1218987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/>
                <a:ea typeface="Open Sans" panose="020B0606030504020204" pitchFamily="34" charset="0"/>
                <a:cs typeface="Open Sans" panose="020B0606030504020204" pitchFamily="34" charset="0"/>
              </a:rPr>
              <a:t>Performance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EB0E0D45-C8B4-4B6C-A467-2BF2DADCF12E}"/>
              </a:ext>
            </a:extLst>
          </p:cNvPr>
          <p:cNvGrpSpPr/>
          <p:nvPr/>
        </p:nvGrpSpPr>
        <p:grpSpPr>
          <a:xfrm>
            <a:off x="3602047" y="3177327"/>
            <a:ext cx="306188" cy="314440"/>
            <a:chOff x="4900613" y="4422775"/>
            <a:chExt cx="1119187" cy="1149350"/>
          </a:xfrm>
          <a:solidFill>
            <a:schemeClr val="bg1"/>
          </a:solidFill>
        </p:grpSpPr>
        <p:sp>
          <p:nvSpPr>
            <p:cNvPr id="73" name="Freeform 47">
              <a:extLst>
                <a:ext uri="{FF2B5EF4-FFF2-40B4-BE49-F238E27FC236}">
                  <a16:creationId xmlns:a16="http://schemas.microsoft.com/office/drawing/2014/main" id="{A7AB43B9-83AB-4E6B-8852-941388C6D3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0613" y="4422775"/>
              <a:ext cx="1119187" cy="1149350"/>
            </a:xfrm>
            <a:custGeom>
              <a:avLst/>
              <a:gdLst>
                <a:gd name="T0" fmla="*/ 1338 w 1512"/>
                <a:gd name="T1" fmla="*/ 1076 h 1552"/>
                <a:gd name="T2" fmla="*/ 1178 w 1512"/>
                <a:gd name="T3" fmla="*/ 464 h 1552"/>
                <a:gd name="T4" fmla="*/ 1137 w 1512"/>
                <a:gd name="T5" fmla="*/ 510 h 1552"/>
                <a:gd name="T6" fmla="*/ 1239 w 1512"/>
                <a:gd name="T7" fmla="*/ 1120 h 1552"/>
                <a:gd name="T8" fmla="*/ 982 w 1512"/>
                <a:gd name="T9" fmla="*/ 1228 h 1552"/>
                <a:gd name="T10" fmla="*/ 486 w 1512"/>
                <a:gd name="T11" fmla="*/ 1001 h 1552"/>
                <a:gd name="T12" fmla="*/ 359 w 1512"/>
                <a:gd name="T13" fmla="*/ 920 h 1552"/>
                <a:gd name="T14" fmla="*/ 684 w 1512"/>
                <a:gd name="T15" fmla="*/ 387 h 1552"/>
                <a:gd name="T16" fmla="*/ 883 w 1512"/>
                <a:gd name="T17" fmla="*/ 404 h 1552"/>
                <a:gd name="T18" fmla="*/ 1054 w 1512"/>
                <a:gd name="T19" fmla="*/ 428 h 1552"/>
                <a:gd name="T20" fmla="*/ 1093 w 1512"/>
                <a:gd name="T21" fmla="*/ 381 h 1552"/>
                <a:gd name="T22" fmla="*/ 997 w 1512"/>
                <a:gd name="T23" fmla="*/ 245 h 1552"/>
                <a:gd name="T24" fmla="*/ 1043 w 1512"/>
                <a:gd name="T25" fmla="*/ 162 h 1552"/>
                <a:gd name="T26" fmla="*/ 1019 w 1512"/>
                <a:gd name="T27" fmla="*/ 13 h 1552"/>
                <a:gd name="T28" fmla="*/ 921 w 1512"/>
                <a:gd name="T29" fmla="*/ 1 h 1552"/>
                <a:gd name="T30" fmla="*/ 875 w 1512"/>
                <a:gd name="T31" fmla="*/ 6 h 1552"/>
                <a:gd name="T32" fmla="*/ 783 w 1512"/>
                <a:gd name="T33" fmla="*/ 1 h 1552"/>
                <a:gd name="T34" fmla="*/ 739 w 1512"/>
                <a:gd name="T35" fmla="*/ 3 h 1552"/>
                <a:gd name="T36" fmla="*/ 647 w 1512"/>
                <a:gd name="T37" fmla="*/ 9 h 1552"/>
                <a:gd name="T38" fmla="*/ 659 w 1512"/>
                <a:gd name="T39" fmla="*/ 227 h 1552"/>
                <a:gd name="T40" fmla="*/ 514 w 1512"/>
                <a:gd name="T41" fmla="*/ 190 h 1552"/>
                <a:gd name="T42" fmla="*/ 379 w 1512"/>
                <a:gd name="T43" fmla="*/ 195 h 1552"/>
                <a:gd name="T44" fmla="*/ 530 w 1512"/>
                <a:gd name="T45" fmla="*/ 250 h 1552"/>
                <a:gd name="T46" fmla="*/ 509 w 1512"/>
                <a:gd name="T47" fmla="*/ 306 h 1552"/>
                <a:gd name="T48" fmla="*/ 466 w 1512"/>
                <a:gd name="T49" fmla="*/ 418 h 1552"/>
                <a:gd name="T50" fmla="*/ 298 w 1512"/>
                <a:gd name="T51" fmla="*/ 935 h 1552"/>
                <a:gd name="T52" fmla="*/ 132 w 1512"/>
                <a:gd name="T53" fmla="*/ 852 h 1552"/>
                <a:gd name="T54" fmla="*/ 0 w 1512"/>
                <a:gd name="T55" fmla="*/ 1281 h 1552"/>
                <a:gd name="T56" fmla="*/ 181 w 1512"/>
                <a:gd name="T57" fmla="*/ 1522 h 1552"/>
                <a:gd name="T58" fmla="*/ 349 w 1512"/>
                <a:gd name="T59" fmla="*/ 1491 h 1552"/>
                <a:gd name="T60" fmla="*/ 929 w 1512"/>
                <a:gd name="T61" fmla="*/ 1550 h 1552"/>
                <a:gd name="T62" fmla="*/ 1459 w 1512"/>
                <a:gd name="T63" fmla="*/ 1247 h 1552"/>
                <a:gd name="T64" fmla="*/ 481 w 1512"/>
                <a:gd name="T65" fmla="*/ 1475 h 1552"/>
                <a:gd name="T66" fmla="*/ 250 w 1512"/>
                <a:gd name="T67" fmla="*/ 1198 h 1552"/>
                <a:gd name="T68" fmla="*/ 218 w 1512"/>
                <a:gd name="T69" fmla="*/ 1122 h 1552"/>
                <a:gd name="T70" fmla="*/ 189 w 1512"/>
                <a:gd name="T71" fmla="*/ 1438 h 1552"/>
                <a:gd name="T72" fmla="*/ 61 w 1512"/>
                <a:gd name="T73" fmla="*/ 1444 h 1552"/>
                <a:gd name="T74" fmla="*/ 189 w 1512"/>
                <a:gd name="T75" fmla="*/ 931 h 1552"/>
                <a:gd name="T76" fmla="*/ 220 w 1512"/>
                <a:gd name="T77" fmla="*/ 1078 h 1552"/>
                <a:gd name="T78" fmla="*/ 351 w 1512"/>
                <a:gd name="T79" fmla="*/ 1007 h 1552"/>
                <a:gd name="T80" fmla="*/ 739 w 1512"/>
                <a:gd name="T81" fmla="*/ 1126 h 1552"/>
                <a:gd name="T82" fmla="*/ 921 w 1512"/>
                <a:gd name="T83" fmla="*/ 1227 h 1552"/>
                <a:gd name="T84" fmla="*/ 702 w 1512"/>
                <a:gd name="T85" fmla="*/ 1250 h 1552"/>
                <a:gd name="T86" fmla="*/ 738 w 1512"/>
                <a:gd name="T87" fmla="*/ 1311 h 1552"/>
                <a:gd name="T88" fmla="*/ 829 w 1512"/>
                <a:gd name="T89" fmla="*/ 1311 h 1552"/>
                <a:gd name="T90" fmla="*/ 1234 w 1512"/>
                <a:gd name="T91" fmla="*/ 1189 h 1552"/>
                <a:gd name="T92" fmla="*/ 1441 w 1512"/>
                <a:gd name="T93" fmla="*/ 1144 h 1552"/>
                <a:gd name="T94" fmla="*/ 893 w 1512"/>
                <a:gd name="T95" fmla="*/ 1491 h 1552"/>
                <a:gd name="T96" fmla="*/ 960 w 1512"/>
                <a:gd name="T97" fmla="*/ 300 h 1552"/>
                <a:gd name="T98" fmla="*/ 827 w 1512"/>
                <a:gd name="T99" fmla="*/ 350 h 1552"/>
                <a:gd name="T100" fmla="*/ 691 w 1512"/>
                <a:gd name="T101" fmla="*/ 301 h 1552"/>
                <a:gd name="T102" fmla="*/ 842 w 1512"/>
                <a:gd name="T103" fmla="*/ 297 h 1552"/>
                <a:gd name="T104" fmla="*/ 936 w 1512"/>
                <a:gd name="T105" fmla="*/ 223 h 1552"/>
                <a:gd name="T106" fmla="*/ 666 w 1512"/>
                <a:gd name="T107" fmla="*/ 101 h 1552"/>
                <a:gd name="T108" fmla="*/ 751 w 1512"/>
                <a:gd name="T109" fmla="*/ 64 h 1552"/>
                <a:gd name="T110" fmla="*/ 914 w 1512"/>
                <a:gd name="T111" fmla="*/ 64 h 1552"/>
                <a:gd name="T112" fmla="*/ 939 w 1512"/>
                <a:gd name="T113" fmla="*/ 221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12" h="1552">
                  <a:moveTo>
                    <a:pt x="1503" y="1140"/>
                  </a:moveTo>
                  <a:cubicBezTo>
                    <a:pt x="1492" y="1091"/>
                    <a:pt x="1453" y="1059"/>
                    <a:pt x="1404" y="1059"/>
                  </a:cubicBezTo>
                  <a:cubicBezTo>
                    <a:pt x="1390" y="1059"/>
                    <a:pt x="1376" y="1061"/>
                    <a:pt x="1361" y="1066"/>
                  </a:cubicBezTo>
                  <a:cubicBezTo>
                    <a:pt x="1354" y="1069"/>
                    <a:pt x="1346" y="1073"/>
                    <a:pt x="1338" y="1076"/>
                  </a:cubicBezTo>
                  <a:cubicBezTo>
                    <a:pt x="1369" y="1001"/>
                    <a:pt x="1378" y="918"/>
                    <a:pt x="1365" y="830"/>
                  </a:cubicBezTo>
                  <a:cubicBezTo>
                    <a:pt x="1349" y="727"/>
                    <a:pt x="1308" y="632"/>
                    <a:pt x="1237" y="537"/>
                  </a:cubicBezTo>
                  <a:cubicBezTo>
                    <a:pt x="1220" y="514"/>
                    <a:pt x="1202" y="493"/>
                    <a:pt x="1185" y="473"/>
                  </a:cubicBezTo>
                  <a:cubicBezTo>
                    <a:pt x="1178" y="464"/>
                    <a:pt x="1178" y="464"/>
                    <a:pt x="1178" y="464"/>
                  </a:cubicBezTo>
                  <a:cubicBezTo>
                    <a:pt x="1170" y="456"/>
                    <a:pt x="1161" y="451"/>
                    <a:pt x="1152" y="451"/>
                  </a:cubicBezTo>
                  <a:cubicBezTo>
                    <a:pt x="1144" y="451"/>
                    <a:pt x="1138" y="454"/>
                    <a:pt x="1132" y="459"/>
                  </a:cubicBezTo>
                  <a:cubicBezTo>
                    <a:pt x="1119" y="471"/>
                    <a:pt x="1119" y="489"/>
                    <a:pt x="1132" y="505"/>
                  </a:cubicBezTo>
                  <a:cubicBezTo>
                    <a:pt x="1134" y="507"/>
                    <a:pt x="1135" y="508"/>
                    <a:pt x="1137" y="510"/>
                  </a:cubicBezTo>
                  <a:cubicBezTo>
                    <a:pt x="1138" y="511"/>
                    <a:pt x="1139" y="512"/>
                    <a:pt x="1140" y="513"/>
                  </a:cubicBezTo>
                  <a:cubicBezTo>
                    <a:pt x="1241" y="628"/>
                    <a:pt x="1294" y="739"/>
                    <a:pt x="1307" y="860"/>
                  </a:cubicBezTo>
                  <a:cubicBezTo>
                    <a:pt x="1317" y="953"/>
                    <a:pt x="1299" y="1036"/>
                    <a:pt x="1253" y="1108"/>
                  </a:cubicBezTo>
                  <a:cubicBezTo>
                    <a:pt x="1250" y="1113"/>
                    <a:pt x="1244" y="1117"/>
                    <a:pt x="1239" y="1120"/>
                  </a:cubicBezTo>
                  <a:cubicBezTo>
                    <a:pt x="1164" y="1153"/>
                    <a:pt x="1088" y="1186"/>
                    <a:pt x="1014" y="1219"/>
                  </a:cubicBezTo>
                  <a:cubicBezTo>
                    <a:pt x="983" y="1233"/>
                    <a:pt x="983" y="1233"/>
                    <a:pt x="983" y="1233"/>
                  </a:cubicBezTo>
                  <a:cubicBezTo>
                    <a:pt x="982" y="1233"/>
                    <a:pt x="982" y="1233"/>
                    <a:pt x="982" y="1233"/>
                  </a:cubicBezTo>
                  <a:cubicBezTo>
                    <a:pt x="982" y="1231"/>
                    <a:pt x="982" y="1230"/>
                    <a:pt x="982" y="1228"/>
                  </a:cubicBezTo>
                  <a:cubicBezTo>
                    <a:pt x="982" y="1150"/>
                    <a:pt x="927" y="1087"/>
                    <a:pt x="851" y="1077"/>
                  </a:cubicBezTo>
                  <a:cubicBezTo>
                    <a:pt x="833" y="1075"/>
                    <a:pt x="833" y="1075"/>
                    <a:pt x="833" y="1075"/>
                  </a:cubicBezTo>
                  <a:cubicBezTo>
                    <a:pt x="777" y="1068"/>
                    <a:pt x="718" y="1061"/>
                    <a:pt x="660" y="1056"/>
                  </a:cubicBezTo>
                  <a:cubicBezTo>
                    <a:pt x="595" y="1051"/>
                    <a:pt x="538" y="1033"/>
                    <a:pt x="486" y="1001"/>
                  </a:cubicBezTo>
                  <a:cubicBezTo>
                    <a:pt x="450" y="979"/>
                    <a:pt x="411" y="965"/>
                    <a:pt x="375" y="952"/>
                  </a:cubicBezTo>
                  <a:cubicBezTo>
                    <a:pt x="361" y="947"/>
                    <a:pt x="359" y="942"/>
                    <a:pt x="359" y="932"/>
                  </a:cubicBezTo>
                  <a:cubicBezTo>
                    <a:pt x="359" y="929"/>
                    <a:pt x="359" y="926"/>
                    <a:pt x="359" y="923"/>
                  </a:cubicBezTo>
                  <a:cubicBezTo>
                    <a:pt x="359" y="922"/>
                    <a:pt x="359" y="921"/>
                    <a:pt x="359" y="920"/>
                  </a:cubicBezTo>
                  <a:cubicBezTo>
                    <a:pt x="356" y="835"/>
                    <a:pt x="376" y="753"/>
                    <a:pt x="419" y="669"/>
                  </a:cubicBezTo>
                  <a:cubicBezTo>
                    <a:pt x="470" y="570"/>
                    <a:pt x="544" y="482"/>
                    <a:pt x="653" y="393"/>
                  </a:cubicBezTo>
                  <a:cubicBezTo>
                    <a:pt x="660" y="387"/>
                    <a:pt x="666" y="383"/>
                    <a:pt x="672" y="383"/>
                  </a:cubicBezTo>
                  <a:cubicBezTo>
                    <a:pt x="676" y="383"/>
                    <a:pt x="680" y="384"/>
                    <a:pt x="684" y="387"/>
                  </a:cubicBezTo>
                  <a:cubicBezTo>
                    <a:pt x="689" y="390"/>
                    <a:pt x="695" y="392"/>
                    <a:pt x="700" y="393"/>
                  </a:cubicBezTo>
                  <a:cubicBezTo>
                    <a:pt x="701" y="393"/>
                    <a:pt x="702" y="393"/>
                    <a:pt x="703" y="394"/>
                  </a:cubicBezTo>
                  <a:cubicBezTo>
                    <a:pt x="740" y="402"/>
                    <a:pt x="779" y="407"/>
                    <a:pt x="822" y="407"/>
                  </a:cubicBezTo>
                  <a:cubicBezTo>
                    <a:pt x="842" y="407"/>
                    <a:pt x="862" y="406"/>
                    <a:pt x="883" y="404"/>
                  </a:cubicBezTo>
                  <a:cubicBezTo>
                    <a:pt x="920" y="401"/>
                    <a:pt x="956" y="396"/>
                    <a:pt x="989" y="377"/>
                  </a:cubicBezTo>
                  <a:cubicBezTo>
                    <a:pt x="990" y="377"/>
                    <a:pt x="992" y="378"/>
                    <a:pt x="994" y="379"/>
                  </a:cubicBezTo>
                  <a:cubicBezTo>
                    <a:pt x="1010" y="391"/>
                    <a:pt x="1026" y="405"/>
                    <a:pt x="1041" y="417"/>
                  </a:cubicBezTo>
                  <a:cubicBezTo>
                    <a:pt x="1054" y="428"/>
                    <a:pt x="1054" y="428"/>
                    <a:pt x="1054" y="428"/>
                  </a:cubicBezTo>
                  <a:cubicBezTo>
                    <a:pt x="1062" y="435"/>
                    <a:pt x="1071" y="438"/>
                    <a:pt x="1079" y="438"/>
                  </a:cubicBezTo>
                  <a:cubicBezTo>
                    <a:pt x="1087" y="438"/>
                    <a:pt x="1095" y="435"/>
                    <a:pt x="1101" y="428"/>
                  </a:cubicBezTo>
                  <a:cubicBezTo>
                    <a:pt x="1106" y="421"/>
                    <a:pt x="1109" y="414"/>
                    <a:pt x="1108" y="406"/>
                  </a:cubicBezTo>
                  <a:cubicBezTo>
                    <a:pt x="1107" y="397"/>
                    <a:pt x="1102" y="389"/>
                    <a:pt x="1093" y="381"/>
                  </a:cubicBezTo>
                  <a:cubicBezTo>
                    <a:pt x="1082" y="372"/>
                    <a:pt x="1071" y="363"/>
                    <a:pt x="1060" y="354"/>
                  </a:cubicBezTo>
                  <a:cubicBezTo>
                    <a:pt x="1049" y="345"/>
                    <a:pt x="1038" y="336"/>
                    <a:pt x="1027" y="327"/>
                  </a:cubicBezTo>
                  <a:cubicBezTo>
                    <a:pt x="1025" y="325"/>
                    <a:pt x="1023" y="322"/>
                    <a:pt x="1022" y="321"/>
                  </a:cubicBezTo>
                  <a:cubicBezTo>
                    <a:pt x="1025" y="291"/>
                    <a:pt x="1016" y="265"/>
                    <a:pt x="997" y="245"/>
                  </a:cubicBezTo>
                  <a:cubicBezTo>
                    <a:pt x="998" y="242"/>
                    <a:pt x="1000" y="240"/>
                    <a:pt x="1002" y="237"/>
                  </a:cubicBezTo>
                  <a:cubicBezTo>
                    <a:pt x="1008" y="227"/>
                    <a:pt x="1014" y="217"/>
                    <a:pt x="1020" y="207"/>
                  </a:cubicBezTo>
                  <a:cubicBezTo>
                    <a:pt x="1021" y="205"/>
                    <a:pt x="1023" y="202"/>
                    <a:pt x="1024" y="199"/>
                  </a:cubicBezTo>
                  <a:cubicBezTo>
                    <a:pt x="1031" y="188"/>
                    <a:pt x="1038" y="176"/>
                    <a:pt x="1043" y="162"/>
                  </a:cubicBezTo>
                  <a:cubicBezTo>
                    <a:pt x="1046" y="155"/>
                    <a:pt x="1046" y="155"/>
                    <a:pt x="1046" y="155"/>
                  </a:cubicBezTo>
                  <a:cubicBezTo>
                    <a:pt x="1055" y="132"/>
                    <a:pt x="1064" y="109"/>
                    <a:pt x="1068" y="84"/>
                  </a:cubicBezTo>
                  <a:cubicBezTo>
                    <a:pt x="1071" y="61"/>
                    <a:pt x="1068" y="42"/>
                    <a:pt x="1057" y="29"/>
                  </a:cubicBezTo>
                  <a:cubicBezTo>
                    <a:pt x="1048" y="18"/>
                    <a:pt x="1035" y="13"/>
                    <a:pt x="1019" y="13"/>
                  </a:cubicBezTo>
                  <a:cubicBezTo>
                    <a:pt x="1009" y="13"/>
                    <a:pt x="998" y="15"/>
                    <a:pt x="987" y="20"/>
                  </a:cubicBezTo>
                  <a:cubicBezTo>
                    <a:pt x="977" y="24"/>
                    <a:pt x="969" y="24"/>
                    <a:pt x="960" y="19"/>
                  </a:cubicBezTo>
                  <a:cubicBezTo>
                    <a:pt x="951" y="14"/>
                    <a:pt x="942" y="10"/>
                    <a:pt x="933" y="6"/>
                  </a:cubicBezTo>
                  <a:cubicBezTo>
                    <a:pt x="929" y="4"/>
                    <a:pt x="925" y="2"/>
                    <a:pt x="921" y="1"/>
                  </a:cubicBezTo>
                  <a:cubicBezTo>
                    <a:pt x="919" y="0"/>
                    <a:pt x="919" y="0"/>
                    <a:pt x="919" y="0"/>
                  </a:cubicBezTo>
                  <a:cubicBezTo>
                    <a:pt x="889" y="0"/>
                    <a:pt x="889" y="0"/>
                    <a:pt x="889" y="0"/>
                  </a:cubicBezTo>
                  <a:cubicBezTo>
                    <a:pt x="887" y="1"/>
                    <a:pt x="887" y="1"/>
                    <a:pt x="887" y="1"/>
                  </a:cubicBezTo>
                  <a:cubicBezTo>
                    <a:pt x="883" y="2"/>
                    <a:pt x="879" y="4"/>
                    <a:pt x="875" y="6"/>
                  </a:cubicBezTo>
                  <a:cubicBezTo>
                    <a:pt x="866" y="10"/>
                    <a:pt x="857" y="14"/>
                    <a:pt x="848" y="19"/>
                  </a:cubicBezTo>
                  <a:cubicBezTo>
                    <a:pt x="838" y="24"/>
                    <a:pt x="830" y="24"/>
                    <a:pt x="821" y="20"/>
                  </a:cubicBezTo>
                  <a:cubicBezTo>
                    <a:pt x="813" y="15"/>
                    <a:pt x="804" y="11"/>
                    <a:pt x="795" y="6"/>
                  </a:cubicBezTo>
                  <a:cubicBezTo>
                    <a:pt x="791" y="4"/>
                    <a:pt x="787" y="3"/>
                    <a:pt x="783" y="1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48" y="0"/>
                    <a:pt x="748" y="0"/>
                    <a:pt x="748" y="0"/>
                  </a:cubicBezTo>
                  <a:cubicBezTo>
                    <a:pt x="746" y="1"/>
                    <a:pt x="746" y="1"/>
                    <a:pt x="746" y="1"/>
                  </a:cubicBezTo>
                  <a:cubicBezTo>
                    <a:pt x="744" y="2"/>
                    <a:pt x="742" y="2"/>
                    <a:pt x="739" y="3"/>
                  </a:cubicBezTo>
                  <a:cubicBezTo>
                    <a:pt x="733" y="6"/>
                    <a:pt x="726" y="8"/>
                    <a:pt x="721" y="12"/>
                  </a:cubicBezTo>
                  <a:cubicBezTo>
                    <a:pt x="712" y="19"/>
                    <a:pt x="703" y="22"/>
                    <a:pt x="695" y="22"/>
                  </a:cubicBezTo>
                  <a:cubicBezTo>
                    <a:pt x="687" y="22"/>
                    <a:pt x="679" y="19"/>
                    <a:pt x="670" y="15"/>
                  </a:cubicBezTo>
                  <a:cubicBezTo>
                    <a:pt x="662" y="11"/>
                    <a:pt x="655" y="9"/>
                    <a:pt x="647" y="9"/>
                  </a:cubicBezTo>
                  <a:cubicBezTo>
                    <a:pt x="630" y="9"/>
                    <a:pt x="615" y="20"/>
                    <a:pt x="608" y="38"/>
                  </a:cubicBezTo>
                  <a:cubicBezTo>
                    <a:pt x="602" y="51"/>
                    <a:pt x="600" y="66"/>
                    <a:pt x="600" y="81"/>
                  </a:cubicBezTo>
                  <a:cubicBezTo>
                    <a:pt x="602" y="122"/>
                    <a:pt x="621" y="158"/>
                    <a:pt x="639" y="192"/>
                  </a:cubicBezTo>
                  <a:cubicBezTo>
                    <a:pt x="645" y="204"/>
                    <a:pt x="652" y="216"/>
                    <a:pt x="659" y="227"/>
                  </a:cubicBezTo>
                  <a:cubicBezTo>
                    <a:pt x="660" y="230"/>
                    <a:pt x="662" y="232"/>
                    <a:pt x="664" y="235"/>
                  </a:cubicBezTo>
                  <a:cubicBezTo>
                    <a:pt x="663" y="235"/>
                    <a:pt x="663" y="234"/>
                    <a:pt x="663" y="234"/>
                  </a:cubicBezTo>
                  <a:cubicBezTo>
                    <a:pt x="627" y="199"/>
                    <a:pt x="583" y="184"/>
                    <a:pt x="533" y="189"/>
                  </a:cubicBezTo>
                  <a:cubicBezTo>
                    <a:pt x="527" y="190"/>
                    <a:pt x="521" y="190"/>
                    <a:pt x="514" y="190"/>
                  </a:cubicBezTo>
                  <a:cubicBezTo>
                    <a:pt x="483" y="190"/>
                    <a:pt x="455" y="182"/>
                    <a:pt x="428" y="165"/>
                  </a:cubicBezTo>
                  <a:cubicBezTo>
                    <a:pt x="421" y="161"/>
                    <a:pt x="415" y="159"/>
                    <a:pt x="408" y="159"/>
                  </a:cubicBezTo>
                  <a:cubicBezTo>
                    <a:pt x="398" y="159"/>
                    <a:pt x="390" y="164"/>
                    <a:pt x="384" y="173"/>
                  </a:cubicBezTo>
                  <a:cubicBezTo>
                    <a:pt x="379" y="180"/>
                    <a:pt x="378" y="188"/>
                    <a:pt x="379" y="195"/>
                  </a:cubicBezTo>
                  <a:cubicBezTo>
                    <a:pt x="381" y="204"/>
                    <a:pt x="387" y="211"/>
                    <a:pt x="396" y="217"/>
                  </a:cubicBezTo>
                  <a:cubicBezTo>
                    <a:pt x="428" y="237"/>
                    <a:pt x="459" y="248"/>
                    <a:pt x="491" y="250"/>
                  </a:cubicBezTo>
                  <a:cubicBezTo>
                    <a:pt x="497" y="250"/>
                    <a:pt x="503" y="250"/>
                    <a:pt x="510" y="250"/>
                  </a:cubicBezTo>
                  <a:cubicBezTo>
                    <a:pt x="517" y="250"/>
                    <a:pt x="523" y="250"/>
                    <a:pt x="530" y="250"/>
                  </a:cubicBezTo>
                  <a:cubicBezTo>
                    <a:pt x="539" y="250"/>
                    <a:pt x="548" y="250"/>
                    <a:pt x="557" y="250"/>
                  </a:cubicBezTo>
                  <a:cubicBezTo>
                    <a:pt x="582" y="250"/>
                    <a:pt x="610" y="264"/>
                    <a:pt x="624" y="281"/>
                  </a:cubicBezTo>
                  <a:cubicBezTo>
                    <a:pt x="622" y="282"/>
                    <a:pt x="620" y="282"/>
                    <a:pt x="618" y="282"/>
                  </a:cubicBezTo>
                  <a:cubicBezTo>
                    <a:pt x="576" y="285"/>
                    <a:pt x="540" y="293"/>
                    <a:pt x="509" y="306"/>
                  </a:cubicBezTo>
                  <a:cubicBezTo>
                    <a:pt x="467" y="325"/>
                    <a:pt x="436" y="350"/>
                    <a:pt x="416" y="384"/>
                  </a:cubicBezTo>
                  <a:cubicBezTo>
                    <a:pt x="406" y="400"/>
                    <a:pt x="409" y="417"/>
                    <a:pt x="423" y="426"/>
                  </a:cubicBezTo>
                  <a:cubicBezTo>
                    <a:pt x="428" y="430"/>
                    <a:pt x="435" y="432"/>
                    <a:pt x="441" y="432"/>
                  </a:cubicBezTo>
                  <a:cubicBezTo>
                    <a:pt x="451" y="432"/>
                    <a:pt x="460" y="427"/>
                    <a:pt x="466" y="418"/>
                  </a:cubicBezTo>
                  <a:cubicBezTo>
                    <a:pt x="491" y="378"/>
                    <a:pt x="530" y="356"/>
                    <a:pt x="595" y="346"/>
                  </a:cubicBezTo>
                  <a:cubicBezTo>
                    <a:pt x="603" y="345"/>
                    <a:pt x="610" y="344"/>
                    <a:pt x="618" y="343"/>
                  </a:cubicBezTo>
                  <a:cubicBezTo>
                    <a:pt x="529" y="415"/>
                    <a:pt x="460" y="488"/>
                    <a:pt x="408" y="567"/>
                  </a:cubicBezTo>
                  <a:cubicBezTo>
                    <a:pt x="328" y="689"/>
                    <a:pt x="292" y="810"/>
                    <a:pt x="298" y="935"/>
                  </a:cubicBezTo>
                  <a:cubicBezTo>
                    <a:pt x="250" y="931"/>
                    <a:pt x="250" y="931"/>
                    <a:pt x="250" y="931"/>
                  </a:cubicBezTo>
                  <a:cubicBezTo>
                    <a:pt x="250" y="931"/>
                    <a:pt x="250" y="930"/>
                    <a:pt x="250" y="930"/>
                  </a:cubicBezTo>
                  <a:cubicBezTo>
                    <a:pt x="248" y="881"/>
                    <a:pt x="219" y="852"/>
                    <a:pt x="169" y="852"/>
                  </a:cubicBezTo>
                  <a:cubicBezTo>
                    <a:pt x="156" y="852"/>
                    <a:pt x="144" y="852"/>
                    <a:pt x="132" y="852"/>
                  </a:cubicBezTo>
                  <a:cubicBezTo>
                    <a:pt x="83" y="852"/>
                    <a:pt x="83" y="852"/>
                    <a:pt x="83" y="852"/>
                  </a:cubicBezTo>
                  <a:cubicBezTo>
                    <a:pt x="29" y="852"/>
                    <a:pt x="0" y="880"/>
                    <a:pt x="0" y="934"/>
                  </a:cubicBezTo>
                  <a:cubicBezTo>
                    <a:pt x="0" y="1036"/>
                    <a:pt x="0" y="1137"/>
                    <a:pt x="0" y="1239"/>
                  </a:cubicBezTo>
                  <a:cubicBezTo>
                    <a:pt x="0" y="1281"/>
                    <a:pt x="0" y="1281"/>
                    <a:pt x="0" y="1281"/>
                  </a:cubicBezTo>
                  <a:cubicBezTo>
                    <a:pt x="0" y="1297"/>
                    <a:pt x="0" y="1313"/>
                    <a:pt x="0" y="1329"/>
                  </a:cubicBezTo>
                  <a:cubicBezTo>
                    <a:pt x="0" y="1369"/>
                    <a:pt x="0" y="1410"/>
                    <a:pt x="1" y="1450"/>
                  </a:cubicBezTo>
                  <a:cubicBezTo>
                    <a:pt x="1" y="1490"/>
                    <a:pt x="31" y="1521"/>
                    <a:pt x="69" y="1522"/>
                  </a:cubicBezTo>
                  <a:cubicBezTo>
                    <a:pt x="104" y="1523"/>
                    <a:pt x="141" y="1523"/>
                    <a:pt x="181" y="1522"/>
                  </a:cubicBezTo>
                  <a:cubicBezTo>
                    <a:pt x="213" y="1521"/>
                    <a:pt x="241" y="1498"/>
                    <a:pt x="248" y="1465"/>
                  </a:cubicBezTo>
                  <a:cubicBezTo>
                    <a:pt x="249" y="1462"/>
                    <a:pt x="249" y="1458"/>
                    <a:pt x="250" y="1454"/>
                  </a:cubicBezTo>
                  <a:cubicBezTo>
                    <a:pt x="251" y="1455"/>
                    <a:pt x="253" y="1455"/>
                    <a:pt x="254" y="1456"/>
                  </a:cubicBezTo>
                  <a:cubicBezTo>
                    <a:pt x="286" y="1467"/>
                    <a:pt x="318" y="1479"/>
                    <a:pt x="349" y="1491"/>
                  </a:cubicBezTo>
                  <a:cubicBezTo>
                    <a:pt x="408" y="1514"/>
                    <a:pt x="468" y="1538"/>
                    <a:pt x="532" y="1551"/>
                  </a:cubicBezTo>
                  <a:cubicBezTo>
                    <a:pt x="925" y="1552"/>
                    <a:pt x="925" y="1552"/>
                    <a:pt x="925" y="1552"/>
                  </a:cubicBezTo>
                  <a:cubicBezTo>
                    <a:pt x="926" y="1551"/>
                    <a:pt x="926" y="1551"/>
                    <a:pt x="926" y="1551"/>
                  </a:cubicBezTo>
                  <a:cubicBezTo>
                    <a:pt x="927" y="1551"/>
                    <a:pt x="928" y="1551"/>
                    <a:pt x="929" y="1550"/>
                  </a:cubicBezTo>
                  <a:cubicBezTo>
                    <a:pt x="930" y="1550"/>
                    <a:pt x="931" y="1549"/>
                    <a:pt x="931" y="1549"/>
                  </a:cubicBezTo>
                  <a:cubicBezTo>
                    <a:pt x="972" y="1545"/>
                    <a:pt x="1012" y="1530"/>
                    <a:pt x="1049" y="1506"/>
                  </a:cubicBezTo>
                  <a:cubicBezTo>
                    <a:pt x="1193" y="1415"/>
                    <a:pt x="1193" y="1415"/>
                    <a:pt x="1193" y="1415"/>
                  </a:cubicBezTo>
                  <a:cubicBezTo>
                    <a:pt x="1282" y="1359"/>
                    <a:pt x="1370" y="1303"/>
                    <a:pt x="1459" y="1247"/>
                  </a:cubicBezTo>
                  <a:cubicBezTo>
                    <a:pt x="1494" y="1225"/>
                    <a:pt x="1512" y="1181"/>
                    <a:pt x="1503" y="1140"/>
                  </a:cubicBezTo>
                  <a:close/>
                  <a:moveTo>
                    <a:pt x="566" y="1491"/>
                  </a:moveTo>
                  <a:cubicBezTo>
                    <a:pt x="565" y="1491"/>
                    <a:pt x="565" y="1491"/>
                    <a:pt x="565" y="1491"/>
                  </a:cubicBezTo>
                  <a:cubicBezTo>
                    <a:pt x="536" y="1491"/>
                    <a:pt x="509" y="1486"/>
                    <a:pt x="481" y="1475"/>
                  </a:cubicBezTo>
                  <a:cubicBezTo>
                    <a:pt x="440" y="1460"/>
                    <a:pt x="440" y="1460"/>
                    <a:pt x="440" y="1460"/>
                  </a:cubicBezTo>
                  <a:cubicBezTo>
                    <a:pt x="381" y="1438"/>
                    <a:pt x="320" y="1415"/>
                    <a:pt x="259" y="1393"/>
                  </a:cubicBezTo>
                  <a:cubicBezTo>
                    <a:pt x="251" y="1390"/>
                    <a:pt x="250" y="1388"/>
                    <a:pt x="250" y="1380"/>
                  </a:cubicBezTo>
                  <a:cubicBezTo>
                    <a:pt x="250" y="1320"/>
                    <a:pt x="250" y="1258"/>
                    <a:pt x="250" y="1198"/>
                  </a:cubicBezTo>
                  <a:cubicBezTo>
                    <a:pt x="250" y="1163"/>
                    <a:pt x="250" y="1163"/>
                    <a:pt x="250" y="1163"/>
                  </a:cubicBezTo>
                  <a:cubicBezTo>
                    <a:pt x="250" y="1157"/>
                    <a:pt x="250" y="1150"/>
                    <a:pt x="248" y="1144"/>
                  </a:cubicBezTo>
                  <a:cubicBezTo>
                    <a:pt x="244" y="1131"/>
                    <a:pt x="234" y="1122"/>
                    <a:pt x="220" y="1122"/>
                  </a:cubicBezTo>
                  <a:cubicBezTo>
                    <a:pt x="219" y="1122"/>
                    <a:pt x="219" y="1122"/>
                    <a:pt x="218" y="1122"/>
                  </a:cubicBezTo>
                  <a:cubicBezTo>
                    <a:pt x="202" y="1123"/>
                    <a:pt x="191" y="1134"/>
                    <a:pt x="190" y="1149"/>
                  </a:cubicBezTo>
                  <a:cubicBezTo>
                    <a:pt x="189" y="1154"/>
                    <a:pt x="189" y="1158"/>
                    <a:pt x="189" y="1162"/>
                  </a:cubicBezTo>
                  <a:cubicBezTo>
                    <a:pt x="189" y="1165"/>
                    <a:pt x="189" y="1165"/>
                    <a:pt x="189" y="1165"/>
                  </a:cubicBezTo>
                  <a:cubicBezTo>
                    <a:pt x="189" y="1438"/>
                    <a:pt x="189" y="1438"/>
                    <a:pt x="189" y="1438"/>
                  </a:cubicBezTo>
                  <a:cubicBezTo>
                    <a:pt x="189" y="1459"/>
                    <a:pt x="187" y="1461"/>
                    <a:pt x="167" y="1461"/>
                  </a:cubicBezTo>
                  <a:cubicBezTo>
                    <a:pt x="154" y="1461"/>
                    <a:pt x="154" y="1461"/>
                    <a:pt x="154" y="1461"/>
                  </a:cubicBezTo>
                  <a:cubicBezTo>
                    <a:pt x="129" y="1461"/>
                    <a:pt x="104" y="1461"/>
                    <a:pt x="80" y="1461"/>
                  </a:cubicBezTo>
                  <a:cubicBezTo>
                    <a:pt x="64" y="1461"/>
                    <a:pt x="61" y="1459"/>
                    <a:pt x="61" y="1444"/>
                  </a:cubicBezTo>
                  <a:cubicBezTo>
                    <a:pt x="61" y="1273"/>
                    <a:pt x="61" y="1102"/>
                    <a:pt x="61" y="931"/>
                  </a:cubicBezTo>
                  <a:cubicBezTo>
                    <a:pt x="61" y="917"/>
                    <a:pt x="65" y="913"/>
                    <a:pt x="78" y="913"/>
                  </a:cubicBezTo>
                  <a:cubicBezTo>
                    <a:pt x="109" y="913"/>
                    <a:pt x="140" y="913"/>
                    <a:pt x="171" y="913"/>
                  </a:cubicBezTo>
                  <a:cubicBezTo>
                    <a:pt x="185" y="913"/>
                    <a:pt x="189" y="917"/>
                    <a:pt x="189" y="931"/>
                  </a:cubicBezTo>
                  <a:cubicBezTo>
                    <a:pt x="189" y="952"/>
                    <a:pt x="189" y="973"/>
                    <a:pt x="189" y="995"/>
                  </a:cubicBezTo>
                  <a:cubicBezTo>
                    <a:pt x="189" y="1010"/>
                    <a:pt x="189" y="1026"/>
                    <a:pt x="189" y="1042"/>
                  </a:cubicBezTo>
                  <a:cubicBezTo>
                    <a:pt x="189" y="1064"/>
                    <a:pt x="200" y="1077"/>
                    <a:pt x="219" y="1078"/>
                  </a:cubicBezTo>
                  <a:cubicBezTo>
                    <a:pt x="220" y="1078"/>
                    <a:pt x="220" y="1078"/>
                    <a:pt x="220" y="1078"/>
                  </a:cubicBezTo>
                  <a:cubicBezTo>
                    <a:pt x="238" y="1078"/>
                    <a:pt x="250" y="1064"/>
                    <a:pt x="250" y="1041"/>
                  </a:cubicBezTo>
                  <a:cubicBezTo>
                    <a:pt x="250" y="1028"/>
                    <a:pt x="250" y="1016"/>
                    <a:pt x="250" y="1002"/>
                  </a:cubicBezTo>
                  <a:cubicBezTo>
                    <a:pt x="250" y="992"/>
                    <a:pt x="250" y="992"/>
                    <a:pt x="250" y="992"/>
                  </a:cubicBezTo>
                  <a:cubicBezTo>
                    <a:pt x="291" y="993"/>
                    <a:pt x="323" y="997"/>
                    <a:pt x="351" y="1007"/>
                  </a:cubicBezTo>
                  <a:cubicBezTo>
                    <a:pt x="385" y="1020"/>
                    <a:pt x="419" y="1035"/>
                    <a:pt x="452" y="1052"/>
                  </a:cubicBezTo>
                  <a:cubicBezTo>
                    <a:pt x="457" y="1055"/>
                    <a:pt x="462" y="1057"/>
                    <a:pt x="466" y="1060"/>
                  </a:cubicBezTo>
                  <a:cubicBezTo>
                    <a:pt x="507" y="1081"/>
                    <a:pt x="550" y="1104"/>
                    <a:pt x="599" y="1110"/>
                  </a:cubicBezTo>
                  <a:cubicBezTo>
                    <a:pt x="646" y="1115"/>
                    <a:pt x="693" y="1121"/>
                    <a:pt x="739" y="1126"/>
                  </a:cubicBezTo>
                  <a:cubicBezTo>
                    <a:pt x="765" y="1129"/>
                    <a:pt x="791" y="1132"/>
                    <a:pt x="817" y="1135"/>
                  </a:cubicBezTo>
                  <a:cubicBezTo>
                    <a:pt x="819" y="1135"/>
                    <a:pt x="822" y="1135"/>
                    <a:pt x="824" y="1136"/>
                  </a:cubicBezTo>
                  <a:cubicBezTo>
                    <a:pt x="834" y="1137"/>
                    <a:pt x="843" y="1138"/>
                    <a:pt x="851" y="1140"/>
                  </a:cubicBezTo>
                  <a:cubicBezTo>
                    <a:pt x="894" y="1149"/>
                    <a:pt x="921" y="1183"/>
                    <a:pt x="921" y="1227"/>
                  </a:cubicBezTo>
                  <a:cubicBezTo>
                    <a:pt x="921" y="1233"/>
                    <a:pt x="921" y="1240"/>
                    <a:pt x="921" y="1247"/>
                  </a:cubicBezTo>
                  <a:cubicBezTo>
                    <a:pt x="921" y="1250"/>
                    <a:pt x="921" y="1250"/>
                    <a:pt x="921" y="1250"/>
                  </a:cubicBezTo>
                  <a:cubicBezTo>
                    <a:pt x="800" y="1250"/>
                    <a:pt x="800" y="1250"/>
                    <a:pt x="800" y="1250"/>
                  </a:cubicBezTo>
                  <a:cubicBezTo>
                    <a:pt x="767" y="1250"/>
                    <a:pt x="735" y="1250"/>
                    <a:pt x="702" y="1250"/>
                  </a:cubicBezTo>
                  <a:cubicBezTo>
                    <a:pt x="676" y="1250"/>
                    <a:pt x="668" y="1264"/>
                    <a:pt x="666" y="1276"/>
                  </a:cubicBezTo>
                  <a:cubicBezTo>
                    <a:pt x="665" y="1285"/>
                    <a:pt x="668" y="1293"/>
                    <a:pt x="673" y="1300"/>
                  </a:cubicBezTo>
                  <a:cubicBezTo>
                    <a:pt x="679" y="1307"/>
                    <a:pt x="688" y="1311"/>
                    <a:pt x="700" y="1311"/>
                  </a:cubicBezTo>
                  <a:cubicBezTo>
                    <a:pt x="711" y="1311"/>
                    <a:pt x="723" y="1311"/>
                    <a:pt x="738" y="1311"/>
                  </a:cubicBezTo>
                  <a:cubicBezTo>
                    <a:pt x="747" y="1311"/>
                    <a:pt x="755" y="1311"/>
                    <a:pt x="764" y="1311"/>
                  </a:cubicBezTo>
                  <a:cubicBezTo>
                    <a:pt x="772" y="1311"/>
                    <a:pt x="781" y="1311"/>
                    <a:pt x="789" y="1311"/>
                  </a:cubicBezTo>
                  <a:cubicBezTo>
                    <a:pt x="790" y="1311"/>
                    <a:pt x="790" y="1311"/>
                    <a:pt x="790" y="1311"/>
                  </a:cubicBezTo>
                  <a:cubicBezTo>
                    <a:pt x="803" y="1311"/>
                    <a:pt x="816" y="1311"/>
                    <a:pt x="829" y="1311"/>
                  </a:cubicBezTo>
                  <a:cubicBezTo>
                    <a:pt x="842" y="1311"/>
                    <a:pt x="855" y="1311"/>
                    <a:pt x="868" y="1311"/>
                  </a:cubicBezTo>
                  <a:cubicBezTo>
                    <a:pt x="896" y="1311"/>
                    <a:pt x="918" y="1311"/>
                    <a:pt x="938" y="1311"/>
                  </a:cubicBezTo>
                  <a:cubicBezTo>
                    <a:pt x="950" y="1310"/>
                    <a:pt x="963" y="1308"/>
                    <a:pt x="973" y="1303"/>
                  </a:cubicBezTo>
                  <a:cubicBezTo>
                    <a:pt x="1060" y="1265"/>
                    <a:pt x="1149" y="1226"/>
                    <a:pt x="1234" y="1189"/>
                  </a:cubicBezTo>
                  <a:cubicBezTo>
                    <a:pt x="1278" y="1169"/>
                    <a:pt x="1322" y="1150"/>
                    <a:pt x="1367" y="1131"/>
                  </a:cubicBezTo>
                  <a:cubicBezTo>
                    <a:pt x="1374" y="1127"/>
                    <a:pt x="1384" y="1123"/>
                    <a:pt x="1393" y="1121"/>
                  </a:cubicBezTo>
                  <a:cubicBezTo>
                    <a:pt x="1397" y="1120"/>
                    <a:pt x="1401" y="1119"/>
                    <a:pt x="1405" y="1119"/>
                  </a:cubicBezTo>
                  <a:cubicBezTo>
                    <a:pt x="1421" y="1119"/>
                    <a:pt x="1434" y="1128"/>
                    <a:pt x="1441" y="1144"/>
                  </a:cubicBezTo>
                  <a:cubicBezTo>
                    <a:pt x="1449" y="1164"/>
                    <a:pt x="1442" y="1185"/>
                    <a:pt x="1425" y="1196"/>
                  </a:cubicBezTo>
                  <a:cubicBezTo>
                    <a:pt x="1294" y="1279"/>
                    <a:pt x="1155" y="1367"/>
                    <a:pt x="1014" y="1457"/>
                  </a:cubicBezTo>
                  <a:cubicBezTo>
                    <a:pt x="978" y="1479"/>
                    <a:pt x="937" y="1491"/>
                    <a:pt x="893" y="1491"/>
                  </a:cubicBezTo>
                  <a:cubicBezTo>
                    <a:pt x="893" y="1491"/>
                    <a:pt x="893" y="1491"/>
                    <a:pt x="893" y="1491"/>
                  </a:cubicBezTo>
                  <a:cubicBezTo>
                    <a:pt x="784" y="1491"/>
                    <a:pt x="675" y="1491"/>
                    <a:pt x="566" y="1491"/>
                  </a:cubicBezTo>
                  <a:close/>
                  <a:moveTo>
                    <a:pt x="933" y="285"/>
                  </a:moveTo>
                  <a:cubicBezTo>
                    <a:pt x="936" y="285"/>
                    <a:pt x="938" y="284"/>
                    <a:pt x="940" y="284"/>
                  </a:cubicBezTo>
                  <a:cubicBezTo>
                    <a:pt x="952" y="284"/>
                    <a:pt x="958" y="289"/>
                    <a:pt x="960" y="300"/>
                  </a:cubicBezTo>
                  <a:cubicBezTo>
                    <a:pt x="963" y="309"/>
                    <a:pt x="962" y="317"/>
                    <a:pt x="958" y="322"/>
                  </a:cubicBezTo>
                  <a:cubicBezTo>
                    <a:pt x="955" y="327"/>
                    <a:pt x="951" y="329"/>
                    <a:pt x="945" y="330"/>
                  </a:cubicBezTo>
                  <a:cubicBezTo>
                    <a:pt x="917" y="336"/>
                    <a:pt x="888" y="340"/>
                    <a:pt x="860" y="345"/>
                  </a:cubicBezTo>
                  <a:cubicBezTo>
                    <a:pt x="849" y="346"/>
                    <a:pt x="838" y="348"/>
                    <a:pt x="827" y="350"/>
                  </a:cubicBezTo>
                  <a:cubicBezTo>
                    <a:pt x="815" y="348"/>
                    <a:pt x="804" y="346"/>
                    <a:pt x="792" y="345"/>
                  </a:cubicBezTo>
                  <a:cubicBezTo>
                    <a:pt x="764" y="341"/>
                    <a:pt x="737" y="337"/>
                    <a:pt x="710" y="332"/>
                  </a:cubicBezTo>
                  <a:cubicBezTo>
                    <a:pt x="702" y="331"/>
                    <a:pt x="696" y="327"/>
                    <a:pt x="693" y="322"/>
                  </a:cubicBezTo>
                  <a:cubicBezTo>
                    <a:pt x="689" y="317"/>
                    <a:pt x="689" y="309"/>
                    <a:pt x="691" y="301"/>
                  </a:cubicBezTo>
                  <a:cubicBezTo>
                    <a:pt x="694" y="289"/>
                    <a:pt x="700" y="284"/>
                    <a:pt x="711" y="284"/>
                  </a:cubicBezTo>
                  <a:cubicBezTo>
                    <a:pt x="713" y="284"/>
                    <a:pt x="714" y="284"/>
                    <a:pt x="716" y="284"/>
                  </a:cubicBezTo>
                  <a:cubicBezTo>
                    <a:pt x="725" y="286"/>
                    <a:pt x="734" y="287"/>
                    <a:pt x="743" y="288"/>
                  </a:cubicBezTo>
                  <a:cubicBezTo>
                    <a:pt x="775" y="292"/>
                    <a:pt x="809" y="296"/>
                    <a:pt x="842" y="297"/>
                  </a:cubicBezTo>
                  <a:cubicBezTo>
                    <a:pt x="865" y="297"/>
                    <a:pt x="888" y="293"/>
                    <a:pt x="910" y="289"/>
                  </a:cubicBezTo>
                  <a:cubicBezTo>
                    <a:pt x="918" y="288"/>
                    <a:pt x="926" y="286"/>
                    <a:pt x="933" y="285"/>
                  </a:cubicBezTo>
                  <a:close/>
                  <a:moveTo>
                    <a:pt x="939" y="221"/>
                  </a:moveTo>
                  <a:cubicBezTo>
                    <a:pt x="939" y="221"/>
                    <a:pt x="937" y="222"/>
                    <a:pt x="936" y="223"/>
                  </a:cubicBezTo>
                  <a:cubicBezTo>
                    <a:pt x="898" y="232"/>
                    <a:pt x="861" y="237"/>
                    <a:pt x="826" y="237"/>
                  </a:cubicBezTo>
                  <a:cubicBezTo>
                    <a:pt x="797" y="237"/>
                    <a:pt x="768" y="233"/>
                    <a:pt x="739" y="227"/>
                  </a:cubicBezTo>
                  <a:cubicBezTo>
                    <a:pt x="734" y="225"/>
                    <a:pt x="728" y="221"/>
                    <a:pt x="725" y="217"/>
                  </a:cubicBezTo>
                  <a:cubicBezTo>
                    <a:pt x="703" y="175"/>
                    <a:pt x="683" y="137"/>
                    <a:pt x="666" y="101"/>
                  </a:cubicBezTo>
                  <a:cubicBezTo>
                    <a:pt x="663" y="94"/>
                    <a:pt x="662" y="87"/>
                    <a:pt x="661" y="79"/>
                  </a:cubicBezTo>
                  <a:cubicBezTo>
                    <a:pt x="661" y="78"/>
                    <a:pt x="661" y="77"/>
                    <a:pt x="660" y="77"/>
                  </a:cubicBezTo>
                  <a:cubicBezTo>
                    <a:pt x="672" y="81"/>
                    <a:pt x="683" y="84"/>
                    <a:pt x="694" y="84"/>
                  </a:cubicBezTo>
                  <a:cubicBezTo>
                    <a:pt x="713" y="84"/>
                    <a:pt x="732" y="77"/>
                    <a:pt x="751" y="64"/>
                  </a:cubicBezTo>
                  <a:cubicBezTo>
                    <a:pt x="760" y="59"/>
                    <a:pt x="769" y="59"/>
                    <a:pt x="778" y="65"/>
                  </a:cubicBezTo>
                  <a:cubicBezTo>
                    <a:pt x="815" y="90"/>
                    <a:pt x="853" y="90"/>
                    <a:pt x="890" y="66"/>
                  </a:cubicBezTo>
                  <a:cubicBezTo>
                    <a:pt x="894" y="64"/>
                    <a:pt x="900" y="62"/>
                    <a:pt x="905" y="62"/>
                  </a:cubicBezTo>
                  <a:cubicBezTo>
                    <a:pt x="909" y="62"/>
                    <a:pt x="912" y="63"/>
                    <a:pt x="914" y="64"/>
                  </a:cubicBezTo>
                  <a:cubicBezTo>
                    <a:pt x="937" y="77"/>
                    <a:pt x="956" y="83"/>
                    <a:pt x="974" y="83"/>
                  </a:cubicBezTo>
                  <a:cubicBezTo>
                    <a:pt x="986" y="83"/>
                    <a:pt x="997" y="81"/>
                    <a:pt x="1008" y="77"/>
                  </a:cubicBezTo>
                  <a:cubicBezTo>
                    <a:pt x="1007" y="83"/>
                    <a:pt x="1006" y="88"/>
                    <a:pt x="1005" y="93"/>
                  </a:cubicBezTo>
                  <a:cubicBezTo>
                    <a:pt x="991" y="140"/>
                    <a:pt x="965" y="182"/>
                    <a:pt x="939" y="2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74" name="Freeform 48">
              <a:extLst>
                <a:ext uri="{FF2B5EF4-FFF2-40B4-BE49-F238E27FC236}">
                  <a16:creationId xmlns:a16="http://schemas.microsoft.com/office/drawing/2014/main" id="{312F8B57-0D76-4098-B4BE-3D97BE319F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1788" y="4768850"/>
              <a:ext cx="209550" cy="420687"/>
            </a:xfrm>
            <a:custGeom>
              <a:avLst/>
              <a:gdLst>
                <a:gd name="T0" fmla="*/ 281 w 284"/>
                <a:gd name="T1" fmla="*/ 378 h 570"/>
                <a:gd name="T2" fmla="*/ 194 w 284"/>
                <a:gd name="T3" fmla="*/ 254 h 570"/>
                <a:gd name="T4" fmla="*/ 174 w 284"/>
                <a:gd name="T5" fmla="*/ 244 h 570"/>
                <a:gd name="T6" fmla="*/ 172 w 284"/>
                <a:gd name="T7" fmla="*/ 222 h 570"/>
                <a:gd name="T8" fmla="*/ 172 w 284"/>
                <a:gd name="T9" fmla="*/ 117 h 570"/>
                <a:gd name="T10" fmla="*/ 176 w 284"/>
                <a:gd name="T11" fmla="*/ 120 h 570"/>
                <a:gd name="T12" fmla="*/ 206 w 284"/>
                <a:gd name="T13" fmla="*/ 136 h 570"/>
                <a:gd name="T14" fmla="*/ 246 w 284"/>
                <a:gd name="T15" fmla="*/ 130 h 570"/>
                <a:gd name="T16" fmla="*/ 243 w 284"/>
                <a:gd name="T17" fmla="*/ 88 h 570"/>
                <a:gd name="T18" fmla="*/ 225 w 284"/>
                <a:gd name="T19" fmla="*/ 75 h 570"/>
                <a:gd name="T20" fmla="*/ 184 w 284"/>
                <a:gd name="T21" fmla="*/ 58 h 570"/>
                <a:gd name="T22" fmla="*/ 172 w 284"/>
                <a:gd name="T23" fmla="*/ 53 h 570"/>
                <a:gd name="T24" fmla="*/ 172 w 284"/>
                <a:gd name="T25" fmla="*/ 46 h 570"/>
                <a:gd name="T26" fmla="*/ 172 w 284"/>
                <a:gd name="T27" fmla="*/ 41 h 570"/>
                <a:gd name="T28" fmla="*/ 172 w 284"/>
                <a:gd name="T29" fmla="*/ 30 h 570"/>
                <a:gd name="T30" fmla="*/ 142 w 284"/>
                <a:gd name="T31" fmla="*/ 0 h 570"/>
                <a:gd name="T32" fmla="*/ 141 w 284"/>
                <a:gd name="T33" fmla="*/ 0 h 570"/>
                <a:gd name="T34" fmla="*/ 111 w 284"/>
                <a:gd name="T35" fmla="*/ 31 h 570"/>
                <a:gd name="T36" fmla="*/ 111 w 284"/>
                <a:gd name="T37" fmla="*/ 53 h 570"/>
                <a:gd name="T38" fmla="*/ 111 w 284"/>
                <a:gd name="T39" fmla="*/ 55 h 570"/>
                <a:gd name="T40" fmla="*/ 98 w 284"/>
                <a:gd name="T41" fmla="*/ 61 h 570"/>
                <a:gd name="T42" fmla="*/ 63 w 284"/>
                <a:gd name="T43" fmla="*/ 81 h 570"/>
                <a:gd name="T44" fmla="*/ 18 w 284"/>
                <a:gd name="T45" fmla="*/ 183 h 570"/>
                <a:gd name="T46" fmla="*/ 74 w 284"/>
                <a:gd name="T47" fmla="*/ 267 h 570"/>
                <a:gd name="T48" fmla="*/ 85 w 284"/>
                <a:gd name="T49" fmla="*/ 273 h 570"/>
                <a:gd name="T50" fmla="*/ 106 w 284"/>
                <a:gd name="T51" fmla="*/ 284 h 570"/>
                <a:gd name="T52" fmla="*/ 111 w 284"/>
                <a:gd name="T53" fmla="*/ 289 h 570"/>
                <a:gd name="T54" fmla="*/ 111 w 284"/>
                <a:gd name="T55" fmla="*/ 426 h 570"/>
                <a:gd name="T56" fmla="*/ 111 w 284"/>
                <a:gd name="T57" fmla="*/ 450 h 570"/>
                <a:gd name="T58" fmla="*/ 58 w 284"/>
                <a:gd name="T59" fmla="*/ 431 h 570"/>
                <a:gd name="T60" fmla="*/ 35 w 284"/>
                <a:gd name="T61" fmla="*/ 424 h 570"/>
                <a:gd name="T62" fmla="*/ 11 w 284"/>
                <a:gd name="T63" fmla="*/ 438 h 570"/>
                <a:gd name="T64" fmla="*/ 27 w 284"/>
                <a:gd name="T65" fmla="*/ 484 h 570"/>
                <a:gd name="T66" fmla="*/ 111 w 284"/>
                <a:gd name="T67" fmla="*/ 512 h 570"/>
                <a:gd name="T68" fmla="*/ 111 w 284"/>
                <a:gd name="T69" fmla="*/ 519 h 570"/>
                <a:gd name="T70" fmla="*/ 111 w 284"/>
                <a:gd name="T71" fmla="*/ 538 h 570"/>
                <a:gd name="T72" fmla="*/ 141 w 284"/>
                <a:gd name="T73" fmla="*/ 570 h 570"/>
                <a:gd name="T74" fmla="*/ 142 w 284"/>
                <a:gd name="T75" fmla="*/ 570 h 570"/>
                <a:gd name="T76" fmla="*/ 172 w 284"/>
                <a:gd name="T77" fmla="*/ 538 h 570"/>
                <a:gd name="T78" fmla="*/ 172 w 284"/>
                <a:gd name="T79" fmla="*/ 514 h 570"/>
                <a:gd name="T80" fmla="*/ 172 w 284"/>
                <a:gd name="T81" fmla="*/ 509 h 570"/>
                <a:gd name="T82" fmla="*/ 182 w 284"/>
                <a:gd name="T83" fmla="*/ 507 h 570"/>
                <a:gd name="T84" fmla="*/ 281 w 284"/>
                <a:gd name="T85" fmla="*/ 378 h 570"/>
                <a:gd name="T86" fmla="*/ 110 w 284"/>
                <a:gd name="T87" fmla="*/ 123 h 570"/>
                <a:gd name="T88" fmla="*/ 110 w 284"/>
                <a:gd name="T89" fmla="*/ 218 h 570"/>
                <a:gd name="T90" fmla="*/ 79 w 284"/>
                <a:gd name="T91" fmla="*/ 171 h 570"/>
                <a:gd name="T92" fmla="*/ 110 w 284"/>
                <a:gd name="T93" fmla="*/ 123 h 570"/>
                <a:gd name="T94" fmla="*/ 173 w 284"/>
                <a:gd name="T95" fmla="*/ 444 h 570"/>
                <a:gd name="T96" fmla="*/ 173 w 284"/>
                <a:gd name="T97" fmla="*/ 311 h 570"/>
                <a:gd name="T98" fmla="*/ 220 w 284"/>
                <a:gd name="T99" fmla="*/ 364 h 570"/>
                <a:gd name="T100" fmla="*/ 173 w 284"/>
                <a:gd name="T101" fmla="*/ 444 h 570"/>
                <a:gd name="T102" fmla="*/ 142 w 284"/>
                <a:gd name="T103" fmla="*/ 562 h 570"/>
                <a:gd name="T104" fmla="*/ 142 w 284"/>
                <a:gd name="T105" fmla="*/ 562 h 570"/>
                <a:gd name="T106" fmla="*/ 142 w 284"/>
                <a:gd name="T107" fmla="*/ 562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4" h="570">
                  <a:moveTo>
                    <a:pt x="281" y="378"/>
                  </a:moveTo>
                  <a:cubicBezTo>
                    <a:pt x="284" y="320"/>
                    <a:pt x="253" y="276"/>
                    <a:pt x="194" y="254"/>
                  </a:cubicBezTo>
                  <a:cubicBezTo>
                    <a:pt x="183" y="249"/>
                    <a:pt x="176" y="247"/>
                    <a:pt x="174" y="244"/>
                  </a:cubicBezTo>
                  <a:cubicBezTo>
                    <a:pt x="172" y="241"/>
                    <a:pt x="172" y="234"/>
                    <a:pt x="172" y="222"/>
                  </a:cubicBezTo>
                  <a:cubicBezTo>
                    <a:pt x="172" y="117"/>
                    <a:pt x="172" y="117"/>
                    <a:pt x="172" y="117"/>
                  </a:cubicBezTo>
                  <a:cubicBezTo>
                    <a:pt x="174" y="118"/>
                    <a:pt x="175" y="119"/>
                    <a:pt x="176" y="120"/>
                  </a:cubicBezTo>
                  <a:cubicBezTo>
                    <a:pt x="187" y="125"/>
                    <a:pt x="197" y="130"/>
                    <a:pt x="206" y="136"/>
                  </a:cubicBezTo>
                  <a:cubicBezTo>
                    <a:pt x="221" y="144"/>
                    <a:pt x="235" y="142"/>
                    <a:pt x="246" y="130"/>
                  </a:cubicBezTo>
                  <a:cubicBezTo>
                    <a:pt x="257" y="118"/>
                    <a:pt x="256" y="100"/>
                    <a:pt x="243" y="88"/>
                  </a:cubicBezTo>
                  <a:cubicBezTo>
                    <a:pt x="239" y="84"/>
                    <a:pt x="233" y="78"/>
                    <a:pt x="225" y="75"/>
                  </a:cubicBezTo>
                  <a:cubicBezTo>
                    <a:pt x="212" y="69"/>
                    <a:pt x="198" y="64"/>
                    <a:pt x="184" y="58"/>
                  </a:cubicBezTo>
                  <a:cubicBezTo>
                    <a:pt x="180" y="57"/>
                    <a:pt x="176" y="55"/>
                    <a:pt x="172" y="53"/>
                  </a:cubicBezTo>
                  <a:cubicBezTo>
                    <a:pt x="172" y="51"/>
                    <a:pt x="172" y="48"/>
                    <a:pt x="172" y="46"/>
                  </a:cubicBezTo>
                  <a:cubicBezTo>
                    <a:pt x="172" y="44"/>
                    <a:pt x="172" y="43"/>
                    <a:pt x="172" y="41"/>
                  </a:cubicBezTo>
                  <a:cubicBezTo>
                    <a:pt x="172" y="38"/>
                    <a:pt x="172" y="34"/>
                    <a:pt x="172" y="30"/>
                  </a:cubicBezTo>
                  <a:cubicBezTo>
                    <a:pt x="171" y="12"/>
                    <a:pt x="158" y="0"/>
                    <a:pt x="142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24" y="0"/>
                    <a:pt x="112" y="13"/>
                    <a:pt x="111" y="31"/>
                  </a:cubicBezTo>
                  <a:cubicBezTo>
                    <a:pt x="111" y="39"/>
                    <a:pt x="111" y="47"/>
                    <a:pt x="111" y="53"/>
                  </a:cubicBezTo>
                  <a:cubicBezTo>
                    <a:pt x="111" y="54"/>
                    <a:pt x="111" y="54"/>
                    <a:pt x="111" y="55"/>
                  </a:cubicBezTo>
                  <a:cubicBezTo>
                    <a:pt x="107" y="57"/>
                    <a:pt x="102" y="59"/>
                    <a:pt x="98" y="61"/>
                  </a:cubicBezTo>
                  <a:cubicBezTo>
                    <a:pt x="85" y="67"/>
                    <a:pt x="73" y="73"/>
                    <a:pt x="63" y="81"/>
                  </a:cubicBezTo>
                  <a:cubicBezTo>
                    <a:pt x="33" y="103"/>
                    <a:pt x="15" y="144"/>
                    <a:pt x="18" y="183"/>
                  </a:cubicBezTo>
                  <a:cubicBezTo>
                    <a:pt x="21" y="219"/>
                    <a:pt x="41" y="249"/>
                    <a:pt x="74" y="267"/>
                  </a:cubicBezTo>
                  <a:cubicBezTo>
                    <a:pt x="78" y="269"/>
                    <a:pt x="81" y="271"/>
                    <a:pt x="85" y="273"/>
                  </a:cubicBezTo>
                  <a:cubicBezTo>
                    <a:pt x="92" y="277"/>
                    <a:pt x="100" y="280"/>
                    <a:pt x="106" y="284"/>
                  </a:cubicBezTo>
                  <a:cubicBezTo>
                    <a:pt x="108" y="286"/>
                    <a:pt x="110" y="288"/>
                    <a:pt x="111" y="289"/>
                  </a:cubicBezTo>
                  <a:cubicBezTo>
                    <a:pt x="111" y="334"/>
                    <a:pt x="111" y="379"/>
                    <a:pt x="111" y="426"/>
                  </a:cubicBezTo>
                  <a:cubicBezTo>
                    <a:pt x="111" y="450"/>
                    <a:pt x="111" y="450"/>
                    <a:pt x="111" y="450"/>
                  </a:cubicBezTo>
                  <a:cubicBezTo>
                    <a:pt x="94" y="449"/>
                    <a:pt x="77" y="443"/>
                    <a:pt x="58" y="431"/>
                  </a:cubicBezTo>
                  <a:cubicBezTo>
                    <a:pt x="50" y="426"/>
                    <a:pt x="42" y="424"/>
                    <a:pt x="35" y="424"/>
                  </a:cubicBezTo>
                  <a:cubicBezTo>
                    <a:pt x="25" y="424"/>
                    <a:pt x="16" y="429"/>
                    <a:pt x="11" y="438"/>
                  </a:cubicBezTo>
                  <a:cubicBezTo>
                    <a:pt x="5" y="448"/>
                    <a:pt x="0" y="466"/>
                    <a:pt x="27" y="484"/>
                  </a:cubicBezTo>
                  <a:cubicBezTo>
                    <a:pt x="52" y="500"/>
                    <a:pt x="80" y="510"/>
                    <a:pt x="111" y="512"/>
                  </a:cubicBezTo>
                  <a:cubicBezTo>
                    <a:pt x="111" y="514"/>
                    <a:pt x="111" y="517"/>
                    <a:pt x="111" y="519"/>
                  </a:cubicBezTo>
                  <a:cubicBezTo>
                    <a:pt x="111" y="525"/>
                    <a:pt x="111" y="531"/>
                    <a:pt x="111" y="538"/>
                  </a:cubicBezTo>
                  <a:cubicBezTo>
                    <a:pt x="112" y="557"/>
                    <a:pt x="124" y="570"/>
                    <a:pt x="141" y="570"/>
                  </a:cubicBezTo>
                  <a:cubicBezTo>
                    <a:pt x="142" y="570"/>
                    <a:pt x="142" y="570"/>
                    <a:pt x="142" y="570"/>
                  </a:cubicBezTo>
                  <a:cubicBezTo>
                    <a:pt x="159" y="570"/>
                    <a:pt x="171" y="557"/>
                    <a:pt x="172" y="538"/>
                  </a:cubicBezTo>
                  <a:cubicBezTo>
                    <a:pt x="172" y="530"/>
                    <a:pt x="172" y="522"/>
                    <a:pt x="172" y="514"/>
                  </a:cubicBezTo>
                  <a:cubicBezTo>
                    <a:pt x="172" y="512"/>
                    <a:pt x="172" y="511"/>
                    <a:pt x="172" y="509"/>
                  </a:cubicBezTo>
                  <a:cubicBezTo>
                    <a:pt x="176" y="508"/>
                    <a:pt x="179" y="507"/>
                    <a:pt x="182" y="507"/>
                  </a:cubicBezTo>
                  <a:cubicBezTo>
                    <a:pt x="239" y="490"/>
                    <a:pt x="279" y="439"/>
                    <a:pt x="281" y="378"/>
                  </a:cubicBezTo>
                  <a:close/>
                  <a:moveTo>
                    <a:pt x="110" y="123"/>
                  </a:moveTo>
                  <a:cubicBezTo>
                    <a:pt x="110" y="218"/>
                    <a:pt x="110" y="218"/>
                    <a:pt x="110" y="218"/>
                  </a:cubicBezTo>
                  <a:cubicBezTo>
                    <a:pt x="89" y="209"/>
                    <a:pt x="78" y="194"/>
                    <a:pt x="79" y="171"/>
                  </a:cubicBezTo>
                  <a:cubicBezTo>
                    <a:pt x="80" y="149"/>
                    <a:pt x="93" y="130"/>
                    <a:pt x="110" y="123"/>
                  </a:cubicBezTo>
                  <a:close/>
                  <a:moveTo>
                    <a:pt x="173" y="444"/>
                  </a:moveTo>
                  <a:cubicBezTo>
                    <a:pt x="173" y="311"/>
                    <a:pt x="173" y="311"/>
                    <a:pt x="173" y="311"/>
                  </a:cubicBezTo>
                  <a:cubicBezTo>
                    <a:pt x="197" y="316"/>
                    <a:pt x="218" y="338"/>
                    <a:pt x="220" y="364"/>
                  </a:cubicBezTo>
                  <a:cubicBezTo>
                    <a:pt x="223" y="400"/>
                    <a:pt x="203" y="433"/>
                    <a:pt x="173" y="444"/>
                  </a:cubicBezTo>
                  <a:close/>
                  <a:moveTo>
                    <a:pt x="142" y="562"/>
                  </a:moveTo>
                  <a:cubicBezTo>
                    <a:pt x="142" y="562"/>
                    <a:pt x="142" y="562"/>
                    <a:pt x="142" y="562"/>
                  </a:cubicBezTo>
                  <a:cubicBezTo>
                    <a:pt x="142" y="562"/>
                    <a:pt x="142" y="562"/>
                    <a:pt x="142" y="56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C4E121E2-AD09-42C2-93A0-4896155F542E}"/>
              </a:ext>
            </a:extLst>
          </p:cNvPr>
          <p:cNvGrpSpPr/>
          <p:nvPr/>
        </p:nvGrpSpPr>
        <p:grpSpPr>
          <a:xfrm>
            <a:off x="3886035" y="4289356"/>
            <a:ext cx="313014" cy="313014"/>
            <a:chOff x="7935913" y="1638300"/>
            <a:chExt cx="366712" cy="366713"/>
          </a:xfrm>
          <a:solidFill>
            <a:schemeClr val="bg1"/>
          </a:solidFill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D7E76F64-ACE2-4D4B-83C1-78C9B84DB2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35913" y="1638300"/>
              <a:ext cx="366712" cy="366713"/>
            </a:xfrm>
            <a:custGeom>
              <a:avLst/>
              <a:gdLst>
                <a:gd name="T0" fmla="*/ 1143 w 1536"/>
                <a:gd name="T1" fmla="*/ 1536 h 1536"/>
                <a:gd name="T2" fmla="*/ 972 w 1536"/>
                <a:gd name="T3" fmla="*/ 1473 h 1536"/>
                <a:gd name="T4" fmla="*/ 357 w 1536"/>
                <a:gd name="T5" fmla="*/ 1464 h 1536"/>
                <a:gd name="T6" fmla="*/ 21 w 1536"/>
                <a:gd name="T7" fmla="*/ 1431 h 1536"/>
                <a:gd name="T8" fmla="*/ 0 w 1536"/>
                <a:gd name="T9" fmla="*/ 579 h 1536"/>
                <a:gd name="T10" fmla="*/ 60 w 1536"/>
                <a:gd name="T11" fmla="*/ 492 h 1536"/>
                <a:gd name="T12" fmla="*/ 152 w 1536"/>
                <a:gd name="T13" fmla="*/ 120 h 1536"/>
                <a:gd name="T14" fmla="*/ 180 w 1536"/>
                <a:gd name="T15" fmla="*/ 94 h 1536"/>
                <a:gd name="T16" fmla="*/ 255 w 1536"/>
                <a:gd name="T17" fmla="*/ 0 h 1536"/>
                <a:gd name="T18" fmla="*/ 883 w 1536"/>
                <a:gd name="T19" fmla="*/ 18 h 1536"/>
                <a:gd name="T20" fmla="*/ 1147 w 1536"/>
                <a:gd name="T21" fmla="*/ 304 h 1536"/>
                <a:gd name="T22" fmla="*/ 1146 w 1536"/>
                <a:gd name="T23" fmla="*/ 628 h 1536"/>
                <a:gd name="T24" fmla="*/ 1206 w 1536"/>
                <a:gd name="T25" fmla="*/ 816 h 1536"/>
                <a:gd name="T26" fmla="*/ 1519 w 1536"/>
                <a:gd name="T27" fmla="*/ 1069 h 1536"/>
                <a:gd name="T28" fmla="*/ 1536 w 1536"/>
                <a:gd name="T29" fmla="*/ 1209 h 1536"/>
                <a:gd name="T30" fmla="*/ 1296 w 1536"/>
                <a:gd name="T31" fmla="*/ 1515 h 1536"/>
                <a:gd name="T32" fmla="*/ 896 w 1536"/>
                <a:gd name="T33" fmla="*/ 1404 h 1536"/>
                <a:gd name="T34" fmla="*/ 1146 w 1536"/>
                <a:gd name="T35" fmla="*/ 816 h 1536"/>
                <a:gd name="T36" fmla="*/ 1112 w 1536"/>
                <a:gd name="T37" fmla="*/ 684 h 1536"/>
                <a:gd name="T38" fmla="*/ 1012 w 1536"/>
                <a:gd name="T39" fmla="*/ 654 h 1536"/>
                <a:gd name="T40" fmla="*/ 1085 w 1536"/>
                <a:gd name="T41" fmla="*/ 624 h 1536"/>
                <a:gd name="T42" fmla="*/ 1068 w 1536"/>
                <a:gd name="T43" fmla="*/ 324 h 1536"/>
                <a:gd name="T44" fmla="*/ 822 w 1536"/>
                <a:gd name="T45" fmla="*/ 231 h 1536"/>
                <a:gd name="T46" fmla="*/ 822 w 1536"/>
                <a:gd name="T47" fmla="*/ 60 h 1536"/>
                <a:gd name="T48" fmla="*/ 276 w 1536"/>
                <a:gd name="T49" fmla="*/ 60 h 1536"/>
                <a:gd name="T50" fmla="*/ 240 w 1536"/>
                <a:gd name="T51" fmla="*/ 490 h 1536"/>
                <a:gd name="T52" fmla="*/ 259 w 1536"/>
                <a:gd name="T53" fmla="*/ 504 h 1536"/>
                <a:gd name="T54" fmla="*/ 910 w 1536"/>
                <a:gd name="T55" fmla="*/ 504 h 1536"/>
                <a:gd name="T56" fmla="*/ 900 w 1536"/>
                <a:gd name="T57" fmla="*/ 564 h 1536"/>
                <a:gd name="T58" fmla="*/ 477 w 1536"/>
                <a:gd name="T59" fmla="*/ 564 h 1536"/>
                <a:gd name="T60" fmla="*/ 500 w 1536"/>
                <a:gd name="T61" fmla="*/ 624 h 1536"/>
                <a:gd name="T62" fmla="*/ 801 w 1536"/>
                <a:gd name="T63" fmla="*/ 654 h 1536"/>
                <a:gd name="T64" fmla="*/ 453 w 1536"/>
                <a:gd name="T65" fmla="*/ 684 h 1536"/>
                <a:gd name="T66" fmla="*/ 420 w 1536"/>
                <a:gd name="T67" fmla="*/ 602 h 1536"/>
                <a:gd name="T68" fmla="*/ 101 w 1536"/>
                <a:gd name="T69" fmla="*/ 564 h 1536"/>
                <a:gd name="T70" fmla="*/ 60 w 1536"/>
                <a:gd name="T71" fmla="*/ 1362 h 1536"/>
                <a:gd name="T72" fmla="*/ 878 w 1536"/>
                <a:gd name="T73" fmla="*/ 1404 h 1536"/>
                <a:gd name="T74" fmla="*/ 1176 w 1536"/>
                <a:gd name="T75" fmla="*/ 1476 h 1536"/>
                <a:gd name="T76" fmla="*/ 1176 w 1536"/>
                <a:gd name="T77" fmla="*/ 876 h 1536"/>
                <a:gd name="T78" fmla="*/ 1176 w 1536"/>
                <a:gd name="T79" fmla="*/ 1476 h 1536"/>
                <a:gd name="T80" fmla="*/ 164 w 1536"/>
                <a:gd name="T81" fmla="*/ 180 h 1536"/>
                <a:gd name="T82" fmla="*/ 120 w 1536"/>
                <a:gd name="T83" fmla="*/ 487 h 1536"/>
                <a:gd name="T84" fmla="*/ 179 w 1536"/>
                <a:gd name="T85" fmla="*/ 503 h 1536"/>
                <a:gd name="T86" fmla="*/ 883 w 1536"/>
                <a:gd name="T87" fmla="*/ 107 h 1536"/>
                <a:gd name="T88" fmla="*/ 909 w 1536"/>
                <a:gd name="T89" fmla="*/ 264 h 1536"/>
                <a:gd name="T90" fmla="*/ 1038 w 1536"/>
                <a:gd name="T91" fmla="*/ 264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36" h="1536">
                  <a:moveTo>
                    <a:pt x="1209" y="1536"/>
                  </a:moveTo>
                  <a:cubicBezTo>
                    <a:pt x="1187" y="1536"/>
                    <a:pt x="1165" y="1536"/>
                    <a:pt x="1143" y="1536"/>
                  </a:cubicBezTo>
                  <a:cubicBezTo>
                    <a:pt x="1140" y="1535"/>
                    <a:pt x="1137" y="1534"/>
                    <a:pt x="1135" y="1533"/>
                  </a:cubicBezTo>
                  <a:cubicBezTo>
                    <a:pt x="1075" y="1527"/>
                    <a:pt x="1022" y="1506"/>
                    <a:pt x="972" y="1473"/>
                  </a:cubicBezTo>
                  <a:cubicBezTo>
                    <a:pt x="964" y="1468"/>
                    <a:pt x="954" y="1464"/>
                    <a:pt x="945" y="1464"/>
                  </a:cubicBezTo>
                  <a:cubicBezTo>
                    <a:pt x="749" y="1464"/>
                    <a:pt x="553" y="1464"/>
                    <a:pt x="357" y="1464"/>
                  </a:cubicBezTo>
                  <a:cubicBezTo>
                    <a:pt x="269" y="1464"/>
                    <a:pt x="182" y="1464"/>
                    <a:pt x="94" y="1464"/>
                  </a:cubicBezTo>
                  <a:cubicBezTo>
                    <a:pt x="64" y="1464"/>
                    <a:pt x="39" y="1454"/>
                    <a:pt x="21" y="1431"/>
                  </a:cubicBezTo>
                  <a:cubicBezTo>
                    <a:pt x="12" y="1419"/>
                    <a:pt x="7" y="1403"/>
                    <a:pt x="0" y="1389"/>
                  </a:cubicBezTo>
                  <a:cubicBezTo>
                    <a:pt x="0" y="1119"/>
                    <a:pt x="0" y="849"/>
                    <a:pt x="0" y="579"/>
                  </a:cubicBezTo>
                  <a:cubicBezTo>
                    <a:pt x="9" y="546"/>
                    <a:pt x="27" y="521"/>
                    <a:pt x="60" y="509"/>
                  </a:cubicBezTo>
                  <a:cubicBezTo>
                    <a:pt x="60" y="503"/>
                    <a:pt x="60" y="497"/>
                    <a:pt x="60" y="492"/>
                  </a:cubicBezTo>
                  <a:cubicBezTo>
                    <a:pt x="60" y="399"/>
                    <a:pt x="60" y="305"/>
                    <a:pt x="60" y="212"/>
                  </a:cubicBezTo>
                  <a:cubicBezTo>
                    <a:pt x="60" y="159"/>
                    <a:pt x="99" y="121"/>
                    <a:pt x="152" y="120"/>
                  </a:cubicBezTo>
                  <a:cubicBezTo>
                    <a:pt x="161" y="120"/>
                    <a:pt x="170" y="120"/>
                    <a:pt x="180" y="120"/>
                  </a:cubicBezTo>
                  <a:cubicBezTo>
                    <a:pt x="180" y="110"/>
                    <a:pt x="180" y="102"/>
                    <a:pt x="180" y="94"/>
                  </a:cubicBezTo>
                  <a:cubicBezTo>
                    <a:pt x="180" y="67"/>
                    <a:pt x="188" y="42"/>
                    <a:pt x="208" y="25"/>
                  </a:cubicBezTo>
                  <a:cubicBezTo>
                    <a:pt x="222" y="14"/>
                    <a:pt x="239" y="8"/>
                    <a:pt x="255" y="0"/>
                  </a:cubicBezTo>
                  <a:cubicBezTo>
                    <a:pt x="457" y="0"/>
                    <a:pt x="659" y="0"/>
                    <a:pt x="861" y="0"/>
                  </a:cubicBezTo>
                  <a:cubicBezTo>
                    <a:pt x="868" y="6"/>
                    <a:pt x="876" y="11"/>
                    <a:pt x="883" y="18"/>
                  </a:cubicBezTo>
                  <a:cubicBezTo>
                    <a:pt x="965" y="100"/>
                    <a:pt x="1047" y="182"/>
                    <a:pt x="1130" y="264"/>
                  </a:cubicBezTo>
                  <a:cubicBezTo>
                    <a:pt x="1142" y="275"/>
                    <a:pt x="1147" y="287"/>
                    <a:pt x="1147" y="304"/>
                  </a:cubicBezTo>
                  <a:cubicBezTo>
                    <a:pt x="1146" y="407"/>
                    <a:pt x="1146" y="509"/>
                    <a:pt x="1146" y="612"/>
                  </a:cubicBezTo>
                  <a:cubicBezTo>
                    <a:pt x="1146" y="618"/>
                    <a:pt x="1146" y="623"/>
                    <a:pt x="1146" y="628"/>
                  </a:cubicBezTo>
                  <a:cubicBezTo>
                    <a:pt x="1189" y="648"/>
                    <a:pt x="1208" y="681"/>
                    <a:pt x="1206" y="727"/>
                  </a:cubicBezTo>
                  <a:cubicBezTo>
                    <a:pt x="1205" y="756"/>
                    <a:pt x="1206" y="786"/>
                    <a:pt x="1206" y="816"/>
                  </a:cubicBezTo>
                  <a:cubicBezTo>
                    <a:pt x="1210" y="817"/>
                    <a:pt x="1213" y="818"/>
                    <a:pt x="1216" y="818"/>
                  </a:cubicBezTo>
                  <a:cubicBezTo>
                    <a:pt x="1368" y="840"/>
                    <a:pt x="1469" y="925"/>
                    <a:pt x="1519" y="1069"/>
                  </a:cubicBezTo>
                  <a:cubicBezTo>
                    <a:pt x="1527" y="1093"/>
                    <a:pt x="1530" y="1118"/>
                    <a:pt x="1536" y="1143"/>
                  </a:cubicBezTo>
                  <a:cubicBezTo>
                    <a:pt x="1536" y="1165"/>
                    <a:pt x="1536" y="1187"/>
                    <a:pt x="1536" y="1209"/>
                  </a:cubicBezTo>
                  <a:cubicBezTo>
                    <a:pt x="1535" y="1212"/>
                    <a:pt x="1534" y="1215"/>
                    <a:pt x="1533" y="1219"/>
                  </a:cubicBezTo>
                  <a:cubicBezTo>
                    <a:pt x="1511" y="1363"/>
                    <a:pt x="1432" y="1462"/>
                    <a:pt x="1296" y="1515"/>
                  </a:cubicBezTo>
                  <a:cubicBezTo>
                    <a:pt x="1268" y="1525"/>
                    <a:pt x="1238" y="1529"/>
                    <a:pt x="1209" y="1536"/>
                  </a:cubicBezTo>
                  <a:close/>
                  <a:moveTo>
                    <a:pt x="896" y="1404"/>
                  </a:moveTo>
                  <a:cubicBezTo>
                    <a:pt x="812" y="1288"/>
                    <a:pt x="790" y="1165"/>
                    <a:pt x="846" y="1035"/>
                  </a:cubicBezTo>
                  <a:cubicBezTo>
                    <a:pt x="902" y="904"/>
                    <a:pt x="1006" y="835"/>
                    <a:pt x="1146" y="816"/>
                  </a:cubicBezTo>
                  <a:cubicBezTo>
                    <a:pt x="1146" y="783"/>
                    <a:pt x="1146" y="751"/>
                    <a:pt x="1146" y="718"/>
                  </a:cubicBezTo>
                  <a:cubicBezTo>
                    <a:pt x="1146" y="696"/>
                    <a:pt x="1134" y="684"/>
                    <a:pt x="1112" y="684"/>
                  </a:cubicBezTo>
                  <a:cubicBezTo>
                    <a:pt x="1090" y="684"/>
                    <a:pt x="1069" y="684"/>
                    <a:pt x="1047" y="684"/>
                  </a:cubicBezTo>
                  <a:cubicBezTo>
                    <a:pt x="1026" y="684"/>
                    <a:pt x="1012" y="672"/>
                    <a:pt x="1012" y="654"/>
                  </a:cubicBezTo>
                  <a:cubicBezTo>
                    <a:pt x="1012" y="636"/>
                    <a:pt x="1026" y="624"/>
                    <a:pt x="1048" y="624"/>
                  </a:cubicBezTo>
                  <a:cubicBezTo>
                    <a:pt x="1060" y="624"/>
                    <a:pt x="1072" y="624"/>
                    <a:pt x="1085" y="624"/>
                  </a:cubicBezTo>
                  <a:cubicBezTo>
                    <a:pt x="1085" y="523"/>
                    <a:pt x="1085" y="424"/>
                    <a:pt x="1085" y="324"/>
                  </a:cubicBezTo>
                  <a:cubicBezTo>
                    <a:pt x="1079" y="324"/>
                    <a:pt x="1074" y="324"/>
                    <a:pt x="1068" y="324"/>
                  </a:cubicBezTo>
                  <a:cubicBezTo>
                    <a:pt x="1017" y="324"/>
                    <a:pt x="966" y="324"/>
                    <a:pt x="915" y="324"/>
                  </a:cubicBezTo>
                  <a:cubicBezTo>
                    <a:pt x="858" y="323"/>
                    <a:pt x="822" y="289"/>
                    <a:pt x="822" y="231"/>
                  </a:cubicBezTo>
                  <a:cubicBezTo>
                    <a:pt x="822" y="180"/>
                    <a:pt x="822" y="128"/>
                    <a:pt x="822" y="77"/>
                  </a:cubicBezTo>
                  <a:cubicBezTo>
                    <a:pt x="822" y="72"/>
                    <a:pt x="822" y="66"/>
                    <a:pt x="822" y="60"/>
                  </a:cubicBezTo>
                  <a:cubicBezTo>
                    <a:pt x="817" y="60"/>
                    <a:pt x="813" y="60"/>
                    <a:pt x="810" y="60"/>
                  </a:cubicBezTo>
                  <a:cubicBezTo>
                    <a:pt x="632" y="60"/>
                    <a:pt x="454" y="60"/>
                    <a:pt x="276" y="60"/>
                  </a:cubicBezTo>
                  <a:cubicBezTo>
                    <a:pt x="250" y="60"/>
                    <a:pt x="240" y="71"/>
                    <a:pt x="240" y="98"/>
                  </a:cubicBezTo>
                  <a:cubicBezTo>
                    <a:pt x="240" y="229"/>
                    <a:pt x="240" y="359"/>
                    <a:pt x="240" y="490"/>
                  </a:cubicBezTo>
                  <a:cubicBezTo>
                    <a:pt x="240" y="494"/>
                    <a:pt x="240" y="499"/>
                    <a:pt x="241" y="504"/>
                  </a:cubicBezTo>
                  <a:cubicBezTo>
                    <a:pt x="248" y="504"/>
                    <a:pt x="254" y="504"/>
                    <a:pt x="259" y="504"/>
                  </a:cubicBezTo>
                  <a:cubicBezTo>
                    <a:pt x="470" y="504"/>
                    <a:pt x="681" y="504"/>
                    <a:pt x="892" y="504"/>
                  </a:cubicBezTo>
                  <a:cubicBezTo>
                    <a:pt x="898" y="504"/>
                    <a:pt x="904" y="503"/>
                    <a:pt x="910" y="504"/>
                  </a:cubicBezTo>
                  <a:cubicBezTo>
                    <a:pt x="926" y="506"/>
                    <a:pt x="936" y="518"/>
                    <a:pt x="936" y="533"/>
                  </a:cubicBezTo>
                  <a:cubicBezTo>
                    <a:pt x="936" y="553"/>
                    <a:pt x="923" y="564"/>
                    <a:pt x="900" y="564"/>
                  </a:cubicBezTo>
                  <a:cubicBezTo>
                    <a:pt x="765" y="564"/>
                    <a:pt x="630" y="564"/>
                    <a:pt x="495" y="564"/>
                  </a:cubicBezTo>
                  <a:cubicBezTo>
                    <a:pt x="489" y="564"/>
                    <a:pt x="483" y="564"/>
                    <a:pt x="477" y="564"/>
                  </a:cubicBezTo>
                  <a:cubicBezTo>
                    <a:pt x="479" y="584"/>
                    <a:pt x="480" y="604"/>
                    <a:pt x="481" y="624"/>
                  </a:cubicBezTo>
                  <a:cubicBezTo>
                    <a:pt x="488" y="624"/>
                    <a:pt x="494" y="624"/>
                    <a:pt x="500" y="624"/>
                  </a:cubicBezTo>
                  <a:cubicBezTo>
                    <a:pt x="589" y="624"/>
                    <a:pt x="678" y="624"/>
                    <a:pt x="767" y="624"/>
                  </a:cubicBezTo>
                  <a:cubicBezTo>
                    <a:pt x="788" y="624"/>
                    <a:pt x="801" y="635"/>
                    <a:pt x="801" y="654"/>
                  </a:cubicBezTo>
                  <a:cubicBezTo>
                    <a:pt x="802" y="672"/>
                    <a:pt x="789" y="684"/>
                    <a:pt x="768" y="684"/>
                  </a:cubicBezTo>
                  <a:cubicBezTo>
                    <a:pt x="663" y="684"/>
                    <a:pt x="558" y="684"/>
                    <a:pt x="453" y="684"/>
                  </a:cubicBezTo>
                  <a:cubicBezTo>
                    <a:pt x="432" y="684"/>
                    <a:pt x="420" y="672"/>
                    <a:pt x="420" y="650"/>
                  </a:cubicBezTo>
                  <a:cubicBezTo>
                    <a:pt x="420" y="634"/>
                    <a:pt x="420" y="618"/>
                    <a:pt x="420" y="602"/>
                  </a:cubicBezTo>
                  <a:cubicBezTo>
                    <a:pt x="420" y="574"/>
                    <a:pt x="409" y="564"/>
                    <a:pt x="382" y="564"/>
                  </a:cubicBezTo>
                  <a:cubicBezTo>
                    <a:pt x="288" y="564"/>
                    <a:pt x="195" y="564"/>
                    <a:pt x="101" y="564"/>
                  </a:cubicBezTo>
                  <a:cubicBezTo>
                    <a:pt x="69" y="564"/>
                    <a:pt x="60" y="573"/>
                    <a:pt x="60" y="606"/>
                  </a:cubicBezTo>
                  <a:cubicBezTo>
                    <a:pt x="60" y="858"/>
                    <a:pt x="60" y="1110"/>
                    <a:pt x="60" y="1362"/>
                  </a:cubicBezTo>
                  <a:cubicBezTo>
                    <a:pt x="60" y="1395"/>
                    <a:pt x="69" y="1404"/>
                    <a:pt x="102" y="1404"/>
                  </a:cubicBezTo>
                  <a:cubicBezTo>
                    <a:pt x="361" y="1404"/>
                    <a:pt x="620" y="1404"/>
                    <a:pt x="878" y="1404"/>
                  </a:cubicBezTo>
                  <a:cubicBezTo>
                    <a:pt x="883" y="1404"/>
                    <a:pt x="888" y="1404"/>
                    <a:pt x="896" y="1404"/>
                  </a:cubicBezTo>
                  <a:close/>
                  <a:moveTo>
                    <a:pt x="1176" y="1476"/>
                  </a:moveTo>
                  <a:cubicBezTo>
                    <a:pt x="1341" y="1476"/>
                    <a:pt x="1475" y="1342"/>
                    <a:pt x="1476" y="1177"/>
                  </a:cubicBezTo>
                  <a:cubicBezTo>
                    <a:pt x="1476" y="1011"/>
                    <a:pt x="1342" y="876"/>
                    <a:pt x="1176" y="876"/>
                  </a:cubicBezTo>
                  <a:cubicBezTo>
                    <a:pt x="1011" y="876"/>
                    <a:pt x="876" y="1010"/>
                    <a:pt x="876" y="1175"/>
                  </a:cubicBezTo>
                  <a:cubicBezTo>
                    <a:pt x="876" y="1341"/>
                    <a:pt x="1010" y="1476"/>
                    <a:pt x="1176" y="1476"/>
                  </a:cubicBezTo>
                  <a:close/>
                  <a:moveTo>
                    <a:pt x="179" y="180"/>
                  </a:moveTo>
                  <a:cubicBezTo>
                    <a:pt x="173" y="180"/>
                    <a:pt x="169" y="180"/>
                    <a:pt x="164" y="180"/>
                  </a:cubicBezTo>
                  <a:cubicBezTo>
                    <a:pt x="128" y="180"/>
                    <a:pt x="120" y="188"/>
                    <a:pt x="120" y="224"/>
                  </a:cubicBezTo>
                  <a:cubicBezTo>
                    <a:pt x="120" y="311"/>
                    <a:pt x="120" y="399"/>
                    <a:pt x="120" y="487"/>
                  </a:cubicBezTo>
                  <a:cubicBezTo>
                    <a:pt x="120" y="492"/>
                    <a:pt x="120" y="498"/>
                    <a:pt x="120" y="503"/>
                  </a:cubicBezTo>
                  <a:cubicBezTo>
                    <a:pt x="141" y="503"/>
                    <a:pt x="160" y="503"/>
                    <a:pt x="179" y="503"/>
                  </a:cubicBezTo>
                  <a:cubicBezTo>
                    <a:pt x="179" y="395"/>
                    <a:pt x="179" y="288"/>
                    <a:pt x="179" y="180"/>
                  </a:cubicBezTo>
                  <a:close/>
                  <a:moveTo>
                    <a:pt x="883" y="107"/>
                  </a:moveTo>
                  <a:cubicBezTo>
                    <a:pt x="883" y="152"/>
                    <a:pt x="882" y="197"/>
                    <a:pt x="883" y="242"/>
                  </a:cubicBezTo>
                  <a:cubicBezTo>
                    <a:pt x="884" y="256"/>
                    <a:pt x="895" y="263"/>
                    <a:pt x="909" y="264"/>
                  </a:cubicBezTo>
                  <a:cubicBezTo>
                    <a:pt x="932" y="264"/>
                    <a:pt x="955" y="264"/>
                    <a:pt x="978" y="264"/>
                  </a:cubicBezTo>
                  <a:cubicBezTo>
                    <a:pt x="999" y="264"/>
                    <a:pt x="1020" y="264"/>
                    <a:pt x="1038" y="264"/>
                  </a:cubicBezTo>
                  <a:cubicBezTo>
                    <a:pt x="986" y="212"/>
                    <a:pt x="935" y="160"/>
                    <a:pt x="883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C0ED7251-D173-480E-90ED-54B4DF10A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7350" y="1730375"/>
              <a:ext cx="152400" cy="14288"/>
            </a:xfrm>
            <a:custGeom>
              <a:avLst/>
              <a:gdLst>
                <a:gd name="T0" fmla="*/ 319 w 639"/>
                <a:gd name="T1" fmla="*/ 1 h 61"/>
                <a:gd name="T2" fmla="*/ 602 w 639"/>
                <a:gd name="T3" fmla="*/ 1 h 61"/>
                <a:gd name="T4" fmla="*/ 637 w 639"/>
                <a:gd name="T5" fmla="*/ 26 h 61"/>
                <a:gd name="T6" fmla="*/ 614 w 639"/>
                <a:gd name="T7" fmla="*/ 59 h 61"/>
                <a:gd name="T8" fmla="*/ 599 w 639"/>
                <a:gd name="T9" fmla="*/ 61 h 61"/>
                <a:gd name="T10" fmla="*/ 40 w 639"/>
                <a:gd name="T11" fmla="*/ 61 h 61"/>
                <a:gd name="T12" fmla="*/ 25 w 639"/>
                <a:gd name="T13" fmla="*/ 60 h 61"/>
                <a:gd name="T14" fmla="*/ 1 w 639"/>
                <a:gd name="T15" fmla="*/ 28 h 61"/>
                <a:gd name="T16" fmla="*/ 30 w 639"/>
                <a:gd name="T17" fmla="*/ 1 h 61"/>
                <a:gd name="T18" fmla="*/ 93 w 639"/>
                <a:gd name="T19" fmla="*/ 1 h 61"/>
                <a:gd name="T20" fmla="*/ 319 w 639"/>
                <a:gd name="T21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9" h="61">
                  <a:moveTo>
                    <a:pt x="319" y="1"/>
                  </a:moveTo>
                  <a:cubicBezTo>
                    <a:pt x="413" y="1"/>
                    <a:pt x="508" y="1"/>
                    <a:pt x="602" y="1"/>
                  </a:cubicBezTo>
                  <a:cubicBezTo>
                    <a:pt x="623" y="1"/>
                    <a:pt x="635" y="10"/>
                    <a:pt x="637" y="26"/>
                  </a:cubicBezTo>
                  <a:cubicBezTo>
                    <a:pt x="639" y="42"/>
                    <a:pt x="630" y="56"/>
                    <a:pt x="614" y="59"/>
                  </a:cubicBezTo>
                  <a:cubicBezTo>
                    <a:pt x="609" y="61"/>
                    <a:pt x="604" y="61"/>
                    <a:pt x="599" y="61"/>
                  </a:cubicBezTo>
                  <a:cubicBezTo>
                    <a:pt x="413" y="61"/>
                    <a:pt x="227" y="61"/>
                    <a:pt x="40" y="61"/>
                  </a:cubicBezTo>
                  <a:cubicBezTo>
                    <a:pt x="35" y="61"/>
                    <a:pt x="30" y="61"/>
                    <a:pt x="25" y="60"/>
                  </a:cubicBezTo>
                  <a:cubicBezTo>
                    <a:pt x="10" y="56"/>
                    <a:pt x="0" y="43"/>
                    <a:pt x="1" y="28"/>
                  </a:cubicBezTo>
                  <a:cubicBezTo>
                    <a:pt x="2" y="13"/>
                    <a:pt x="14" y="1"/>
                    <a:pt x="30" y="1"/>
                  </a:cubicBezTo>
                  <a:cubicBezTo>
                    <a:pt x="51" y="0"/>
                    <a:pt x="72" y="1"/>
                    <a:pt x="93" y="1"/>
                  </a:cubicBezTo>
                  <a:cubicBezTo>
                    <a:pt x="168" y="1"/>
                    <a:pt x="244" y="1"/>
                    <a:pt x="31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2014A05C-A5A6-42A0-9097-260076A6F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7350" y="1673225"/>
              <a:ext cx="103187" cy="14288"/>
            </a:xfrm>
            <a:custGeom>
              <a:avLst/>
              <a:gdLst>
                <a:gd name="T0" fmla="*/ 218 w 433"/>
                <a:gd name="T1" fmla="*/ 1 h 61"/>
                <a:gd name="T2" fmla="*/ 401 w 433"/>
                <a:gd name="T3" fmla="*/ 1 h 61"/>
                <a:gd name="T4" fmla="*/ 433 w 433"/>
                <a:gd name="T5" fmla="*/ 30 h 61"/>
                <a:gd name="T6" fmla="*/ 405 w 433"/>
                <a:gd name="T7" fmla="*/ 60 h 61"/>
                <a:gd name="T8" fmla="*/ 387 w 433"/>
                <a:gd name="T9" fmla="*/ 61 h 61"/>
                <a:gd name="T10" fmla="*/ 44 w 433"/>
                <a:gd name="T11" fmla="*/ 61 h 61"/>
                <a:gd name="T12" fmla="*/ 31 w 433"/>
                <a:gd name="T13" fmla="*/ 60 h 61"/>
                <a:gd name="T14" fmla="*/ 1 w 433"/>
                <a:gd name="T15" fmla="*/ 29 h 61"/>
                <a:gd name="T16" fmla="*/ 32 w 433"/>
                <a:gd name="T17" fmla="*/ 1 h 61"/>
                <a:gd name="T18" fmla="*/ 218 w 433"/>
                <a:gd name="T19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3" h="61">
                  <a:moveTo>
                    <a:pt x="218" y="1"/>
                  </a:moveTo>
                  <a:cubicBezTo>
                    <a:pt x="279" y="1"/>
                    <a:pt x="340" y="0"/>
                    <a:pt x="401" y="1"/>
                  </a:cubicBezTo>
                  <a:cubicBezTo>
                    <a:pt x="421" y="1"/>
                    <a:pt x="433" y="13"/>
                    <a:pt x="433" y="30"/>
                  </a:cubicBezTo>
                  <a:cubicBezTo>
                    <a:pt x="433" y="46"/>
                    <a:pt x="422" y="58"/>
                    <a:pt x="405" y="60"/>
                  </a:cubicBezTo>
                  <a:cubicBezTo>
                    <a:pt x="400" y="61"/>
                    <a:pt x="393" y="61"/>
                    <a:pt x="387" y="61"/>
                  </a:cubicBezTo>
                  <a:cubicBezTo>
                    <a:pt x="273" y="61"/>
                    <a:pt x="159" y="61"/>
                    <a:pt x="44" y="61"/>
                  </a:cubicBezTo>
                  <a:cubicBezTo>
                    <a:pt x="40" y="61"/>
                    <a:pt x="35" y="61"/>
                    <a:pt x="31" y="60"/>
                  </a:cubicBezTo>
                  <a:cubicBezTo>
                    <a:pt x="13" y="59"/>
                    <a:pt x="0" y="45"/>
                    <a:pt x="1" y="29"/>
                  </a:cubicBezTo>
                  <a:cubicBezTo>
                    <a:pt x="2" y="13"/>
                    <a:pt x="14" y="1"/>
                    <a:pt x="32" y="1"/>
                  </a:cubicBezTo>
                  <a:cubicBezTo>
                    <a:pt x="94" y="0"/>
                    <a:pt x="156" y="1"/>
                    <a:pt x="21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44818A20-CE54-4ECA-ACBA-28F1D30C2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7350" y="1701800"/>
              <a:ext cx="103187" cy="14288"/>
            </a:xfrm>
            <a:custGeom>
              <a:avLst/>
              <a:gdLst>
                <a:gd name="T0" fmla="*/ 217 w 433"/>
                <a:gd name="T1" fmla="*/ 1 h 61"/>
                <a:gd name="T2" fmla="*/ 392 w 433"/>
                <a:gd name="T3" fmla="*/ 1 h 61"/>
                <a:gd name="T4" fmla="*/ 407 w 433"/>
                <a:gd name="T5" fmla="*/ 1 h 61"/>
                <a:gd name="T6" fmla="*/ 432 w 433"/>
                <a:gd name="T7" fmla="*/ 27 h 61"/>
                <a:gd name="T8" fmla="*/ 414 w 433"/>
                <a:gd name="T9" fmla="*/ 58 h 61"/>
                <a:gd name="T10" fmla="*/ 396 w 433"/>
                <a:gd name="T11" fmla="*/ 60 h 61"/>
                <a:gd name="T12" fmla="*/ 36 w 433"/>
                <a:gd name="T13" fmla="*/ 61 h 61"/>
                <a:gd name="T14" fmla="*/ 29 w 433"/>
                <a:gd name="T15" fmla="*/ 60 h 61"/>
                <a:gd name="T16" fmla="*/ 0 w 433"/>
                <a:gd name="T17" fmla="*/ 29 h 61"/>
                <a:gd name="T18" fmla="*/ 31 w 433"/>
                <a:gd name="T19" fmla="*/ 1 h 61"/>
                <a:gd name="T20" fmla="*/ 217 w 433"/>
                <a:gd name="T21" fmla="*/ 1 h 61"/>
                <a:gd name="T22" fmla="*/ 217 w 433"/>
                <a:gd name="T23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3" h="61">
                  <a:moveTo>
                    <a:pt x="217" y="1"/>
                  </a:moveTo>
                  <a:cubicBezTo>
                    <a:pt x="275" y="1"/>
                    <a:pt x="334" y="1"/>
                    <a:pt x="392" y="1"/>
                  </a:cubicBezTo>
                  <a:cubicBezTo>
                    <a:pt x="397" y="1"/>
                    <a:pt x="402" y="0"/>
                    <a:pt x="407" y="1"/>
                  </a:cubicBezTo>
                  <a:cubicBezTo>
                    <a:pt x="421" y="3"/>
                    <a:pt x="431" y="14"/>
                    <a:pt x="432" y="27"/>
                  </a:cubicBezTo>
                  <a:cubicBezTo>
                    <a:pt x="433" y="41"/>
                    <a:pt x="426" y="53"/>
                    <a:pt x="414" y="58"/>
                  </a:cubicBezTo>
                  <a:cubicBezTo>
                    <a:pt x="408" y="60"/>
                    <a:pt x="402" y="60"/>
                    <a:pt x="396" y="60"/>
                  </a:cubicBezTo>
                  <a:cubicBezTo>
                    <a:pt x="276" y="61"/>
                    <a:pt x="156" y="61"/>
                    <a:pt x="36" y="61"/>
                  </a:cubicBezTo>
                  <a:cubicBezTo>
                    <a:pt x="33" y="61"/>
                    <a:pt x="31" y="61"/>
                    <a:pt x="29" y="60"/>
                  </a:cubicBezTo>
                  <a:cubicBezTo>
                    <a:pt x="11" y="58"/>
                    <a:pt x="0" y="45"/>
                    <a:pt x="0" y="29"/>
                  </a:cubicBezTo>
                  <a:cubicBezTo>
                    <a:pt x="1" y="13"/>
                    <a:pt x="13" y="1"/>
                    <a:pt x="31" y="1"/>
                  </a:cubicBezTo>
                  <a:cubicBezTo>
                    <a:pt x="93" y="0"/>
                    <a:pt x="155" y="1"/>
                    <a:pt x="217" y="1"/>
                  </a:cubicBezTo>
                  <a:cubicBezTo>
                    <a:pt x="217" y="1"/>
                    <a:pt x="217" y="1"/>
                    <a:pt x="21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B6AA6DDF-F663-40AA-96A5-982EFEBDC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4488" y="1944688"/>
              <a:ext cx="53975" cy="14288"/>
            </a:xfrm>
            <a:custGeom>
              <a:avLst/>
              <a:gdLst>
                <a:gd name="T0" fmla="*/ 112 w 225"/>
                <a:gd name="T1" fmla="*/ 60 h 60"/>
                <a:gd name="T2" fmla="*/ 34 w 225"/>
                <a:gd name="T3" fmla="*/ 60 h 60"/>
                <a:gd name="T4" fmla="*/ 0 w 225"/>
                <a:gd name="T5" fmla="*/ 30 h 60"/>
                <a:gd name="T6" fmla="*/ 34 w 225"/>
                <a:gd name="T7" fmla="*/ 0 h 60"/>
                <a:gd name="T8" fmla="*/ 191 w 225"/>
                <a:gd name="T9" fmla="*/ 0 h 60"/>
                <a:gd name="T10" fmla="*/ 225 w 225"/>
                <a:gd name="T11" fmla="*/ 30 h 60"/>
                <a:gd name="T12" fmla="*/ 191 w 225"/>
                <a:gd name="T13" fmla="*/ 60 h 60"/>
                <a:gd name="T14" fmla="*/ 112 w 225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5" h="60">
                  <a:moveTo>
                    <a:pt x="112" y="60"/>
                  </a:moveTo>
                  <a:cubicBezTo>
                    <a:pt x="86" y="60"/>
                    <a:pt x="60" y="60"/>
                    <a:pt x="34" y="60"/>
                  </a:cubicBezTo>
                  <a:cubicBezTo>
                    <a:pt x="13" y="60"/>
                    <a:pt x="0" y="47"/>
                    <a:pt x="0" y="30"/>
                  </a:cubicBezTo>
                  <a:cubicBezTo>
                    <a:pt x="0" y="12"/>
                    <a:pt x="14" y="0"/>
                    <a:pt x="34" y="0"/>
                  </a:cubicBezTo>
                  <a:cubicBezTo>
                    <a:pt x="86" y="0"/>
                    <a:pt x="139" y="0"/>
                    <a:pt x="191" y="0"/>
                  </a:cubicBezTo>
                  <a:cubicBezTo>
                    <a:pt x="211" y="0"/>
                    <a:pt x="225" y="12"/>
                    <a:pt x="225" y="30"/>
                  </a:cubicBezTo>
                  <a:cubicBezTo>
                    <a:pt x="225" y="48"/>
                    <a:pt x="211" y="60"/>
                    <a:pt x="191" y="60"/>
                  </a:cubicBezTo>
                  <a:cubicBezTo>
                    <a:pt x="164" y="60"/>
                    <a:pt x="138" y="60"/>
                    <a:pt x="112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D21B87CA-5E3A-46A5-9843-937BEB0F0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5463" y="1787525"/>
              <a:ext cx="14287" cy="14288"/>
            </a:xfrm>
            <a:custGeom>
              <a:avLst/>
              <a:gdLst>
                <a:gd name="T0" fmla="*/ 60 w 61"/>
                <a:gd name="T1" fmla="*/ 29 h 60"/>
                <a:gd name="T2" fmla="*/ 31 w 61"/>
                <a:gd name="T3" fmla="*/ 60 h 60"/>
                <a:gd name="T4" fmla="*/ 1 w 61"/>
                <a:gd name="T5" fmla="*/ 31 h 60"/>
                <a:gd name="T6" fmla="*/ 31 w 61"/>
                <a:gd name="T7" fmla="*/ 0 h 60"/>
                <a:gd name="T8" fmla="*/ 60 w 61"/>
                <a:gd name="T9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0">
                  <a:moveTo>
                    <a:pt x="60" y="29"/>
                  </a:moveTo>
                  <a:cubicBezTo>
                    <a:pt x="61" y="46"/>
                    <a:pt x="48" y="60"/>
                    <a:pt x="31" y="60"/>
                  </a:cubicBezTo>
                  <a:cubicBezTo>
                    <a:pt x="15" y="60"/>
                    <a:pt x="1" y="46"/>
                    <a:pt x="1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7" y="0"/>
                    <a:pt x="60" y="13"/>
                    <a:pt x="60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35B66EE2-54A7-4BB9-AA70-212B4BBCB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5925" y="1944688"/>
              <a:ext cx="14287" cy="14288"/>
            </a:xfrm>
            <a:custGeom>
              <a:avLst/>
              <a:gdLst>
                <a:gd name="T0" fmla="*/ 30 w 60"/>
                <a:gd name="T1" fmla="*/ 60 h 60"/>
                <a:gd name="T2" fmla="*/ 0 w 60"/>
                <a:gd name="T3" fmla="*/ 29 h 60"/>
                <a:gd name="T4" fmla="*/ 30 w 60"/>
                <a:gd name="T5" fmla="*/ 0 h 60"/>
                <a:gd name="T6" fmla="*/ 60 w 60"/>
                <a:gd name="T7" fmla="*/ 31 h 60"/>
                <a:gd name="T8" fmla="*/ 30 w 60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60">
                  <a:moveTo>
                    <a:pt x="30" y="60"/>
                  </a:moveTo>
                  <a:cubicBezTo>
                    <a:pt x="13" y="60"/>
                    <a:pt x="0" y="45"/>
                    <a:pt x="0" y="29"/>
                  </a:cubicBezTo>
                  <a:cubicBezTo>
                    <a:pt x="1" y="13"/>
                    <a:pt x="14" y="0"/>
                    <a:pt x="30" y="0"/>
                  </a:cubicBezTo>
                  <a:cubicBezTo>
                    <a:pt x="47" y="0"/>
                    <a:pt x="60" y="14"/>
                    <a:pt x="60" y="31"/>
                  </a:cubicBezTo>
                  <a:cubicBezTo>
                    <a:pt x="59" y="47"/>
                    <a:pt x="46" y="60"/>
                    <a:pt x="30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6FDE34BE-215D-4796-BF9E-04D1D51BB4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66100" y="1874838"/>
              <a:ext cx="100012" cy="85725"/>
            </a:xfrm>
            <a:custGeom>
              <a:avLst/>
              <a:gdLst>
                <a:gd name="T0" fmla="*/ 177 w 418"/>
                <a:gd name="T1" fmla="*/ 134 h 358"/>
                <a:gd name="T2" fmla="*/ 262 w 418"/>
                <a:gd name="T3" fmla="*/ 48 h 358"/>
                <a:gd name="T4" fmla="*/ 411 w 418"/>
                <a:gd name="T5" fmla="*/ 92 h 358"/>
                <a:gd name="T6" fmla="*/ 390 w 418"/>
                <a:gd name="T7" fmla="*/ 173 h 358"/>
                <a:gd name="T8" fmla="*/ 238 w 418"/>
                <a:gd name="T9" fmla="*/ 325 h 358"/>
                <a:gd name="T10" fmla="*/ 118 w 418"/>
                <a:gd name="T11" fmla="*/ 326 h 358"/>
                <a:gd name="T12" fmla="*/ 33 w 418"/>
                <a:gd name="T13" fmla="*/ 241 h 358"/>
                <a:gd name="T14" fmla="*/ 37 w 418"/>
                <a:gd name="T15" fmla="*/ 117 h 358"/>
                <a:gd name="T16" fmla="*/ 162 w 418"/>
                <a:gd name="T17" fmla="*/ 117 h 358"/>
                <a:gd name="T18" fmla="*/ 177 w 418"/>
                <a:gd name="T19" fmla="*/ 134 h 358"/>
                <a:gd name="T20" fmla="*/ 356 w 418"/>
                <a:gd name="T21" fmla="*/ 115 h 358"/>
                <a:gd name="T22" fmla="*/ 347 w 418"/>
                <a:gd name="T23" fmla="*/ 94 h 358"/>
                <a:gd name="T24" fmla="*/ 300 w 418"/>
                <a:gd name="T25" fmla="*/ 94 h 358"/>
                <a:gd name="T26" fmla="*/ 201 w 418"/>
                <a:gd name="T27" fmla="*/ 193 h 358"/>
                <a:gd name="T28" fmla="*/ 154 w 418"/>
                <a:gd name="T29" fmla="*/ 193 h 358"/>
                <a:gd name="T30" fmla="*/ 124 w 418"/>
                <a:gd name="T31" fmla="*/ 163 h 358"/>
                <a:gd name="T32" fmla="*/ 79 w 418"/>
                <a:gd name="T33" fmla="*/ 160 h 358"/>
                <a:gd name="T34" fmla="*/ 81 w 418"/>
                <a:gd name="T35" fmla="*/ 205 h 358"/>
                <a:gd name="T36" fmla="*/ 154 w 418"/>
                <a:gd name="T37" fmla="*/ 277 h 358"/>
                <a:gd name="T38" fmla="*/ 201 w 418"/>
                <a:gd name="T39" fmla="*/ 278 h 358"/>
                <a:gd name="T40" fmla="*/ 343 w 418"/>
                <a:gd name="T41" fmla="*/ 136 h 358"/>
                <a:gd name="T42" fmla="*/ 356 w 418"/>
                <a:gd name="T43" fmla="*/ 11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18" h="358">
                  <a:moveTo>
                    <a:pt x="177" y="134"/>
                  </a:moveTo>
                  <a:cubicBezTo>
                    <a:pt x="207" y="104"/>
                    <a:pt x="233" y="75"/>
                    <a:pt x="262" y="48"/>
                  </a:cubicBezTo>
                  <a:cubicBezTo>
                    <a:pt x="313" y="0"/>
                    <a:pt x="395" y="24"/>
                    <a:pt x="411" y="92"/>
                  </a:cubicBezTo>
                  <a:cubicBezTo>
                    <a:pt x="418" y="122"/>
                    <a:pt x="412" y="150"/>
                    <a:pt x="390" y="173"/>
                  </a:cubicBezTo>
                  <a:cubicBezTo>
                    <a:pt x="340" y="224"/>
                    <a:pt x="290" y="275"/>
                    <a:pt x="238" y="325"/>
                  </a:cubicBezTo>
                  <a:cubicBezTo>
                    <a:pt x="204" y="358"/>
                    <a:pt x="152" y="358"/>
                    <a:pt x="118" y="326"/>
                  </a:cubicBezTo>
                  <a:cubicBezTo>
                    <a:pt x="89" y="299"/>
                    <a:pt x="60" y="271"/>
                    <a:pt x="33" y="241"/>
                  </a:cubicBezTo>
                  <a:cubicBezTo>
                    <a:pt x="0" y="205"/>
                    <a:pt x="3" y="150"/>
                    <a:pt x="37" y="117"/>
                  </a:cubicBezTo>
                  <a:cubicBezTo>
                    <a:pt x="72" y="83"/>
                    <a:pt x="126" y="83"/>
                    <a:pt x="162" y="117"/>
                  </a:cubicBezTo>
                  <a:cubicBezTo>
                    <a:pt x="167" y="121"/>
                    <a:pt x="171" y="127"/>
                    <a:pt x="177" y="134"/>
                  </a:cubicBezTo>
                  <a:close/>
                  <a:moveTo>
                    <a:pt x="356" y="115"/>
                  </a:moveTo>
                  <a:cubicBezTo>
                    <a:pt x="352" y="106"/>
                    <a:pt x="351" y="99"/>
                    <a:pt x="347" y="94"/>
                  </a:cubicBezTo>
                  <a:cubicBezTo>
                    <a:pt x="335" y="79"/>
                    <a:pt x="315" y="79"/>
                    <a:pt x="300" y="94"/>
                  </a:cubicBezTo>
                  <a:cubicBezTo>
                    <a:pt x="267" y="127"/>
                    <a:pt x="234" y="160"/>
                    <a:pt x="201" y="193"/>
                  </a:cubicBezTo>
                  <a:cubicBezTo>
                    <a:pt x="185" y="209"/>
                    <a:pt x="170" y="208"/>
                    <a:pt x="154" y="193"/>
                  </a:cubicBezTo>
                  <a:cubicBezTo>
                    <a:pt x="144" y="183"/>
                    <a:pt x="134" y="173"/>
                    <a:pt x="124" y="163"/>
                  </a:cubicBezTo>
                  <a:cubicBezTo>
                    <a:pt x="109" y="149"/>
                    <a:pt x="91" y="148"/>
                    <a:pt x="79" y="160"/>
                  </a:cubicBezTo>
                  <a:cubicBezTo>
                    <a:pt x="66" y="173"/>
                    <a:pt x="67" y="191"/>
                    <a:pt x="81" y="205"/>
                  </a:cubicBezTo>
                  <a:cubicBezTo>
                    <a:pt x="105" y="230"/>
                    <a:pt x="129" y="254"/>
                    <a:pt x="154" y="277"/>
                  </a:cubicBezTo>
                  <a:cubicBezTo>
                    <a:pt x="169" y="293"/>
                    <a:pt x="185" y="293"/>
                    <a:pt x="201" y="278"/>
                  </a:cubicBezTo>
                  <a:cubicBezTo>
                    <a:pt x="249" y="231"/>
                    <a:pt x="296" y="183"/>
                    <a:pt x="343" y="136"/>
                  </a:cubicBezTo>
                  <a:cubicBezTo>
                    <a:pt x="348" y="130"/>
                    <a:pt x="351" y="122"/>
                    <a:pt x="356" y="1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B35BFE7-C944-40A0-EF15-A15E1248A54A}"/>
              </a:ext>
            </a:extLst>
          </p:cNvPr>
          <p:cNvSpPr txBox="1"/>
          <p:nvPr/>
        </p:nvSpPr>
        <p:spPr>
          <a:xfrm>
            <a:off x="347811" y="3827597"/>
            <a:ext cx="4045952" cy="149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ESG will typically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outperform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when active managers are beating indexes.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54D015-51A0-5CD8-1EF9-C59036458805}"/>
              </a:ext>
            </a:extLst>
          </p:cNvPr>
          <p:cNvSpPr txBox="1"/>
          <p:nvPr/>
        </p:nvSpPr>
        <p:spPr>
          <a:xfrm>
            <a:off x="8016938" y="3698895"/>
            <a:ext cx="3954924" cy="149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ESG will typically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underperform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when indexes are beating active managers.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338D22-1693-0FB2-6722-004ADB96209F}"/>
              </a:ext>
            </a:extLst>
          </p:cNvPr>
          <p:cNvSpPr txBox="1"/>
          <p:nvPr/>
        </p:nvSpPr>
        <p:spPr>
          <a:xfrm>
            <a:off x="3592291" y="5635526"/>
            <a:ext cx="4967214" cy="533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 aware of end-point sensitivity</a:t>
            </a:r>
          </a:p>
        </p:txBody>
      </p:sp>
    </p:spTree>
    <p:extLst>
      <p:ext uri="{BB962C8B-B14F-4D97-AF65-F5344CB8AC3E}">
        <p14:creationId xmlns:p14="http://schemas.microsoft.com/office/powerpoint/2010/main" val="68641617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demodel">
      <a:majorFont>
        <a:latin typeface="Calibr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_Office Theme">
  <a:themeElements>
    <a:clrScheme name="2019 Calenda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slidemodel">
      <a:majorFont>
        <a:latin typeface="Calibr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510</Words>
  <Application>Microsoft Office PowerPoint</Application>
  <PresentationFormat>Widescreen</PresentationFormat>
  <Paragraphs>87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2_Office Theme</vt:lpstr>
      <vt:lpstr>3_Office Theme</vt:lpstr>
      <vt:lpstr>Office Theme</vt:lpstr>
      <vt:lpstr>6_Office Theme</vt:lpstr>
      <vt:lpstr>7_Office Theme</vt:lpstr>
      <vt:lpstr>PowerPoint Presentation</vt:lpstr>
      <vt:lpstr>PowerPoint Presentation</vt:lpstr>
      <vt:lpstr>PowerPoint Presentation</vt:lpstr>
      <vt:lpstr>THE HIERARCHY OF DECISIONS</vt:lpstr>
      <vt:lpstr>PowerPoint Presentation</vt:lpstr>
      <vt:lpstr>ESG PERFORMANCE OVER THE LONG-TERM: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Trone</dc:creator>
  <cp:lastModifiedBy>Peter Hapgood</cp:lastModifiedBy>
  <cp:revision>1</cp:revision>
  <dcterms:created xsi:type="dcterms:W3CDTF">2023-06-07T18:09:14Z</dcterms:created>
  <dcterms:modified xsi:type="dcterms:W3CDTF">2023-06-07T18:42:58Z</dcterms:modified>
</cp:coreProperties>
</file>