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341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1" r:id="rId11"/>
    <p:sldId id="402" r:id="rId12"/>
    <p:sldId id="270" r:id="rId13"/>
    <p:sldId id="400" r:id="rId14"/>
    <p:sldId id="274" r:id="rId15"/>
    <p:sldId id="275" r:id="rId16"/>
    <p:sldId id="276" r:id="rId17"/>
    <p:sldId id="271" r:id="rId18"/>
    <p:sldId id="272" r:id="rId19"/>
    <p:sldId id="273" r:id="rId20"/>
    <p:sldId id="392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156" autoAdjust="0"/>
  </p:normalViewPr>
  <p:slideViewPr>
    <p:cSldViewPr snapToGrid="0" snapToObjects="1">
      <p:cViewPr varScale="1">
        <p:scale>
          <a:sx n="79" d="100"/>
          <a:sy n="79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7ADF51-AA73-C14D-BCB6-A3DC1311178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FB6F2C-332D-9942-87BC-43B9E630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8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B6F2C-332D-9942-87BC-43B9E630E1D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2FA6F3-FD5A-8448-BE72-21DC2AB1B4AB}"/>
              </a:ext>
            </a:extLst>
          </p:cNvPr>
          <p:cNvSpPr/>
          <p:nvPr userDrawn="1"/>
        </p:nvSpPr>
        <p:spPr>
          <a:xfrm>
            <a:off x="4602480" y="0"/>
            <a:ext cx="7589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4695E-4783-A547-80E7-D048E7486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3929" y="860198"/>
            <a:ext cx="5977463" cy="2266906"/>
          </a:xfrm>
        </p:spPr>
        <p:txBody>
          <a:bodyPr anchor="b">
            <a:noAutofit/>
          </a:bodyPr>
          <a:lstStyle>
            <a:lvl1pPr algn="l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25F3B-2C80-D747-B5E6-0692BEB0F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929" y="3219179"/>
            <a:ext cx="5977463" cy="95968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D50B3-FDFB-F14B-895E-636EEF23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0644" y="5762262"/>
            <a:ext cx="2269348" cy="235540"/>
          </a:xfrm>
        </p:spPr>
        <p:txBody>
          <a:bodyPr anchor="t" anchorCtr="0"/>
          <a:lstStyle>
            <a:lvl1pPr>
              <a:defRPr sz="18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October 22,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4F30BF-3D41-3D45-AA13-D58680586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867" y="5450310"/>
            <a:ext cx="2404529" cy="6557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395CF6-30E7-984E-879B-B32DE8A789B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412AC9-8DF5-8744-8A84-0E6D4B62979E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01F84A-F78E-C44F-ABCD-DF6C97AC294D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9CB3CC-6873-F94B-A72D-8B502A3D1C74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person, computer, computer, office supplies&#10;&#10;Description automatically generated">
            <a:extLst>
              <a:ext uri="{FF2B5EF4-FFF2-40B4-BE49-F238E27FC236}">
                <a16:creationId xmlns:a16="http://schemas.microsoft.com/office/drawing/2014/main" id="{E953B88F-927C-1E0E-DB59-C7E57057D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4" y="-37205"/>
            <a:ext cx="4575620" cy="68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380963-BB57-2B45-9D00-F8DF33CDACFB}"/>
              </a:ext>
            </a:extLst>
          </p:cNvPr>
          <p:cNvSpPr/>
          <p:nvPr userDrawn="1"/>
        </p:nvSpPr>
        <p:spPr>
          <a:xfrm>
            <a:off x="-10886" y="2280355"/>
            <a:ext cx="12221626" cy="4577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0B80B-3E9C-3043-8020-1AAF4C904970}"/>
              </a:ext>
            </a:extLst>
          </p:cNvPr>
          <p:cNvSpPr/>
          <p:nvPr userDrawn="1"/>
        </p:nvSpPr>
        <p:spPr>
          <a:xfrm>
            <a:off x="1032930" y="1"/>
            <a:ext cx="6310405" cy="482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53AE7-6F1C-F54F-A387-077808661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6434" y="2620961"/>
            <a:ext cx="5767751" cy="669378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1B2C0-EE23-C14E-8616-A5DCF56EC8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36434" y="3385424"/>
            <a:ext cx="5767751" cy="469607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A5B2E-323C-E147-94B2-1BCE54245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0595" y="703384"/>
            <a:ext cx="3566719" cy="972742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C680389-2CDF-A94C-8690-D16E98C0B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8297" y="5387213"/>
            <a:ext cx="6823463" cy="90609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357D7-2DBD-214D-ABF7-D5D70F71F494}"/>
              </a:ext>
            </a:extLst>
          </p:cNvPr>
          <p:cNvCxnSpPr>
            <a:cxnSpLocks/>
          </p:cNvCxnSpPr>
          <p:nvPr userDrawn="1"/>
        </p:nvCxnSpPr>
        <p:spPr>
          <a:xfrm>
            <a:off x="1051814" y="5387213"/>
            <a:ext cx="0" cy="9060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0FC02AA-D669-1641-B40B-6A2F750A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018" b="3307"/>
          <a:stretch/>
        </p:blipFill>
        <p:spPr>
          <a:xfrm>
            <a:off x="8778240" y="2740293"/>
            <a:ext cx="3432499" cy="41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549" y="-10274"/>
            <a:ext cx="5763992" cy="68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4780" cy="4351338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426DF-B1C0-C24A-AD9F-2B45D2F415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A0B387-1299-2145-B0B0-D36A275B4ED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489478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1B0A8-B150-9A4F-80A5-22A1F8050579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20441A-2D17-D441-A9B7-85F623EBA4C3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E7E8FC-3102-5941-810C-B86275816BC4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F9E6EE-9ED6-DE4E-8170-018C0150F205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65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5747"/>
            <a:ext cx="3472544" cy="288860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18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4FED8A-5E98-4245-A029-5DFFF9C092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9021" y="5335129"/>
            <a:ext cx="3430333" cy="391715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8DB841-04AF-B343-967E-25756667AD4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391" y="2280354"/>
            <a:ext cx="2511175" cy="2288823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7F03A35E-EA50-FA4E-A2BC-46A70DFE7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556" y="2299458"/>
            <a:ext cx="2511175" cy="22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0B0E53-93FA-744D-8B00-B34AA3E24D4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80541" y="-8468"/>
            <a:chExt cx="330199" cy="68664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D641DC-707D-2E4D-A8EB-7F915FC76591}"/>
                </a:ext>
              </a:extLst>
            </p:cNvPr>
            <p:cNvSpPr/>
            <p:nvPr userDrawn="1"/>
          </p:nvSpPr>
          <p:spPr>
            <a:xfrm>
              <a:off x="11880541" y="-8468"/>
              <a:ext cx="330199" cy="22888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1494AE-AB3B-8E4A-949D-D55E49976AE9}"/>
                </a:ext>
              </a:extLst>
            </p:cNvPr>
            <p:cNvSpPr/>
            <p:nvPr userDrawn="1"/>
          </p:nvSpPr>
          <p:spPr>
            <a:xfrm>
              <a:off x="11880541" y="2280355"/>
              <a:ext cx="330199" cy="22888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BC2DFD-E9A1-7047-AA24-BE220B7B260C}"/>
                </a:ext>
              </a:extLst>
            </p:cNvPr>
            <p:cNvSpPr/>
            <p:nvPr userDrawn="1"/>
          </p:nvSpPr>
          <p:spPr>
            <a:xfrm>
              <a:off x="11880541" y="4569177"/>
              <a:ext cx="330199" cy="2288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46FAC4-C12C-6B4B-A3B7-813BE88AEFB8}"/>
              </a:ext>
            </a:extLst>
          </p:cNvPr>
          <p:cNvCxnSpPr>
            <a:cxnSpLocks/>
          </p:cNvCxnSpPr>
          <p:nvPr userDrawn="1"/>
        </p:nvCxnSpPr>
        <p:spPr>
          <a:xfrm>
            <a:off x="869021" y="2269260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FCA6E-4DB4-C541-AD72-E8E10663E842}"/>
              </a:ext>
            </a:extLst>
          </p:cNvPr>
          <p:cNvSpPr/>
          <p:nvPr userDrawn="1"/>
        </p:nvSpPr>
        <p:spPr>
          <a:xfrm>
            <a:off x="3453825" y="2280355"/>
            <a:ext cx="1005273" cy="232483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CC339641-D863-A4FD-3F84-5747A21DCD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74480" y="2284588"/>
            <a:ext cx="2511175" cy="2288823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D4B4CF-6D7E-047E-59FA-AD1960AD96DC}"/>
              </a:ext>
            </a:extLst>
          </p:cNvPr>
          <p:cNvCxnSpPr>
            <a:cxnSpLocks/>
          </p:cNvCxnSpPr>
          <p:nvPr userDrawn="1"/>
        </p:nvCxnSpPr>
        <p:spPr>
          <a:xfrm>
            <a:off x="4412344" y="2280354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2A491EF-9775-2E2B-CCBE-CB936C801DD9}"/>
              </a:ext>
            </a:extLst>
          </p:cNvPr>
          <p:cNvSpPr/>
          <p:nvPr userDrawn="1"/>
        </p:nvSpPr>
        <p:spPr>
          <a:xfrm>
            <a:off x="7021105" y="2269477"/>
            <a:ext cx="1053904" cy="23357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D5C38-DFD1-634B-69E2-A49F8EFE0110}"/>
              </a:ext>
            </a:extLst>
          </p:cNvPr>
          <p:cNvCxnSpPr>
            <a:cxnSpLocks/>
          </p:cNvCxnSpPr>
          <p:nvPr userDrawn="1"/>
        </p:nvCxnSpPr>
        <p:spPr>
          <a:xfrm>
            <a:off x="8075009" y="2300901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E2A3B-E62E-FF2C-C167-0DD26C6BC703}"/>
              </a:ext>
            </a:extLst>
          </p:cNvPr>
          <p:cNvSpPr/>
          <p:nvPr userDrawn="1"/>
        </p:nvSpPr>
        <p:spPr>
          <a:xfrm>
            <a:off x="10662758" y="2261143"/>
            <a:ext cx="1217771" cy="23357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DDADDE-752D-279F-DF65-A68D0FCD28B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74480" y="4755747"/>
            <a:ext cx="3472544" cy="288860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18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B2ABE8-1898-B46D-11C2-E80CF8CE3320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77510" y="4750806"/>
            <a:ext cx="3472544" cy="288860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18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2A7B0A7-F093-5404-803F-4FE3103C255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462315" y="5355120"/>
            <a:ext cx="3430333" cy="391715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71F899-D66D-4E52-E75F-53D0EC7EB86E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150975" y="5443751"/>
            <a:ext cx="3430333" cy="391715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400"/>
              </a:spcAft>
              <a:buNone/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8E360-C5E2-E14D-8E9B-72833C279A1E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A94B34B-494E-5F46-A71B-9A29ACB11376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453D57-C60D-BB4A-93D3-C77953191FF5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33334D-CC71-134C-8C80-79505ED3539F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D664A-645F-FC48-A487-4330A434CC14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4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18583D-20C4-964B-8E93-5F3DE58B7B58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1C3833-530A-E442-9FA2-A3B547EF4BDA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B0BA61-5509-5E4F-BDEC-E71A4D4A0289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9BA8CF-ECA6-EE47-BEBC-343ADD2834FF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818496-C9D0-AE4C-AFED-037C2EDA6CEB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9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B124-7C40-2A49-B43A-0FF363171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42140-9015-774E-8124-279D0D90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24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6CF53-025E-2443-8F3C-A98146DC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49682"/>
            <a:ext cx="381000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CB8CD6-6F6C-474E-9A0E-4E65B050FD29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E7C36-6AD2-7140-BD6F-868B41D7D555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B0F978-F1C1-DB48-9DB5-5532D59C5F0D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404BC-A725-BF46-B8AE-71B75EBD4449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C12E7-D270-BA4F-8A8D-BFDFF032AF73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284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2447-1B0D-F447-9FCE-7C081D14A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7CC3C-C09D-AE42-93CF-A25A4456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FFE33-28C4-D647-994A-722C3033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C8D22-DA37-BA46-87B7-08A67F040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3158B-045F-1247-8902-BCCC31030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7F153-0F1A-0948-BE62-A79285FB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F2D80-D732-7641-AB38-7DF9F3C1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49682"/>
            <a:ext cx="381000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BAF871-1E29-A048-A709-9F17E2EDDC0D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52C200-198D-354B-AF79-E96CA269FF66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49ACBB-7B5D-B547-98CF-E69604BA373B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C3FE90-241F-2C46-8593-662E24712A58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6EB4E1-3109-F348-A88F-6538678A221F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0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B124-7C40-2A49-B43A-0FF363171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CONNECT WITH US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E7C36-6AD2-7140-BD6F-868B41D7D555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B0F978-F1C1-DB48-9DB5-5532D59C5F0D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404BC-A725-BF46-B8AE-71B75EBD4449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C12E7-D270-BA4F-8A8D-BFDFF032AF73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Группа 38">
            <a:extLst>
              <a:ext uri="{FF2B5EF4-FFF2-40B4-BE49-F238E27FC236}">
                <a16:creationId xmlns:a16="http://schemas.microsoft.com/office/drawing/2014/main" id="{2B9DB098-3CFF-884A-A746-227780E38BB5}"/>
              </a:ext>
            </a:extLst>
          </p:cNvPr>
          <p:cNvGrpSpPr/>
          <p:nvPr userDrawn="1"/>
        </p:nvGrpSpPr>
        <p:grpSpPr>
          <a:xfrm>
            <a:off x="7893990" y="585787"/>
            <a:ext cx="3151904" cy="5796620"/>
            <a:chOff x="3421706" y="1143000"/>
            <a:chExt cx="2530932" cy="5052117"/>
          </a:xfrm>
        </p:grpSpPr>
        <p:sp>
          <p:nvSpPr>
            <p:cNvPr id="12" name="Скругленный прямоугольник 39">
              <a:extLst>
                <a:ext uri="{FF2B5EF4-FFF2-40B4-BE49-F238E27FC236}">
                  <a16:creationId xmlns:a16="http://schemas.microsoft.com/office/drawing/2014/main" id="{4060D2F2-FDEA-8642-A4AB-4508A24274C6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3" name="Скругленный прямоугольник 40">
              <a:extLst>
                <a:ext uri="{FF2B5EF4-FFF2-40B4-BE49-F238E27FC236}">
                  <a16:creationId xmlns:a16="http://schemas.microsoft.com/office/drawing/2014/main" id="{592D8A55-3A12-F744-BDD9-56BC431CAA58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4" name="Скругленный прямоугольник 41">
              <a:extLst>
                <a:ext uri="{FF2B5EF4-FFF2-40B4-BE49-F238E27FC236}">
                  <a16:creationId xmlns:a16="http://schemas.microsoft.com/office/drawing/2014/main" id="{CB43FF31-C884-1E48-86C6-61C8BD20DC2B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5" name="Скругленный прямоугольник 42">
              <a:extLst>
                <a:ext uri="{FF2B5EF4-FFF2-40B4-BE49-F238E27FC236}">
                  <a16:creationId xmlns:a16="http://schemas.microsoft.com/office/drawing/2014/main" id="{2647EBA4-F27A-124F-990D-0D9F24BF65AB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6" name="Скругленный прямоугольник 43">
              <a:extLst>
                <a:ext uri="{FF2B5EF4-FFF2-40B4-BE49-F238E27FC236}">
                  <a16:creationId xmlns:a16="http://schemas.microsoft.com/office/drawing/2014/main" id="{64698C5D-8255-044B-A65C-47189406657B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7" name="Овал 44">
              <a:extLst>
                <a:ext uri="{FF2B5EF4-FFF2-40B4-BE49-F238E27FC236}">
                  <a16:creationId xmlns:a16="http://schemas.microsoft.com/office/drawing/2014/main" id="{143C8DE3-32DB-D048-AC2F-0718118AF77C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8" name="Скругленный прямоугольник 45">
              <a:extLst>
                <a:ext uri="{FF2B5EF4-FFF2-40B4-BE49-F238E27FC236}">
                  <a16:creationId xmlns:a16="http://schemas.microsoft.com/office/drawing/2014/main" id="{1ED24B38-0662-9E44-9A2B-94AB51ACD5A6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Овал 46">
              <a:extLst>
                <a:ext uri="{FF2B5EF4-FFF2-40B4-BE49-F238E27FC236}">
                  <a16:creationId xmlns:a16="http://schemas.microsoft.com/office/drawing/2014/main" id="{3937655A-7D39-D644-811F-18B63AF25309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Овал 47">
              <a:extLst>
                <a:ext uri="{FF2B5EF4-FFF2-40B4-BE49-F238E27FC236}">
                  <a16:creationId xmlns:a16="http://schemas.microsoft.com/office/drawing/2014/main" id="{0F57C9C7-EA20-4448-9B71-ECB0D5DDCF80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F0BE08AC-B493-004E-98C0-37A048F8A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2237" y="1634938"/>
            <a:ext cx="2100447" cy="4313136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2540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4AFDB887-180E-C248-B660-3806477C8B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id="{BE669F94-8819-3F4E-9202-F93B8375F5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0097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7DCE06C-D53A-8346-8408-C9D673EAA7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01679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E0B79A-2696-2844-B651-48B51ED0F1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755214"/>
            <a:ext cx="6496050" cy="46284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CA6479A6-1537-DF45-BD92-7C7D12C6839E}"/>
              </a:ext>
            </a:extLst>
          </p:cNvPr>
          <p:cNvSpPr txBox="1">
            <a:spLocks/>
          </p:cNvSpPr>
          <p:nvPr userDrawn="1"/>
        </p:nvSpPr>
        <p:spPr>
          <a:xfrm>
            <a:off x="1237227" y="5768815"/>
            <a:ext cx="3151904" cy="3110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@NIRSonline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41EFD23-38C6-DA43-88C4-C9DC848FCA75}"/>
              </a:ext>
            </a:extLst>
          </p:cNvPr>
          <p:cNvSpPr txBox="1">
            <a:spLocks/>
          </p:cNvSpPr>
          <p:nvPr userDrawn="1"/>
        </p:nvSpPr>
        <p:spPr>
          <a:xfrm>
            <a:off x="1237227" y="6119006"/>
            <a:ext cx="3151904" cy="263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/NIRSResearch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1D99FF14-527B-C548-B21E-9EB0D8553C98}"/>
              </a:ext>
            </a:extLst>
          </p:cNvPr>
          <p:cNvSpPr txBox="1">
            <a:spLocks/>
          </p:cNvSpPr>
          <p:nvPr userDrawn="1"/>
        </p:nvSpPr>
        <p:spPr>
          <a:xfrm>
            <a:off x="1237227" y="5462297"/>
            <a:ext cx="3151904" cy="2639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www.nirsonline.org</a:t>
            </a:r>
          </a:p>
        </p:txBody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77ACA5BE-6044-CD4F-995F-A2C0DA405B11}"/>
              </a:ext>
            </a:extLst>
          </p:cNvPr>
          <p:cNvSpPr>
            <a:spLocks noChangeAspect="1"/>
          </p:cNvSpPr>
          <p:nvPr userDrawn="1"/>
        </p:nvSpPr>
        <p:spPr>
          <a:xfrm>
            <a:off x="843465" y="5787621"/>
            <a:ext cx="252374" cy="201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38" name="Shape 5">
            <a:extLst>
              <a:ext uri="{FF2B5EF4-FFF2-40B4-BE49-F238E27FC236}">
                <a16:creationId xmlns:a16="http://schemas.microsoft.com/office/drawing/2014/main" id="{FCED0A8C-FF4C-684B-8595-62790C99F136}"/>
              </a:ext>
            </a:extLst>
          </p:cNvPr>
          <p:cNvSpPr>
            <a:spLocks noChangeAspect="1"/>
          </p:cNvSpPr>
          <p:nvPr userDrawn="1"/>
        </p:nvSpPr>
        <p:spPr>
          <a:xfrm>
            <a:off x="868074" y="6077549"/>
            <a:ext cx="138059" cy="26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7D45FB7B-B739-F54B-A5EF-71271C39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6816" y="5404071"/>
            <a:ext cx="263133" cy="263928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4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6 w 176"/>
              <a:gd name="T11" fmla="*/ 27 h 176"/>
              <a:gd name="T12" fmla="*/ 31 w 176"/>
              <a:gd name="T13" fmla="*/ 32 h 176"/>
              <a:gd name="T14" fmla="*/ 46 w 176"/>
              <a:gd name="T15" fmla="*/ 44 h 176"/>
              <a:gd name="T16" fmla="*/ 42 w 176"/>
              <a:gd name="T17" fmla="*/ 66 h 176"/>
              <a:gd name="T18" fmla="*/ 40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0 w 176"/>
              <a:gd name="T25" fmla="*/ 99 h 176"/>
              <a:gd name="T26" fmla="*/ 42 w 176"/>
              <a:gd name="T27" fmla="*/ 110 h 176"/>
              <a:gd name="T28" fmla="*/ 46 w 176"/>
              <a:gd name="T29" fmla="*/ 132 h 176"/>
              <a:gd name="T30" fmla="*/ 31 w 176"/>
              <a:gd name="T31" fmla="*/ 144 h 176"/>
              <a:gd name="T32" fmla="*/ 36 w 176"/>
              <a:gd name="T33" fmla="*/ 149 h 176"/>
              <a:gd name="T34" fmla="*/ 50 w 176"/>
              <a:gd name="T35" fmla="*/ 142 h 176"/>
              <a:gd name="T36" fmla="*/ 59 w 176"/>
              <a:gd name="T37" fmla="*/ 158 h 176"/>
              <a:gd name="T38" fmla="*/ 64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4 w 176"/>
              <a:gd name="T63" fmla="*/ 66 h 176"/>
              <a:gd name="T64" fmla="*/ 130 w 176"/>
              <a:gd name="T65" fmla="*/ 44 h 176"/>
              <a:gd name="T66" fmla="*/ 145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19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2 h 176"/>
              <a:gd name="T100" fmla="*/ 140 w 176"/>
              <a:gd name="T101" fmla="*/ 149 h 176"/>
              <a:gd name="T102" fmla="*/ 145 w 176"/>
              <a:gd name="T103" fmla="*/ 144 h 176"/>
              <a:gd name="T104" fmla="*/ 130 w 176"/>
              <a:gd name="T105" fmla="*/ 132 h 176"/>
              <a:gd name="T106" fmla="*/ 134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4" y="12"/>
                </a:moveTo>
                <a:cubicBezTo>
                  <a:pt x="63" y="13"/>
                  <a:pt x="61" y="15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6"/>
                </a:cubicBezTo>
                <a:cubicBezTo>
                  <a:pt x="45" y="33"/>
                  <a:pt x="40" y="30"/>
                  <a:pt x="36" y="27"/>
                </a:cubicBezTo>
                <a:cubicBezTo>
                  <a:pt x="44" y="20"/>
                  <a:pt x="54" y="15"/>
                  <a:pt x="64" y="12"/>
                </a:cubicBezTo>
                <a:moveTo>
                  <a:pt x="31" y="32"/>
                </a:moveTo>
                <a:cubicBezTo>
                  <a:pt x="35" y="36"/>
                  <a:pt x="41" y="40"/>
                  <a:pt x="47" y="43"/>
                </a:cubicBezTo>
                <a:cubicBezTo>
                  <a:pt x="47" y="43"/>
                  <a:pt x="47" y="44"/>
                  <a:pt x="46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0" y="76"/>
                  <a:pt x="40" y="77"/>
                </a:cubicBezTo>
                <a:cubicBezTo>
                  <a:pt x="40" y="79"/>
                  <a:pt x="40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0" y="94"/>
                  <a:pt x="40" y="97"/>
                  <a:pt x="40" y="99"/>
                </a:cubicBezTo>
                <a:cubicBezTo>
                  <a:pt x="40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3"/>
                </a:cubicBezTo>
                <a:cubicBezTo>
                  <a:pt x="43" y="119"/>
                  <a:pt x="45" y="126"/>
                  <a:pt x="46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5" y="140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6" y="149"/>
                </a:moveTo>
                <a:cubicBezTo>
                  <a:pt x="40" y="146"/>
                  <a:pt x="45" y="143"/>
                  <a:pt x="50" y="140"/>
                </a:cubicBezTo>
                <a:cubicBezTo>
                  <a:pt x="50" y="141"/>
                  <a:pt x="50" y="141"/>
                  <a:pt x="50" y="142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61" y="161"/>
                  <a:pt x="63" y="163"/>
                  <a:pt x="64" y="164"/>
                </a:cubicBezTo>
                <a:cubicBezTo>
                  <a:pt x="54" y="161"/>
                  <a:pt x="44" y="156"/>
                  <a:pt x="36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3" y="125"/>
                  <a:pt x="63" y="127"/>
                  <a:pt x="54" y="130"/>
                </a:cubicBezTo>
                <a:cubicBezTo>
                  <a:pt x="51" y="119"/>
                  <a:pt x="48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70"/>
                  <a:pt x="51" y="57"/>
                  <a:pt x="54" y="46"/>
                </a:cubicBezTo>
                <a:cubicBezTo>
                  <a:pt x="63" y="49"/>
                  <a:pt x="73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9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5" y="75"/>
                  <a:pt x="135" y="74"/>
                </a:cubicBezTo>
                <a:cubicBezTo>
                  <a:pt x="135" y="71"/>
                  <a:pt x="135" y="69"/>
                  <a:pt x="134" y="66"/>
                </a:cubicBezTo>
                <a:cubicBezTo>
                  <a:pt x="134" y="65"/>
                  <a:pt x="134" y="64"/>
                  <a:pt x="134" y="63"/>
                </a:cubicBezTo>
                <a:cubicBezTo>
                  <a:pt x="133" y="57"/>
                  <a:pt x="131" y="50"/>
                  <a:pt x="130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35" y="40"/>
                  <a:pt x="141" y="36"/>
                  <a:pt x="145" y="32"/>
                </a:cubicBezTo>
                <a:cubicBezTo>
                  <a:pt x="158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1" y="33"/>
                  <a:pt x="126" y="36"/>
                </a:cubicBezTo>
                <a:cubicBezTo>
                  <a:pt x="126" y="35"/>
                  <a:pt x="126" y="35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3" y="28"/>
                  <a:pt x="120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3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19" y="39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5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5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19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3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0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31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5" y="144"/>
                </a:moveTo>
                <a:cubicBezTo>
                  <a:pt x="141" y="140"/>
                  <a:pt x="135" y="136"/>
                  <a:pt x="129" y="133"/>
                </a:cubicBezTo>
                <a:cubicBezTo>
                  <a:pt x="129" y="133"/>
                  <a:pt x="129" y="132"/>
                  <a:pt x="130" y="132"/>
                </a:cubicBezTo>
                <a:cubicBezTo>
                  <a:pt x="131" y="126"/>
                  <a:pt x="133" y="119"/>
                  <a:pt x="134" y="113"/>
                </a:cubicBezTo>
                <a:cubicBezTo>
                  <a:pt x="134" y="112"/>
                  <a:pt x="134" y="111"/>
                  <a:pt x="134" y="110"/>
                </a:cubicBezTo>
                <a:cubicBezTo>
                  <a:pt x="135" y="107"/>
                  <a:pt x="135" y="105"/>
                  <a:pt x="135" y="102"/>
                </a:cubicBezTo>
                <a:cubicBezTo>
                  <a:pt x="135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8" y="130"/>
                  <a:pt x="145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71C17-E536-2F4E-996F-EE54AE4C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0B76-F7B9-E641-A54D-FB4B3520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BD94-EDBC-1641-8EE4-6C9C163B0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F92494-643E-3648-AC50-22B089F7352D}" type="datetime4">
              <a:rPr lang="en-US" smtClean="0"/>
              <a:t>June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F3F02-8D9A-B246-A8EE-54471186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36122-0704-B145-B07D-2E1DFA0C5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6E426DF-B1C0-C24A-AD9F-2B45D2F41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58" r:id="rId3"/>
    <p:sldLayoutId id="2147483659" r:id="rId4"/>
    <p:sldLayoutId id="2147483656" r:id="rId5"/>
    <p:sldLayoutId id="2147483650" r:id="rId6"/>
    <p:sldLayoutId id="2147483654" r:id="rId7"/>
    <p:sldLayoutId id="2147483653" r:id="rId8"/>
    <p:sldLayoutId id="214748366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rsonline.org/reports/enduring-challenges-examining-the-experiences-of-states-that-closed-pension-plans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6A6586-C85D-124B-9A42-DA8D9F9ED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3412" y="2949156"/>
            <a:ext cx="5977463" cy="959688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Tyler Bond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Research Director, NIRS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5089D-2C58-324D-9977-0F09E2BB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3412" y="4492504"/>
            <a:ext cx="2269348" cy="2355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</a:pPr>
            <a:r>
              <a:rPr lang="en-US" sz="2400" dirty="0"/>
              <a:t>June 26, 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200A6A-7784-B44B-B545-D870ED2A235F}"/>
              </a:ext>
            </a:extLst>
          </p:cNvPr>
          <p:cNvSpPr txBox="1">
            <a:spLocks/>
          </p:cNvSpPr>
          <p:nvPr/>
        </p:nvSpPr>
        <p:spPr>
          <a:xfrm>
            <a:off x="5463412" y="1627977"/>
            <a:ext cx="6042779" cy="9596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b="1" dirty="0"/>
              <a:t>Resources Representing the Florida Pension Community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09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Pension Plans Own U.S. Public Equities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3E206-6BD3-5A31-B285-415944AD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65" y="1429338"/>
            <a:ext cx="9010669" cy="3999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92F7F-F968-E68E-AD89-98849E4B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88" y="5654733"/>
            <a:ext cx="4523624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0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DB Plans Actively Rebalance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4849-8EEC-CD2B-8631-E280EDAD6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4460"/>
            <a:ext cx="5364480" cy="4069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F85D29-EA92-C75E-07E7-11F9F5554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38" y="1394460"/>
            <a:ext cx="53644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Plans Are More Economically Efficient Than DC Plans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26DF-B1C0-C24A-AD9F-2B45D2F4153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6C5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2F6E3-6350-D349-BD74-E71752A2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288" y="1108011"/>
            <a:ext cx="4897512" cy="5176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2806A-D5FD-01F0-DA4B-45955498E65D}"/>
              </a:ext>
            </a:extLst>
          </p:cNvPr>
          <p:cNvSpPr txBox="1"/>
          <p:nvPr/>
        </p:nvSpPr>
        <p:spPr>
          <a:xfrm>
            <a:off x="841248" y="1449140"/>
            <a:ext cx="4897512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 pension plans can provide a given level of benefits at half the cost of DC plans: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Longevity Pooling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Optimally Balanced Investment Portfolios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Investment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76034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Plans Are More Economically Efficient Than DC Plans (Continued)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26DF-B1C0-C24A-AD9F-2B45D2F4153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6C5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61807-8BF3-6699-9141-1BE3B1AA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22" y="2100534"/>
            <a:ext cx="10245212" cy="26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445920"/>
          </a:xfrm>
        </p:spPr>
        <p:txBody>
          <a:bodyPr>
            <a:normAutofit/>
          </a:bodyPr>
          <a:lstStyle/>
          <a:p>
            <a:r>
              <a:rPr lang="en-US" dirty="0"/>
              <a:t>DC Savings Can Vary Greatly Due to Timing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3373B-1EEC-76FC-AB54-B4799CF4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57" y="1811045"/>
            <a:ext cx="6342686" cy="42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445920"/>
          </a:xfrm>
        </p:spPr>
        <p:txBody>
          <a:bodyPr>
            <a:normAutofit/>
          </a:bodyPr>
          <a:lstStyle/>
          <a:p>
            <a:r>
              <a:rPr lang="en-US" dirty="0"/>
              <a:t>Interest Earnings Account for Much of the Late Growth in DC Plan Assets…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4FEB9-FE3A-F366-ACD3-3EDD5832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38" y="1811045"/>
            <a:ext cx="8618923" cy="44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445920"/>
          </a:xfrm>
        </p:spPr>
        <p:txBody>
          <a:bodyPr>
            <a:normAutofit/>
          </a:bodyPr>
          <a:lstStyle/>
          <a:p>
            <a:r>
              <a:rPr lang="en-US" dirty="0"/>
              <a:t>…But That Makes Them Vulnerable to Market Downturns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36FFA-C4B0-49E4-4BE5-81FB01EC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44" y="1811045"/>
            <a:ext cx="858391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8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Plans Meet Needs Better Than DC Plans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2F6E3-6350-D349-BD74-E71752A2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690688"/>
            <a:ext cx="4868534" cy="3998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8E5E4-0D3A-E403-EB73-FC419396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690688"/>
            <a:ext cx="4868535" cy="39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Plans Provide More Resources for Women in Retirement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2F6E3-6350-D349-BD74-E71752A2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14666" y="3302574"/>
            <a:ext cx="7689282" cy="1507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8E5E4-0D3A-E403-EB73-FC419396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14666" y="1690687"/>
            <a:ext cx="7251333" cy="1572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2BAB5-7055-4DD4-8853-C151C11B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156" y="5167313"/>
            <a:ext cx="2057687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41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0860" cy="202296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Pensions Are More Transparent About the Costs of Retirement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8E5E4-0D3A-E403-EB73-FC419396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365125"/>
            <a:ext cx="4311100" cy="5795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C96B4-95B0-7D43-C160-94DF5F8A20DB}"/>
              </a:ext>
            </a:extLst>
          </p:cNvPr>
          <p:cNvSpPr txBox="1"/>
          <p:nvPr/>
        </p:nvSpPr>
        <p:spPr>
          <a:xfrm>
            <a:off x="838200" y="2174085"/>
            <a:ext cx="49564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 changes accounted for all of the increase in Unfunded Actuarial Accrued Liability (UAAL) in the example plan. All of the other factors offset each other.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Examining the Experiences of Public Pension Plans Since the Great Recession</a:t>
            </a:r>
          </a:p>
        </p:txBody>
      </p:sp>
    </p:spTree>
    <p:extLst>
      <p:ext uri="{BB962C8B-B14F-4D97-AF65-F5344CB8AC3E}">
        <p14:creationId xmlns:p14="http://schemas.microsoft.com/office/powerpoint/2010/main" val="287352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Sources of Pension Plan Income: Florida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91F7-8021-42A0-9F0E-588E1CFE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35885" y="1421045"/>
            <a:ext cx="7520230" cy="47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at NIRS?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4000" dirty="0"/>
              <a:t>Generation X and Retirement Security</a:t>
            </a:r>
          </a:p>
          <a:p>
            <a:r>
              <a:rPr lang="en-US" sz="4000" dirty="0"/>
              <a:t>Update of </a:t>
            </a:r>
            <a:r>
              <a:rPr lang="en-US" sz="4000" i="1" dirty="0">
                <a:hlinkClick r:id="rId2"/>
              </a:rPr>
              <a:t>Enduring Challenges</a:t>
            </a:r>
            <a:r>
              <a:rPr lang="en-US" sz="4000" dirty="0"/>
              <a:t> </a:t>
            </a:r>
          </a:p>
          <a:p>
            <a:r>
              <a:rPr lang="en-US" sz="4000" dirty="0"/>
              <a:t>The Role of Public Pension Plans in Financial Markets, i.e., pensions as long-term investors</a:t>
            </a:r>
          </a:p>
          <a:p>
            <a:r>
              <a:rPr lang="en-US" sz="4000" dirty="0"/>
              <a:t>Public Opinion Research</a:t>
            </a:r>
          </a:p>
          <a:p>
            <a:r>
              <a:rPr lang="en-US" sz="4000" dirty="0"/>
              <a:t>Police and Fire Pension Retention Study</a:t>
            </a:r>
          </a:p>
        </p:txBody>
      </p:sp>
    </p:spTree>
    <p:extLst>
      <p:ext uri="{BB962C8B-B14F-4D97-AF65-F5344CB8AC3E}">
        <p14:creationId xmlns:p14="http://schemas.microsoft.com/office/powerpoint/2010/main" val="292452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Pension Benefit Multiplier: Florida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91F7-8021-42A0-9F0E-588E1CFE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2305455"/>
            <a:ext cx="10504916" cy="22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8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Taxpayer Investment Factor: Florida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91F7-8021-42A0-9F0E-588E1CFE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2338506"/>
            <a:ext cx="10329153" cy="22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Florida Pensionomics Fact Sheet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291F7-8021-42A0-9F0E-588E1CFE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276" y="1057074"/>
            <a:ext cx="3918772" cy="5071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B188D-26D7-79D2-548B-013B749D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52" y="1057074"/>
            <a:ext cx="3919544" cy="50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Fortifying Main Street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63EF1-510D-B4CA-5B2F-8B712828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0" y="2078177"/>
            <a:ext cx="10539204" cy="27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9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Florida: Share of GDP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63EF1-510D-B4CA-5B2F-8B712828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474031"/>
            <a:ext cx="4618534" cy="454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41CF6-7BFF-11E3-A196-0BF18E577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08" y="1474031"/>
            <a:ext cx="4812792" cy="45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0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Florida: Share of Personal Income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63EF1-510D-B4CA-5B2F-8B712828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1248" y="1318538"/>
            <a:ext cx="4648022" cy="457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9028B1-8ED4-AB66-676A-22C721B8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318538"/>
            <a:ext cx="4526280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Florida Fortifying Main Street Fact Sheet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63EF1-510D-B4CA-5B2F-8B712828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2043" y="1141228"/>
            <a:ext cx="3908380" cy="505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B7C42-5A3F-A87F-63B6-D1029D7C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76" y="1082963"/>
            <a:ext cx="3908382" cy="50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4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RS 1">
      <a:dk1>
        <a:srgbClr val="000000"/>
      </a:dk1>
      <a:lt1>
        <a:srgbClr val="FFFFFF"/>
      </a:lt1>
      <a:dk2>
        <a:srgbClr val="006C5B"/>
      </a:dk2>
      <a:lt2>
        <a:srgbClr val="E7E6E6"/>
      </a:lt2>
      <a:accent1>
        <a:srgbClr val="073453"/>
      </a:accent1>
      <a:accent2>
        <a:srgbClr val="BDE0EC"/>
      </a:accent2>
      <a:accent3>
        <a:srgbClr val="43A046"/>
      </a:accent3>
      <a:accent4>
        <a:srgbClr val="FDB813"/>
      </a:accent4>
      <a:accent5>
        <a:srgbClr val="ED202C"/>
      </a:accent5>
      <a:accent6>
        <a:srgbClr val="5B6770"/>
      </a:accent6>
      <a:hlink>
        <a:srgbClr val="006C5B"/>
      </a:hlink>
      <a:folHlink>
        <a:srgbClr val="0734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7800</TotalTime>
  <Words>368</Words>
  <Application>Microsoft Office PowerPoint</Application>
  <PresentationFormat>Widescreen</PresentationFormat>
  <Paragraphs>75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Office Theme</vt:lpstr>
      <vt:lpstr>PowerPoint Presentation</vt:lpstr>
      <vt:lpstr>Sources of Pension Plan Income: Florida</vt:lpstr>
      <vt:lpstr>Pension Benefit Multiplier: Florida</vt:lpstr>
      <vt:lpstr>Taxpayer Investment Factor: Florida</vt:lpstr>
      <vt:lpstr>Florida Pensionomics Fact Sheet</vt:lpstr>
      <vt:lpstr>Fortifying Main Street</vt:lpstr>
      <vt:lpstr>Florida: Share of GDP</vt:lpstr>
      <vt:lpstr>Florida: Share of Personal Income</vt:lpstr>
      <vt:lpstr>Florida Fortifying Main Street Fact Sheet</vt:lpstr>
      <vt:lpstr>Pension Plans Own U.S. Public Equities</vt:lpstr>
      <vt:lpstr>DB Plans Actively Rebalance</vt:lpstr>
      <vt:lpstr>DB Plans Are More Economically Efficient Than DC Plans</vt:lpstr>
      <vt:lpstr>DB Plans Are More Economically Efficient Than DC Plans (Continued)</vt:lpstr>
      <vt:lpstr>DC Savings Can Vary Greatly Due to Timing</vt:lpstr>
      <vt:lpstr>Interest Earnings Account for Much of the Late Growth in DC Plan Assets…</vt:lpstr>
      <vt:lpstr>…But That Makes Them Vulnerable to Market Downturns</vt:lpstr>
      <vt:lpstr>DB Plans Meet Needs Better Than DC Plans</vt:lpstr>
      <vt:lpstr>DB Plans Provide More Resources for Women in Retirement</vt:lpstr>
      <vt:lpstr>Pensions Are More Transparent About the Costs of Retirement</vt:lpstr>
      <vt:lpstr>What’s Next at NIRS?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Tyler Bond</cp:lastModifiedBy>
  <cp:revision>287</cp:revision>
  <cp:lastPrinted>2021-04-12T12:42:00Z</cp:lastPrinted>
  <dcterms:created xsi:type="dcterms:W3CDTF">2020-07-07T17:25:33Z</dcterms:created>
  <dcterms:modified xsi:type="dcterms:W3CDTF">2023-06-12T15:52:51Z</dcterms:modified>
</cp:coreProperties>
</file>